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1" r:id="rId6"/>
    <p:sldId id="262" r:id="rId7"/>
    <p:sldId id="280" r:id="rId8"/>
    <p:sldId id="263" r:id="rId9"/>
    <p:sldId id="264" r:id="rId10"/>
    <p:sldId id="265" r:id="rId11"/>
    <p:sldId id="266" r:id="rId12"/>
    <p:sldId id="269" r:id="rId13"/>
    <p:sldId id="271" r:id="rId14"/>
    <p:sldId id="274" r:id="rId15"/>
    <p:sldId id="273" r:id="rId16"/>
    <p:sldId id="275" r:id="rId17"/>
    <p:sldId id="276" r:id="rId18"/>
    <p:sldId id="277" r:id="rId19"/>
    <p:sldId id="278" r:id="rId20"/>
    <p:sldId id="279" r:id="rId21"/>
  </p:sldIdLst>
  <p:sldSz cx="9144000" cy="6858000" type="screen4x3"/>
  <p:notesSz cx="9942513" cy="67611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510" y="2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dirty="0"/>
              <a:t>就业月工资</a:t>
            </a:r>
          </a:p>
        </c:rich>
      </c:tx>
      <c:layout>
        <c:manualLayout>
          <c:xMode val="edge"/>
          <c:yMode val="edge"/>
          <c:x val="0.42187744808981298"/>
          <c:y val="3.7201906126911197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月工资</c:v>
                </c:pt>
              </c:strCache>
            </c:strRef>
          </c:tx>
          <c:spPr>
            <a:gradFill>
              <a:gsLst>
                <a:gs pos="0">
                  <a:schemeClr val="accent2">
                    <a:lumMod val="60000"/>
                    <a:lumOff val="40000"/>
                  </a:schemeClr>
                </a:gs>
                <a:gs pos="100000">
                  <a:schemeClr val="bg1"/>
                </a:gs>
              </a:gsLst>
              <a:lin ang="5400000" scaled="0"/>
            </a:gradFill>
            <a:ln>
              <a:noFill/>
            </a:ln>
            <a:effectLst/>
            <a:sp3d/>
          </c:spPr>
          <c:invertIfNegative val="0"/>
          <c:dLbls>
            <c:dLbl>
              <c:idx val="0"/>
              <c:layout>
                <c:manualLayout>
                  <c:x val="1.6108519993504999E-2"/>
                  <c:y val="-2.7934070187735801E-2"/>
                </c:manualLayout>
              </c:layout>
              <c:tx>
                <c:rich>
                  <a:bodyPr/>
                  <a:lstStyle/>
                  <a:p>
                    <a:fld id="{AD94380D-4497-4688-A358-584AE8223CD3}" type="SERIESNAME">
                      <a:rPr lang="zh-CN" altLang="en-US"/>
                      <a:pPr/>
                      <a:t>[系列名称]</a:t>
                    </a:fld>
                    <a:r>
                      <a:rPr lang="en-US" altLang="zh-CN"/>
                      <a:t>,</a:t>
                    </a:r>
                    <a:fld id="{D89AE26B-7F04-459B-8729-A639BD6902C3}" type="CATEGORYNAME">
                      <a:rPr lang="zh-CN" altLang="en-US"/>
                      <a:pPr/>
                      <a:t>[类别名称]</a:t>
                    </a:fld>
                    <a:r>
                      <a:rPr lang="en-US" altLang="zh-CN"/>
                      <a:t>,</a:t>
                    </a:r>
                    <a:fld id="{B53E8135-7861-46E4-80D3-EC3AD76A700B}" type="VALUE">
                      <a:rPr lang="en-US" altLang="zh-CN"/>
                      <a:pPr/>
                      <a:t>[值]</a:t>
                    </a:fld>
                    <a:endParaRPr lang="en-US" altLang="zh-CN"/>
                  </a:p>
                </c:rich>
              </c:tx>
              <c:dLblPos val="outEnd"/>
              <c:showLegendKey val="0"/>
              <c:showVal val="1"/>
              <c:showCatName val="1"/>
              <c:showSerName val="1"/>
              <c:showPercent val="0"/>
              <c:showBubbleSize val="0"/>
              <c:extLst>
                <c:ext xmlns:c15="http://schemas.microsoft.com/office/drawing/2012/chart" uri="{CE6537A1-D6FC-4f65-9D91-7224C49458BB}">
                  <c15:layout>
                    <c:manualLayout>
                      <c:w val="0.15147355422047101"/>
                      <c:h val="0.150629011418977"/>
                    </c:manualLayout>
                  </c15:layout>
                  <c15:dlblFieldTable/>
                  <c15:showDataLabelsRange val="0"/>
                </c:ext>
                <c:ext xmlns:c16="http://schemas.microsoft.com/office/drawing/2014/chart" uri="{C3380CC4-5D6E-409C-BE32-E72D297353CC}">
                  <c16:uniqueId val="{00000000-4E4E-4B3A-9010-46013388F77F}"/>
                </c:ext>
              </c:extLst>
            </c:dLbl>
            <c:dLbl>
              <c:idx val="1"/>
              <c:layout>
                <c:manualLayout>
                  <c:x val="-1.4419872150957601E-2"/>
                  <c:y val="-4.8136923101065501E-2"/>
                </c:manualLayout>
              </c:layout>
              <c:tx>
                <c:rich>
                  <a:bodyPr/>
                  <a:lstStyle/>
                  <a:p>
                    <a:fld id="{FC0B77DF-1000-4EA1-9675-FC2A1C486739}" type="SERIESNAME">
                      <a:rPr lang="zh-CN" altLang="en-US"/>
                      <a:pPr/>
                      <a:t>[系列名称]</a:t>
                    </a:fld>
                    <a:r>
                      <a:rPr lang="en-US" altLang="zh-CN" dirty="0"/>
                      <a:t>,</a:t>
                    </a:r>
                    <a:fld id="{DA489A2F-9BB6-4757-A60F-36CD43B0983C}" type="CATEGORYNAME">
                      <a:rPr lang="zh-CN" altLang="en-US"/>
                      <a:pPr/>
                      <a:t>[类别名称]</a:t>
                    </a:fld>
                    <a:r>
                      <a:rPr lang="en-US" altLang="zh-CN" dirty="0"/>
                      <a:t>,</a:t>
                    </a:r>
                    <a:fld id="{2F99C1E0-752C-4FEB-8093-83A265221F87}" type="VALUE">
                      <a:rPr lang="en-US" altLang="zh-CN"/>
                      <a:pPr/>
                      <a:t>[值]</a:t>
                    </a:fld>
                    <a:endParaRPr lang="en-US" altLang="zh-CN" dirty="0"/>
                  </a:p>
                </c:rich>
              </c:tx>
              <c:dLblPos val="outEnd"/>
              <c:showLegendKey val="0"/>
              <c:showVal val="1"/>
              <c:showCatName val="1"/>
              <c:showSerName val="1"/>
              <c:showPercent val="0"/>
              <c:showBubbleSize val="0"/>
              <c:extLst>
                <c:ext xmlns:c15="http://schemas.microsoft.com/office/drawing/2012/chart" uri="{CE6537A1-D6FC-4f65-9D91-7224C49458BB}">
                  <c15:layout>
                    <c:manualLayout>
                      <c:w val="0.17652739439207599"/>
                      <c:h val="0.150629011418977"/>
                    </c:manualLayout>
                  </c15:layout>
                  <c15:dlblFieldTable/>
                  <c15:showDataLabelsRange val="0"/>
                </c:ext>
                <c:ext xmlns:c16="http://schemas.microsoft.com/office/drawing/2014/chart" uri="{C3380CC4-5D6E-409C-BE32-E72D297353CC}">
                  <c16:uniqueId val="{00000001-4E4E-4B3A-9010-46013388F77F}"/>
                </c:ext>
              </c:extLst>
            </c:dLbl>
            <c:dLbl>
              <c:idx val="2"/>
              <c:layout>
                <c:manualLayout>
                  <c:x val="8.592341235589232E-2"/>
                  <c:y val="-5.0488091937668997E-2"/>
                </c:manualLayout>
              </c:layout>
              <c:tx>
                <c:rich>
                  <a:bodyPr rot="0" spcFirstLastPara="1" vertOverflow="ellipsis" vert="horz" wrap="square" lIns="38100" tIns="19050" rIns="38100" bIns="19050" anchor="ctr" anchorCtr="0">
                    <a:spAutoFit/>
                  </a:bodyPr>
                  <a:lstStyle/>
                  <a:p>
                    <a:fld id="{600BE780-830C-4A7D-9E8B-4280AAA9B22A}" type="SERIESNAME">
                      <a:rPr lang="zh-CN" altLang="en-US" sz="1200">
                        <a:latin typeface="+mn-ea"/>
                        <a:ea typeface="+mn-ea"/>
                      </a:rPr>
                      <a:pPr/>
                      <a:t>[系列名称]</a:t>
                    </a:fld>
                    <a:r>
                      <a:rPr lang="en-US" altLang="zh-CN" sz="1200" dirty="0"/>
                      <a:t>,</a:t>
                    </a:r>
                    <a:fld id="{633D8DF1-D742-4985-BF35-8C8A83923F49}" type="CATEGORYNAME">
                      <a:rPr lang="zh-CN" altLang="en-US" sz="1200"/>
                      <a:pPr/>
                      <a:t>[类别名称]</a:t>
                    </a:fld>
                    <a:r>
                      <a:rPr lang="en-US" altLang="zh-CN" sz="1200" dirty="0"/>
                      <a:t>,</a:t>
                    </a:r>
                    <a:fld id="{D6E5B4DD-877C-4157-BBB8-08E514652ABB}" type="VALUE">
                      <a:rPr lang="en-US" altLang="zh-CN" sz="1200"/>
                      <a:pPr/>
                      <a:t>[值]</a:t>
                    </a:fld>
                    <a:endParaRPr lang="en-US" altLang="zh-CN" sz="1200" dirty="0"/>
                  </a:p>
                </c:rich>
              </c:tx>
              <c:spPr>
                <a:noFill/>
                <a:ln>
                  <a:noFill/>
                </a:ln>
                <a:effectLst/>
              </c:spPr>
              <c:dLblPos val="outEnd"/>
              <c:showLegendKey val="0"/>
              <c:showVal val="1"/>
              <c:showCatName val="1"/>
              <c:showSerName val="1"/>
              <c:showPercent val="0"/>
              <c:showBubbleSize val="0"/>
              <c:extLst>
                <c:ext xmlns:c15="http://schemas.microsoft.com/office/drawing/2012/chart" uri="{CE6537A1-D6FC-4f65-9D91-7224C49458BB}">
                  <c15:layout>
                    <c:manualLayout>
                      <c:w val="0.31093001774731582"/>
                      <c:h val="9.0666359789300793E-2"/>
                    </c:manualLayout>
                  </c15:layout>
                  <c15:dlblFieldTable/>
                  <c15:showDataLabelsRange val="0"/>
                </c:ext>
                <c:ext xmlns:c16="http://schemas.microsoft.com/office/drawing/2014/chart" uri="{C3380CC4-5D6E-409C-BE32-E72D297353CC}">
                  <c16:uniqueId val="{00000002-4E4E-4B3A-9010-46013388F77F}"/>
                </c:ext>
              </c:extLst>
            </c:dLbl>
            <c:dLbl>
              <c:idx val="3"/>
              <c:layout>
                <c:manualLayout>
                  <c:x val="2.2611447730878899E-2"/>
                  <c:y val="-4.7831022163171602E-2"/>
                </c:manualLayout>
              </c:layout>
              <c:tx>
                <c:rich>
                  <a:bodyPr/>
                  <a:lstStyle/>
                  <a:p>
                    <a:fld id="{554E0119-3674-4E20-9030-CA9B0682360A}" type="SERIESNAME">
                      <a:rPr lang="zh-CN" altLang="en-US"/>
                      <a:pPr/>
                      <a:t>[系列名称]</a:t>
                    </a:fld>
                    <a:r>
                      <a:rPr lang="en-US" altLang="zh-CN"/>
                      <a:t>,</a:t>
                    </a:r>
                    <a:fld id="{3018BBD5-574B-4E52-BAC7-736A61F885A8}" type="CATEGORYNAME">
                      <a:rPr lang="zh-CN" altLang="en-US"/>
                      <a:pPr/>
                      <a:t>[类别名称]</a:t>
                    </a:fld>
                    <a:r>
                      <a:rPr lang="en-US" altLang="zh-CN"/>
                      <a:t>,</a:t>
                    </a:r>
                    <a:fld id="{B55E3C1E-BEC2-42E1-95BF-5A7B31653B2F}" type="VALUE">
                      <a:rPr lang="en-US" altLang="zh-CN"/>
                      <a:pPr/>
                      <a:t>[值]</a:t>
                    </a:fld>
                    <a:endParaRPr lang="en-US" altLang="zh-CN"/>
                  </a:p>
                </c:rich>
              </c:tx>
              <c:dLblPos val="outEnd"/>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4E-4B3A-9010-46013388F77F}"/>
                </c:ext>
              </c:extLst>
            </c:dLbl>
            <c:dLbl>
              <c:idx val="4"/>
              <c:layout>
                <c:manualLayout>
                  <c:x val="1.8089158184703101E-2"/>
                  <c:y val="-4.5173743154106501E-2"/>
                </c:manualLayout>
              </c:layout>
              <c:tx>
                <c:rich>
                  <a:bodyPr/>
                  <a:lstStyle/>
                  <a:p>
                    <a:fld id="{63D8B316-E1C8-4BCB-B78F-78FCFC1E43B1}" type="SERIESNAME">
                      <a:rPr lang="zh-CN" altLang="en-US"/>
                      <a:pPr/>
                      <a:t>[系列名称]</a:t>
                    </a:fld>
                    <a:r>
                      <a:rPr lang="en-US" altLang="zh-CN"/>
                      <a:t>,</a:t>
                    </a:r>
                    <a:fld id="{99C36696-CB32-4496-9B5F-BE76775A83DE}" type="CATEGORYNAME">
                      <a:rPr lang="zh-CN" altLang="en-US"/>
                      <a:pPr/>
                      <a:t>[类别名称]</a:t>
                    </a:fld>
                    <a:r>
                      <a:rPr lang="en-US" altLang="zh-CN"/>
                      <a:t>,</a:t>
                    </a:r>
                    <a:fld id="{20C4AE1D-B42E-42EF-8A3B-5CD6F26B0335}" type="VALUE">
                      <a:rPr lang="en-US" altLang="zh-CN"/>
                      <a:pPr/>
                      <a:t>[值]</a:t>
                    </a:fld>
                    <a:endParaRPr lang="en-US" altLang="zh-CN"/>
                  </a:p>
                </c:rich>
              </c:tx>
              <c:dLblPos val="outEnd"/>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E4E-4B3A-9010-46013388F77F}"/>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1"/>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施工单位</c:v>
                </c:pt>
                <c:pt idx="1">
                  <c:v>设计单位</c:v>
                </c:pt>
                <c:pt idx="2">
                  <c:v>地产单位</c:v>
                </c:pt>
                <c:pt idx="3">
                  <c:v>监理单位</c:v>
                </c:pt>
                <c:pt idx="4">
                  <c:v>检测单位</c:v>
                </c:pt>
              </c:strCache>
            </c:strRef>
          </c:cat>
          <c:val>
            <c:numRef>
              <c:f>Sheet1!$B$2:$B$6</c:f>
              <c:numCache>
                <c:formatCode>General</c:formatCode>
                <c:ptCount val="5"/>
                <c:pt idx="0">
                  <c:v>4800</c:v>
                </c:pt>
                <c:pt idx="1">
                  <c:v>6500</c:v>
                </c:pt>
                <c:pt idx="2">
                  <c:v>8000</c:v>
                </c:pt>
                <c:pt idx="3">
                  <c:v>4000</c:v>
                </c:pt>
                <c:pt idx="4">
                  <c:v>7000</c:v>
                </c:pt>
              </c:numCache>
            </c:numRef>
          </c:val>
          <c:extLst>
            <c:ext xmlns:c16="http://schemas.microsoft.com/office/drawing/2014/chart" uri="{C3380CC4-5D6E-409C-BE32-E72D297353CC}">
              <c16:uniqueId val="{00000005-4E4E-4B3A-9010-46013388F77F}"/>
            </c:ext>
          </c:extLst>
        </c:ser>
        <c:dLbls>
          <c:showLegendKey val="0"/>
          <c:showVal val="0"/>
          <c:showCatName val="0"/>
          <c:showSerName val="0"/>
          <c:showPercent val="0"/>
          <c:showBubbleSize val="0"/>
        </c:dLbls>
        <c:gapWidth val="150"/>
        <c:axId val="272152208"/>
        <c:axId val="280340240"/>
      </c:barChart>
      <c:catAx>
        <c:axId val="272152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80340240"/>
        <c:crosses val="autoZero"/>
        <c:auto val="1"/>
        <c:lblAlgn val="ctr"/>
        <c:lblOffset val="100"/>
        <c:noMultiLvlLbl val="0"/>
      </c:catAx>
      <c:valAx>
        <c:axId val="280340240"/>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7215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8475" cy="3397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32450" y="0"/>
            <a:ext cx="4308475" cy="339725"/>
          </a:xfrm>
          <a:prstGeom prst="rect">
            <a:avLst/>
          </a:prstGeom>
        </p:spPr>
        <p:txBody>
          <a:bodyPr vert="horz" lIns="91440" tIns="45720" rIns="91440" bIns="45720" rtlCol="0"/>
          <a:lstStyle>
            <a:lvl1pPr algn="r">
              <a:defRPr sz="1200"/>
            </a:lvl1pPr>
          </a:lstStyle>
          <a:p>
            <a:fld id="{65F64590-F498-43DF-AB29-6F78A72F2926}"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3449638" y="844550"/>
            <a:ext cx="3043237" cy="22828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775" y="3254375"/>
            <a:ext cx="7954963" cy="2662238"/>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21438"/>
            <a:ext cx="4308475" cy="3397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32450" y="6421438"/>
            <a:ext cx="4308475" cy="339725"/>
          </a:xfrm>
          <a:prstGeom prst="rect">
            <a:avLst/>
          </a:prstGeom>
        </p:spPr>
        <p:txBody>
          <a:bodyPr vert="horz" lIns="91440" tIns="45720" rIns="91440" bIns="45720" rtlCol="0" anchor="b"/>
          <a:lstStyle>
            <a:lvl1pPr algn="r">
              <a:defRPr sz="1200"/>
            </a:lvl1pPr>
          </a:lstStyle>
          <a:p>
            <a:fld id="{12CA76A0-BC40-4CDD-8CAD-A4CF75076C67}" type="slidenum">
              <a:rPr lang="zh-CN" altLang="en-US" smtClean="0"/>
              <a:t>‹#›</a:t>
            </a:fld>
            <a:endParaRPr lang="zh-CN" altLang="en-US"/>
          </a:p>
        </p:txBody>
      </p:sp>
    </p:spTree>
    <p:extLst>
      <p:ext uri="{BB962C8B-B14F-4D97-AF65-F5344CB8AC3E}">
        <p14:creationId xmlns:p14="http://schemas.microsoft.com/office/powerpoint/2010/main" val="103462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4</a:t>
            </a:fld>
            <a:endParaRPr lang="zh-CN" altLang="en-US"/>
          </a:p>
        </p:txBody>
      </p:sp>
    </p:spTree>
    <p:extLst>
      <p:ext uri="{BB962C8B-B14F-4D97-AF65-F5344CB8AC3E}">
        <p14:creationId xmlns:p14="http://schemas.microsoft.com/office/powerpoint/2010/main" val="342479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13</a:t>
            </a:fld>
            <a:endParaRPr lang="zh-CN" altLang="en-US"/>
          </a:p>
        </p:txBody>
      </p:sp>
    </p:spTree>
    <p:extLst>
      <p:ext uri="{BB962C8B-B14F-4D97-AF65-F5344CB8AC3E}">
        <p14:creationId xmlns:p14="http://schemas.microsoft.com/office/powerpoint/2010/main" val="196943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14</a:t>
            </a:fld>
            <a:endParaRPr lang="zh-CN" altLang="en-US"/>
          </a:p>
        </p:txBody>
      </p:sp>
    </p:spTree>
    <p:extLst>
      <p:ext uri="{BB962C8B-B14F-4D97-AF65-F5344CB8AC3E}">
        <p14:creationId xmlns:p14="http://schemas.microsoft.com/office/powerpoint/2010/main" val="402716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15</a:t>
            </a:fld>
            <a:endParaRPr lang="zh-CN" altLang="en-US"/>
          </a:p>
        </p:txBody>
      </p:sp>
    </p:spTree>
    <p:extLst>
      <p:ext uri="{BB962C8B-B14F-4D97-AF65-F5344CB8AC3E}">
        <p14:creationId xmlns:p14="http://schemas.microsoft.com/office/powerpoint/2010/main" val="80388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16</a:t>
            </a:fld>
            <a:endParaRPr lang="zh-CN" altLang="en-US"/>
          </a:p>
        </p:txBody>
      </p:sp>
    </p:spTree>
    <p:extLst>
      <p:ext uri="{BB962C8B-B14F-4D97-AF65-F5344CB8AC3E}">
        <p14:creationId xmlns:p14="http://schemas.microsoft.com/office/powerpoint/2010/main" val="98409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17</a:t>
            </a:fld>
            <a:endParaRPr lang="zh-CN" altLang="en-US"/>
          </a:p>
        </p:txBody>
      </p:sp>
    </p:spTree>
    <p:extLst>
      <p:ext uri="{BB962C8B-B14F-4D97-AF65-F5344CB8AC3E}">
        <p14:creationId xmlns:p14="http://schemas.microsoft.com/office/powerpoint/2010/main" val="62410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18</a:t>
            </a:fld>
            <a:endParaRPr lang="zh-CN" altLang="en-US"/>
          </a:p>
        </p:txBody>
      </p:sp>
    </p:spTree>
    <p:extLst>
      <p:ext uri="{BB962C8B-B14F-4D97-AF65-F5344CB8AC3E}">
        <p14:creationId xmlns:p14="http://schemas.microsoft.com/office/powerpoint/2010/main" val="292346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19</a:t>
            </a:fld>
            <a:endParaRPr lang="zh-CN" altLang="en-US"/>
          </a:p>
        </p:txBody>
      </p:sp>
    </p:spTree>
    <p:extLst>
      <p:ext uri="{BB962C8B-B14F-4D97-AF65-F5344CB8AC3E}">
        <p14:creationId xmlns:p14="http://schemas.microsoft.com/office/powerpoint/2010/main" val="3554228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20</a:t>
            </a:fld>
            <a:endParaRPr lang="zh-CN" altLang="en-US"/>
          </a:p>
        </p:txBody>
      </p:sp>
    </p:spTree>
    <p:extLst>
      <p:ext uri="{BB962C8B-B14F-4D97-AF65-F5344CB8AC3E}">
        <p14:creationId xmlns:p14="http://schemas.microsoft.com/office/powerpoint/2010/main" val="305934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5</a:t>
            </a:fld>
            <a:endParaRPr lang="zh-CN" altLang="en-US"/>
          </a:p>
        </p:txBody>
      </p:sp>
    </p:spTree>
    <p:extLst>
      <p:ext uri="{BB962C8B-B14F-4D97-AF65-F5344CB8AC3E}">
        <p14:creationId xmlns:p14="http://schemas.microsoft.com/office/powerpoint/2010/main" val="195633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6</a:t>
            </a:fld>
            <a:endParaRPr lang="zh-CN" altLang="en-US"/>
          </a:p>
        </p:txBody>
      </p:sp>
    </p:spTree>
    <p:extLst>
      <p:ext uri="{BB962C8B-B14F-4D97-AF65-F5344CB8AC3E}">
        <p14:creationId xmlns:p14="http://schemas.microsoft.com/office/powerpoint/2010/main" val="94415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7</a:t>
            </a:fld>
            <a:endParaRPr lang="zh-CN" altLang="en-US"/>
          </a:p>
        </p:txBody>
      </p:sp>
    </p:spTree>
    <p:extLst>
      <p:ext uri="{BB962C8B-B14F-4D97-AF65-F5344CB8AC3E}">
        <p14:creationId xmlns:p14="http://schemas.microsoft.com/office/powerpoint/2010/main" val="347330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8</a:t>
            </a:fld>
            <a:endParaRPr lang="zh-CN" altLang="en-US"/>
          </a:p>
        </p:txBody>
      </p:sp>
    </p:spTree>
    <p:extLst>
      <p:ext uri="{BB962C8B-B14F-4D97-AF65-F5344CB8AC3E}">
        <p14:creationId xmlns:p14="http://schemas.microsoft.com/office/powerpoint/2010/main" val="275102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9</a:t>
            </a:fld>
            <a:endParaRPr lang="zh-CN" altLang="en-US"/>
          </a:p>
        </p:txBody>
      </p:sp>
    </p:spTree>
    <p:extLst>
      <p:ext uri="{BB962C8B-B14F-4D97-AF65-F5344CB8AC3E}">
        <p14:creationId xmlns:p14="http://schemas.microsoft.com/office/powerpoint/2010/main" val="207883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10</a:t>
            </a:fld>
            <a:endParaRPr lang="zh-CN" altLang="en-US"/>
          </a:p>
        </p:txBody>
      </p:sp>
    </p:spTree>
    <p:extLst>
      <p:ext uri="{BB962C8B-B14F-4D97-AF65-F5344CB8AC3E}">
        <p14:creationId xmlns:p14="http://schemas.microsoft.com/office/powerpoint/2010/main" val="67877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11</a:t>
            </a:fld>
            <a:endParaRPr lang="zh-CN" altLang="en-US"/>
          </a:p>
        </p:txBody>
      </p:sp>
    </p:spTree>
    <p:extLst>
      <p:ext uri="{BB962C8B-B14F-4D97-AF65-F5344CB8AC3E}">
        <p14:creationId xmlns:p14="http://schemas.microsoft.com/office/powerpoint/2010/main" val="418014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CA76A0-BC40-4CDD-8CAD-A4CF75076C67}" type="slidenum">
              <a:rPr lang="zh-CN" altLang="en-US" smtClean="0"/>
              <a:t>12</a:t>
            </a:fld>
            <a:endParaRPr lang="zh-CN" altLang="en-US"/>
          </a:p>
        </p:txBody>
      </p:sp>
    </p:spTree>
    <p:extLst>
      <p:ext uri="{BB962C8B-B14F-4D97-AF65-F5344CB8AC3E}">
        <p14:creationId xmlns:p14="http://schemas.microsoft.com/office/powerpoint/2010/main" val="1132196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PPT红01.jpg"/>
          <p:cNvPicPr>
            <a:picLocks noChangeAspect="1"/>
          </p:cNvPicPr>
          <p:nvPr userDrawn="1"/>
        </p:nvPicPr>
        <p:blipFill>
          <a:blip r:embed="rId2" cstate="print"/>
          <a:stretch>
            <a:fillRect/>
          </a:stretch>
        </p:blipFill>
        <p:spPr>
          <a:xfrm>
            <a:off x="0" y="725"/>
            <a:ext cx="9144000" cy="6856549"/>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E3C1AE9-4692-44B8-9FCC-502D855801B2}" type="datetime1">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A37939-7686-41CC-A8D3-F58D0B3721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278160" y="6460772"/>
            <a:ext cx="2133600" cy="365125"/>
          </a:xfrm>
        </p:spPr>
        <p:txBody>
          <a:bodyPr/>
          <a:lstStyle>
            <a:lvl1pPr algn="l">
              <a:defRPr sz="1800">
                <a:solidFill>
                  <a:schemeClr val="bg1"/>
                </a:solidFill>
                <a:latin typeface="黑体" panose="02010609060101010101" pitchFamily="49" charset="-122"/>
                <a:ea typeface="黑体" panose="02010609060101010101" pitchFamily="49" charset="-122"/>
              </a:defRPr>
            </a:lvl1pPr>
          </a:lstStyle>
          <a:p>
            <a:r>
              <a:rPr lang="zh-CN" altLang="en-US"/>
              <a:t>第</a:t>
            </a:r>
            <a:fld id="{26A37939-7686-41CC-A8D3-F58D0B3721D2}" type="slidenum">
              <a:rPr lang="zh-CN" altLang="en-US" smtClean="0"/>
              <a:t>‹#›</a:t>
            </a:fld>
            <a:r>
              <a:rPr lang="zh-CN" altLang="en-US"/>
              <a:t>页</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descr="PPT红03.jpg"/>
          <p:cNvPicPr>
            <a:picLocks noChangeAspect="1"/>
          </p:cNvPicPr>
          <p:nvPr userDrawn="1"/>
        </p:nvPicPr>
        <p:blipFill>
          <a:blip r:embed="rId2" cstate="print"/>
          <a:stretch>
            <a:fillRect/>
          </a:stretch>
        </p:blipFill>
        <p:spPr>
          <a:xfrm>
            <a:off x="0" y="725"/>
            <a:ext cx="9144000" cy="6856549"/>
          </a:xfrm>
          <a:prstGeom prst="rect">
            <a:avLst/>
          </a:prstGeom>
        </p:spPr>
      </p:pic>
      <p:sp>
        <p:nvSpPr>
          <p:cNvPr id="2" name="日期占位符 1"/>
          <p:cNvSpPr>
            <a:spLocks noGrp="1"/>
          </p:cNvSpPr>
          <p:nvPr>
            <p:ph type="dt" sz="half" idx="10"/>
          </p:nvPr>
        </p:nvSpPr>
        <p:spPr/>
        <p:txBody>
          <a:bodyPr/>
          <a:lstStyle/>
          <a:p>
            <a:fld id="{87E50273-EE69-49BB-B17D-A47523D0F608}" type="datetime1">
              <a:rPr lang="zh-CN" altLang="en-US" smtClean="0"/>
              <a:t>2021/11/8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A37939-7686-41CC-A8D3-F58D0B3721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843" y="72823"/>
            <a:ext cx="2551462" cy="778336"/>
          </a:xfrm>
        </p:spPr>
        <p:txBody>
          <a:bodyPr anchor="b"/>
          <a:lstStyle>
            <a:lvl1pPr algn="l">
              <a:defRPr sz="4400" b="1">
                <a:latin typeface="黑体" panose="02010609060101010101" pitchFamily="49" charset="-122"/>
                <a:ea typeface="黑体" panose="02010609060101010101" pitchFamily="49" charset="-122"/>
              </a:defRPr>
            </a:lvl1pPr>
          </a:lstStyle>
          <a:p>
            <a:r>
              <a:rPr lang="zh-CN" altLang="en-US" dirty="0"/>
              <a:t>中国思考</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descr="PPT红02.jpg"/>
          <p:cNvPicPr>
            <a:picLocks noChangeAspect="1"/>
          </p:cNvPicPr>
          <p:nvPr/>
        </p:nvPicPr>
        <p:blipFill>
          <a:blip r:embed="rId8" cstate="print"/>
          <a:stretch>
            <a:fillRect/>
          </a:stretch>
        </p:blipFill>
        <p:spPr>
          <a:xfrm>
            <a:off x="0" y="725"/>
            <a:ext cx="9144000" cy="6856549"/>
          </a:xfrm>
          <a:prstGeom prst="rect">
            <a:avLst/>
          </a:prstGeom>
        </p:spPr>
      </p:pic>
      <p:sp>
        <p:nvSpPr>
          <p:cNvPr id="2" name="标题占位符 1"/>
          <p:cNvSpPr>
            <a:spLocks noGrp="1"/>
          </p:cNvSpPr>
          <p:nvPr>
            <p:ph type="title"/>
          </p:nvPr>
        </p:nvSpPr>
        <p:spPr>
          <a:xfrm>
            <a:off x="457200" y="116632"/>
            <a:ext cx="8229600" cy="576064"/>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908720"/>
            <a:ext cx="8229600" cy="521744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E7289-5B60-495E-ACE3-5E48F6EBA06C}" type="datetime1">
              <a:rPr lang="zh-CN" altLang="en-US" smtClean="0"/>
              <a:t>2021/11/8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37939-7686-41CC-A8D3-F58D0B3721D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2276872"/>
            <a:ext cx="7772400" cy="1470025"/>
          </a:xfrm>
        </p:spPr>
        <p:txBody>
          <a:bodyPr/>
          <a:lstStyle/>
          <a:p>
            <a:r>
              <a:rPr lang="zh-CN" altLang="en-US" b="1" dirty="0">
                <a:latin typeface="微软雅黑" panose="020B0503020204020204" pitchFamily="34" charset="-122"/>
                <a:ea typeface="微软雅黑" panose="020B0503020204020204" pitchFamily="34" charset="-122"/>
              </a:rPr>
              <a:t>环境与建筑学院</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土木工程专业介绍</a:t>
            </a:r>
          </a:p>
        </p:txBody>
      </p:sp>
      <p:sp>
        <p:nvSpPr>
          <p:cNvPr id="4" name="灯片编号占位符 3"/>
          <p:cNvSpPr>
            <a:spLocks noGrp="1"/>
          </p:cNvSpPr>
          <p:nvPr>
            <p:ph type="sldNum" sz="quarter" idx="12"/>
          </p:nvPr>
        </p:nvSpPr>
        <p:spPr/>
        <p:txBody>
          <a:bodyPr/>
          <a:lstStyle/>
          <a:p>
            <a:fld id="{26A37939-7686-41CC-A8D3-F58D0B3721D2}" type="slidenum">
              <a:rPr lang="zh-CN" altLang="en-US" smtClean="0"/>
              <a:t>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10</a:t>
            </a:fld>
            <a:r>
              <a:rPr lang="zh-CN" altLang="en-US" dirty="0"/>
              <a:t>页</a:t>
            </a:r>
          </a:p>
        </p:txBody>
      </p:sp>
      <p:pic>
        <p:nvPicPr>
          <p:cNvPr id="12" name="图片 11"/>
          <p:cNvPicPr>
            <a:picLocks noChangeAspect="1"/>
          </p:cNvPicPr>
          <p:nvPr/>
        </p:nvPicPr>
        <p:blipFill>
          <a:blip r:embed="rId3"/>
          <a:stretch>
            <a:fillRect/>
          </a:stretch>
        </p:blipFill>
        <p:spPr>
          <a:xfrm>
            <a:off x="6817569" y="196333"/>
            <a:ext cx="2074911" cy="513749"/>
          </a:xfrm>
          <a:prstGeom prst="rect">
            <a:avLst/>
          </a:prstGeom>
        </p:spPr>
      </p:pic>
      <p:sp>
        <p:nvSpPr>
          <p:cNvPr id="7" name="TextBox 69"/>
          <p:cNvSpPr txBox="1"/>
          <p:nvPr/>
        </p:nvSpPr>
        <p:spPr>
          <a:xfrm>
            <a:off x="308788" y="114655"/>
            <a:ext cx="5127308"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二、专业覆盖领域介绍</a:t>
            </a:r>
          </a:p>
        </p:txBody>
      </p:sp>
      <p:sp>
        <p:nvSpPr>
          <p:cNvPr id="6" name="文本框 5"/>
          <p:cNvSpPr txBox="1"/>
          <p:nvPr/>
        </p:nvSpPr>
        <p:spPr>
          <a:xfrm>
            <a:off x="2063975" y="3388578"/>
            <a:ext cx="1102884" cy="307777"/>
          </a:xfrm>
          <a:prstGeom prst="rect">
            <a:avLst/>
          </a:prstGeom>
          <a:noFill/>
          <a:ln>
            <a:solidFill>
              <a:srgbClr val="FF0000"/>
            </a:solidFill>
          </a:ln>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港珠澳大桥</a:t>
            </a:r>
          </a:p>
        </p:txBody>
      </p:sp>
      <p:sp>
        <p:nvSpPr>
          <p:cNvPr id="15" name="圆角矩形 14"/>
          <p:cNvSpPr/>
          <p:nvPr/>
        </p:nvSpPr>
        <p:spPr>
          <a:xfrm>
            <a:off x="5076056" y="1189821"/>
            <a:ext cx="3312368" cy="2000543"/>
          </a:xfrm>
          <a:prstGeom prst="roundRect">
            <a:avLst>
              <a:gd name="adj" fmla="val 10520"/>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197355" y="1191160"/>
            <a:ext cx="3168352" cy="1823576"/>
          </a:xfrm>
          <a:prstGeom prst="rect">
            <a:avLst/>
          </a:prstGeom>
        </p:spPr>
        <p:txBody>
          <a:bodyPr wrap="square">
            <a:spAutoFit/>
          </a:bodyPr>
          <a:lstStyle/>
          <a:p>
            <a:pPr indent="457200">
              <a:lnSpc>
                <a:spcPts val="2700"/>
              </a:lnSpc>
            </a:pPr>
            <a:r>
              <a:rPr lang="zh-CN" altLang="en-US" sz="1200" b="1" dirty="0">
                <a:latin typeface="微软雅黑" panose="020B0503020204020204" pitchFamily="34" charset="-122"/>
                <a:ea typeface="微软雅黑" panose="020B0503020204020204" pitchFamily="34" charset="-122"/>
              </a:rPr>
              <a:t>港珠澳大桥东接香港，西接珠海、澳门，全程</a:t>
            </a:r>
            <a:r>
              <a:rPr lang="en-US" altLang="zh-CN" sz="1200" b="1" dirty="0">
                <a:latin typeface="微软雅黑" panose="020B0503020204020204" pitchFamily="34" charset="-122"/>
                <a:ea typeface="微软雅黑" panose="020B0503020204020204" pitchFamily="34" charset="-122"/>
              </a:rPr>
              <a:t>55</a:t>
            </a:r>
            <a:r>
              <a:rPr lang="zh-CN" altLang="en-US" sz="1200" b="1" dirty="0">
                <a:latin typeface="微软雅黑" panose="020B0503020204020204" pitchFamily="34" charset="-122"/>
                <a:ea typeface="微软雅黑" panose="020B0503020204020204" pitchFamily="34" charset="-122"/>
              </a:rPr>
              <a:t>公里的港珠澳大桥，是世界上最长的跨海大桥，也是中国交通史上技术最复杂，建设要求及标准最高的工程之一，被英国</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卫报</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誉为“新世界七大奇迹”。</a:t>
            </a:r>
          </a:p>
        </p:txBody>
      </p:sp>
      <p:sp>
        <p:nvSpPr>
          <p:cNvPr id="17" name="圆角矩形 16"/>
          <p:cNvSpPr/>
          <p:nvPr/>
        </p:nvSpPr>
        <p:spPr>
          <a:xfrm>
            <a:off x="601624" y="3998948"/>
            <a:ext cx="4070854" cy="2115204"/>
          </a:xfrm>
          <a:prstGeom prst="roundRect">
            <a:avLst>
              <a:gd name="adj" fmla="val 10520"/>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3568" y="3971637"/>
            <a:ext cx="3863699" cy="2169825"/>
          </a:xfrm>
          <a:prstGeom prst="rect">
            <a:avLst/>
          </a:prstGeom>
        </p:spPr>
        <p:txBody>
          <a:bodyPr wrap="square">
            <a:spAutoFit/>
          </a:bodyPr>
          <a:lstStyle/>
          <a:p>
            <a:pPr indent="323850">
              <a:lnSpc>
                <a:spcPts val="2700"/>
              </a:lnSpc>
            </a:pPr>
            <a:r>
              <a:rPr lang="zh-CN" altLang="en-US" sz="1200" b="1" dirty="0">
                <a:latin typeface="微软雅黑" panose="020B0503020204020204" pitchFamily="34" charset="-122"/>
                <a:ea typeface="微软雅黑" panose="020B0503020204020204" pitchFamily="34" charset="-122"/>
              </a:rPr>
              <a:t>连接香港、珠海、澳门的超大型跨海通道，集桥、岛、隧于一体，主体工程由海底沉管隧道和桥梁工程组成，</a:t>
            </a:r>
            <a:r>
              <a:rPr lang="en-US" altLang="zh-CN" sz="1200" b="1" dirty="0">
                <a:latin typeface="微软雅黑" panose="020B0503020204020204" pitchFamily="34" charset="-122"/>
                <a:ea typeface="微软雅黑" panose="020B0503020204020204" pitchFamily="34" charset="-122"/>
              </a:rPr>
              <a:t>5.6</a:t>
            </a:r>
            <a:r>
              <a:rPr lang="zh-CN" altLang="en-US" sz="1200" b="1" dirty="0">
                <a:latin typeface="微软雅黑" panose="020B0503020204020204" pitchFamily="34" charset="-122"/>
                <a:ea typeface="微软雅黑" panose="020B0503020204020204" pitchFamily="34" charset="-122"/>
              </a:rPr>
              <a:t>公里的沉管隧道是已建的海底隧道中技术精度、技术要求最高的，测量精度达到毫米级，为了保证沉管之间对接精度，将误差控制在几毫米之内，保证了</a:t>
            </a:r>
            <a:r>
              <a:rPr lang="en-US" altLang="zh-CN" sz="1200" b="1" dirty="0">
                <a:latin typeface="微软雅黑" panose="020B0503020204020204" pitchFamily="34" charset="-122"/>
                <a:ea typeface="微软雅黑" panose="020B0503020204020204" pitchFamily="34" charset="-122"/>
              </a:rPr>
              <a:t>40</a:t>
            </a:r>
            <a:r>
              <a:rPr lang="zh-CN" altLang="en-US" sz="1200" b="1" dirty="0">
                <a:latin typeface="微软雅黑" panose="020B0503020204020204" pitchFamily="34" charset="-122"/>
                <a:ea typeface="微软雅黑" panose="020B0503020204020204" pitchFamily="34" charset="-122"/>
              </a:rPr>
              <a:t>米水压下的“滴水不漏”，打破了世界纪录。</a:t>
            </a:r>
          </a:p>
        </p:txBody>
      </p:sp>
      <p:pic>
        <p:nvPicPr>
          <p:cNvPr id="3" name="图片 2"/>
          <p:cNvPicPr>
            <a:picLocks noChangeAspect="1"/>
          </p:cNvPicPr>
          <p:nvPr/>
        </p:nvPicPr>
        <p:blipFill>
          <a:blip r:embed="rId4"/>
          <a:stretch>
            <a:fillRect/>
          </a:stretch>
        </p:blipFill>
        <p:spPr>
          <a:xfrm>
            <a:off x="683568" y="1285633"/>
            <a:ext cx="3528392" cy="1937524"/>
          </a:xfrm>
          <a:prstGeom prst="rect">
            <a:avLst/>
          </a:prstGeom>
        </p:spPr>
        <p:style>
          <a:lnRef idx="0">
            <a:schemeClr val="accent6"/>
          </a:lnRef>
          <a:fillRef idx="3">
            <a:schemeClr val="accent6"/>
          </a:fillRef>
          <a:effectRef idx="3">
            <a:schemeClr val="accent6"/>
          </a:effectRef>
          <a:fontRef idx="minor">
            <a:schemeClr val="lt1"/>
          </a:fontRef>
        </p:style>
      </p:pic>
      <p:pic>
        <p:nvPicPr>
          <p:cNvPr id="5" name="图片 4"/>
          <p:cNvPicPr>
            <a:picLocks noChangeAspect="1"/>
          </p:cNvPicPr>
          <p:nvPr/>
        </p:nvPicPr>
        <p:blipFill>
          <a:blip r:embed="rId5"/>
          <a:stretch>
            <a:fillRect/>
          </a:stretch>
        </p:blipFill>
        <p:spPr>
          <a:xfrm>
            <a:off x="5081344" y="3717032"/>
            <a:ext cx="3307080" cy="2326432"/>
          </a:xfrm>
          <a:prstGeom prst="rect">
            <a:avLst/>
          </a:prstGeom>
        </p:spPr>
        <p:style>
          <a:lnRef idx="0">
            <a:schemeClr val="accent6"/>
          </a:lnRef>
          <a:fillRef idx="3">
            <a:schemeClr val="accent6"/>
          </a:fillRef>
          <a:effectRef idx="3">
            <a:schemeClr val="accent6"/>
          </a:effectRef>
          <a:fontRef idx="minor">
            <a:schemeClr val="lt1"/>
          </a:fontRef>
        </p:style>
      </p:pic>
      <p:sp>
        <p:nvSpPr>
          <p:cNvPr id="20" name="文本框 19"/>
          <p:cNvSpPr txBox="1"/>
          <p:nvPr/>
        </p:nvSpPr>
        <p:spPr>
          <a:xfrm>
            <a:off x="5701445" y="6137076"/>
            <a:ext cx="2232248" cy="307777"/>
          </a:xfrm>
          <a:prstGeom prst="rect">
            <a:avLst/>
          </a:prstGeom>
          <a:noFill/>
          <a:ln>
            <a:solidFill>
              <a:srgbClr val="FF0000"/>
            </a:solidFill>
          </a:ln>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港珠澳大桥海底沉管隧道</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11</a:t>
            </a:fld>
            <a:r>
              <a:rPr lang="zh-CN" altLang="en-US" dirty="0"/>
              <a:t>页</a:t>
            </a:r>
          </a:p>
        </p:txBody>
      </p:sp>
      <p:sp>
        <p:nvSpPr>
          <p:cNvPr id="7" name="TextBox 69"/>
          <p:cNvSpPr txBox="1"/>
          <p:nvPr/>
        </p:nvSpPr>
        <p:spPr>
          <a:xfrm>
            <a:off x="179512" y="116632"/>
            <a:ext cx="8425194"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三、土木工程专业历史沿革、特色优势</a:t>
            </a:r>
          </a:p>
        </p:txBody>
      </p:sp>
      <p:sp>
        <p:nvSpPr>
          <p:cNvPr id="5" name="矩形 4"/>
          <p:cNvSpPr/>
          <p:nvPr/>
        </p:nvSpPr>
        <p:spPr>
          <a:xfrm>
            <a:off x="539552" y="783928"/>
            <a:ext cx="7656021" cy="1081130"/>
          </a:xfrm>
          <a:prstGeom prst="rect">
            <a:avLst/>
          </a:prstGeom>
        </p:spPr>
        <p:txBody>
          <a:bodyPr wrap="square">
            <a:spAutoFit/>
          </a:bodyPr>
          <a:lstStyle/>
          <a:p>
            <a:pPr indent="457200">
              <a:lnSpc>
                <a:spcPts val="2700"/>
              </a:lnSpc>
            </a:pPr>
            <a:r>
              <a:rPr lang="zh-CN" altLang="en-US" sz="1200" b="1" dirty="0">
                <a:latin typeface="微软雅黑" panose="020B0503020204020204" pitchFamily="34" charset="-122"/>
                <a:ea typeface="微软雅黑" panose="020B0503020204020204" pitchFamily="34" charset="-122"/>
              </a:rPr>
              <a:t>自专业成立以来，土木工程系坚持以教学工作为中心，以重实际，抓实事，求实效为教学工作的基本原则，以课程改革和精品课程建设的深入实施为契机，以加强国际交流与合作为突破，加强教学常规管理，深化课堂教学改革，认真落实课程计划，努力提高教学质量。</a:t>
            </a:r>
          </a:p>
        </p:txBody>
      </p:sp>
      <p:sp>
        <p:nvSpPr>
          <p:cNvPr id="15" name="矩形 14"/>
          <p:cNvSpPr/>
          <p:nvPr/>
        </p:nvSpPr>
        <p:spPr>
          <a:xfrm>
            <a:off x="539552" y="2090753"/>
            <a:ext cx="4003495" cy="3962270"/>
          </a:xfrm>
          <a:prstGeom prst="rect">
            <a:avLst/>
          </a:prstGeom>
          <a:gradFill>
            <a:gsLst>
              <a:gs pos="0">
                <a:srgbClr val="FFC000"/>
              </a:gs>
              <a:gs pos="100000">
                <a:schemeClr val="bg1"/>
              </a:gs>
            </a:gsLst>
            <a:lin ang="5400000" scaled="0"/>
          </a:gradFill>
          <a:ln w="50800">
            <a:solidFill>
              <a:srgbClr val="FF0000"/>
            </a:solidFill>
            <a:prstDash val="dash"/>
          </a:ln>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602589" y="2191886"/>
            <a:ext cx="3877420" cy="3389005"/>
          </a:xfrm>
          <a:prstGeom prst="rect">
            <a:avLst/>
          </a:prstGeom>
        </p:spPr>
        <p:txBody>
          <a:bodyPr wrap="square">
            <a:spAutoFit/>
          </a:bodyPr>
          <a:lstStyle/>
          <a:p>
            <a:pPr indent="342900">
              <a:lnSpc>
                <a:spcPts val="2625"/>
              </a:lnSpc>
            </a:pPr>
            <a:r>
              <a:rPr lang="en-US" altLang="zh-CN" sz="1500" b="1" dirty="0">
                <a:latin typeface="微软雅黑" panose="020B0503020204020204" pitchFamily="34" charset="-122"/>
                <a:ea typeface="微软雅黑" panose="020B0503020204020204" pitchFamily="34" charset="-122"/>
              </a:rPr>
              <a:t>2018</a:t>
            </a:r>
            <a:r>
              <a:rPr lang="zh-CN" altLang="en-US" sz="1500" b="1" dirty="0">
                <a:latin typeface="微软雅黑" panose="020B0503020204020204" pitchFamily="34" charset="-122"/>
                <a:ea typeface="微软雅黑" panose="020B0503020204020204" pitchFamily="34" charset="-122"/>
              </a:rPr>
              <a:t>年，土木系以第一单位第一完成人获</a:t>
            </a:r>
            <a:r>
              <a:rPr lang="zh-CN" altLang="en-US" sz="1500" b="1" dirty="0">
                <a:solidFill>
                  <a:srgbClr val="FF0000"/>
                </a:solidFill>
                <a:latin typeface="微软雅黑" panose="020B0503020204020204" pitchFamily="34" charset="-122"/>
                <a:ea typeface="微软雅黑" panose="020B0503020204020204" pitchFamily="34" charset="-122"/>
              </a:rPr>
              <a:t>上海市科技进步二等奖</a:t>
            </a:r>
            <a:r>
              <a:rPr lang="zh-CN" altLang="en-US" sz="1500" b="1" dirty="0">
                <a:latin typeface="微软雅黑" panose="020B0503020204020204" pitchFamily="34" charset="-122"/>
                <a:ea typeface="微软雅黑" panose="020B0503020204020204" pitchFamily="34" charset="-122"/>
              </a:rPr>
              <a:t>（刘卫东</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既有公共建筑节能与加固绿色改造技术）；同时还获</a:t>
            </a:r>
            <a:r>
              <a:rPr lang="zh-CN" altLang="en-US" sz="1500" b="1" dirty="0">
                <a:solidFill>
                  <a:srgbClr val="FF0000"/>
                </a:solidFill>
                <a:latin typeface="微软雅黑" panose="020B0503020204020204" pitchFamily="34" charset="-122"/>
                <a:ea typeface="微软雅黑" panose="020B0503020204020204" pitchFamily="34" charset="-122"/>
              </a:rPr>
              <a:t>华夏科技进步二等奖</a:t>
            </a:r>
            <a:r>
              <a:rPr lang="en-US" altLang="zh-CN" sz="1500" b="1" dirty="0">
                <a:solidFill>
                  <a:srgbClr val="FF0000"/>
                </a:solidFill>
                <a:latin typeface="微软雅黑" panose="020B0503020204020204" pitchFamily="34" charset="-122"/>
                <a:ea typeface="微软雅黑" panose="020B0503020204020204" pitchFamily="34" charset="-122"/>
              </a:rPr>
              <a:t>1</a:t>
            </a:r>
            <a:r>
              <a:rPr lang="zh-CN" altLang="en-US" sz="1500" b="1" dirty="0">
                <a:solidFill>
                  <a:srgbClr val="FF0000"/>
                </a:solidFill>
                <a:latin typeface="微软雅黑" panose="020B0503020204020204" pitchFamily="34" charset="-122"/>
                <a:ea typeface="微软雅黑" panose="020B0503020204020204" pitchFamily="34" charset="-122"/>
              </a:rPr>
              <a:t>项</a:t>
            </a:r>
            <a:r>
              <a:rPr lang="zh-CN" altLang="en-US" sz="1500" b="1" dirty="0">
                <a:latin typeface="微软雅黑" panose="020B0503020204020204" pitchFamily="34" charset="-122"/>
                <a:ea typeface="微软雅黑" panose="020B0503020204020204" pitchFamily="34" charset="-122"/>
              </a:rPr>
              <a:t>，</a:t>
            </a:r>
            <a:r>
              <a:rPr lang="zh-CN" altLang="en-US" sz="1500" b="1" dirty="0">
                <a:solidFill>
                  <a:srgbClr val="FF0000"/>
                </a:solidFill>
                <a:latin typeface="微软雅黑" panose="020B0503020204020204" pitchFamily="34" charset="-122"/>
                <a:ea typeface="微软雅黑" panose="020B0503020204020204" pitchFamily="34" charset="-122"/>
              </a:rPr>
              <a:t>华夏科技进步三等奖</a:t>
            </a:r>
            <a:r>
              <a:rPr lang="en-US" altLang="zh-CN" sz="1500" b="1" dirty="0">
                <a:solidFill>
                  <a:srgbClr val="FF0000"/>
                </a:solidFill>
                <a:latin typeface="微软雅黑" panose="020B0503020204020204" pitchFamily="34" charset="-122"/>
                <a:ea typeface="微软雅黑" panose="020B0503020204020204" pitchFamily="34" charset="-122"/>
              </a:rPr>
              <a:t>1</a:t>
            </a:r>
            <a:r>
              <a:rPr lang="zh-CN" altLang="en-US" sz="1500" b="1" dirty="0">
                <a:solidFill>
                  <a:srgbClr val="FF0000"/>
                </a:solidFill>
                <a:latin typeface="微软雅黑" panose="020B0503020204020204" pitchFamily="34" charset="-122"/>
                <a:ea typeface="微软雅黑" panose="020B0503020204020204" pitchFamily="34" charset="-122"/>
              </a:rPr>
              <a:t>项</a:t>
            </a:r>
            <a:r>
              <a:rPr lang="zh-CN" altLang="en-US" sz="1500" b="1" dirty="0">
                <a:latin typeface="微软雅黑" panose="020B0503020204020204" pitchFamily="34" charset="-122"/>
                <a:ea typeface="微软雅黑" panose="020B0503020204020204" pitchFamily="34" charset="-122"/>
              </a:rPr>
              <a:t>（陈有亮）；</a:t>
            </a:r>
            <a:r>
              <a:rPr lang="zh-CN" altLang="en-US" sz="1500" b="1" dirty="0">
                <a:solidFill>
                  <a:srgbClr val="FF0000"/>
                </a:solidFill>
                <a:latin typeface="微软雅黑" panose="020B0503020204020204" pitchFamily="34" charset="-122"/>
                <a:ea typeface="微软雅黑" panose="020B0503020204020204" pitchFamily="34" charset="-122"/>
              </a:rPr>
              <a:t>河南省科技进步三等奖</a:t>
            </a:r>
            <a:r>
              <a:rPr lang="en-US" altLang="zh-CN" sz="1500" b="1" dirty="0">
                <a:solidFill>
                  <a:srgbClr val="FF0000"/>
                </a:solidFill>
                <a:latin typeface="微软雅黑" panose="020B0503020204020204" pitchFamily="34" charset="-122"/>
                <a:ea typeface="微软雅黑" panose="020B0503020204020204" pitchFamily="34" charset="-122"/>
              </a:rPr>
              <a:t>1</a:t>
            </a:r>
            <a:r>
              <a:rPr lang="zh-CN" altLang="en-US" sz="1500" b="1" dirty="0">
                <a:solidFill>
                  <a:srgbClr val="FF0000"/>
                </a:solidFill>
                <a:latin typeface="微软雅黑" panose="020B0503020204020204" pitchFamily="34" charset="-122"/>
                <a:ea typeface="微软雅黑" panose="020B0503020204020204" pitchFamily="34" charset="-122"/>
              </a:rPr>
              <a:t>项</a:t>
            </a:r>
            <a:r>
              <a:rPr lang="zh-CN" altLang="en-US" sz="1500" b="1" dirty="0">
                <a:latin typeface="微软雅黑" panose="020B0503020204020204" pitchFamily="34" charset="-122"/>
                <a:ea typeface="微软雅黑" panose="020B0503020204020204" pitchFamily="34" charset="-122"/>
              </a:rPr>
              <a:t>（李秀君）。获</a:t>
            </a:r>
            <a:r>
              <a:rPr lang="zh-CN" altLang="en-US" sz="1500" b="1" dirty="0">
                <a:solidFill>
                  <a:srgbClr val="FF0000"/>
                </a:solidFill>
                <a:latin typeface="微软雅黑" panose="020B0503020204020204" pitchFamily="34" charset="-122"/>
                <a:ea typeface="微软雅黑" panose="020B0503020204020204" pitchFamily="34" charset="-122"/>
              </a:rPr>
              <a:t>国家自然科学基金青年科学基金项目</a:t>
            </a:r>
            <a:r>
              <a:rPr lang="en-US" altLang="zh-CN" sz="1500" b="1" dirty="0">
                <a:solidFill>
                  <a:srgbClr val="FF0000"/>
                </a:solidFill>
                <a:latin typeface="微软雅黑" panose="020B0503020204020204" pitchFamily="34" charset="-122"/>
                <a:ea typeface="微软雅黑" panose="020B0503020204020204" pitchFamily="34" charset="-122"/>
              </a:rPr>
              <a:t>1</a:t>
            </a:r>
            <a:r>
              <a:rPr lang="zh-CN" altLang="en-US" sz="1500" b="1" dirty="0">
                <a:solidFill>
                  <a:srgbClr val="FF0000"/>
                </a:solidFill>
                <a:latin typeface="微软雅黑" panose="020B0503020204020204" pitchFamily="34" charset="-122"/>
                <a:ea typeface="微软雅黑" panose="020B0503020204020204" pitchFamily="34" charset="-122"/>
              </a:rPr>
              <a:t>项</a:t>
            </a:r>
            <a:r>
              <a:rPr lang="zh-CN" altLang="en-US" sz="1500" b="1" dirty="0">
                <a:latin typeface="微软雅黑" panose="020B0503020204020204" pitchFamily="34" charset="-122"/>
                <a:ea typeface="微软雅黑" panose="020B0503020204020204" pitchFamily="34" charset="-122"/>
              </a:rPr>
              <a:t>（孙畅）；</a:t>
            </a:r>
            <a:r>
              <a:rPr lang="en-US" altLang="zh-CN" sz="1500" b="1" dirty="0">
                <a:solidFill>
                  <a:srgbClr val="FF0000"/>
                </a:solidFill>
                <a:latin typeface="微软雅黑" panose="020B0503020204020204" pitchFamily="34" charset="-122"/>
                <a:ea typeface="微软雅黑" panose="020B0503020204020204" pitchFamily="34" charset="-122"/>
              </a:rPr>
              <a:t>SCI</a:t>
            </a:r>
            <a:r>
              <a:rPr lang="zh-CN" altLang="en-US" sz="1500" b="1" dirty="0">
                <a:solidFill>
                  <a:srgbClr val="FF0000"/>
                </a:solidFill>
                <a:latin typeface="微软雅黑" panose="020B0503020204020204" pitchFamily="34" charset="-122"/>
                <a:ea typeface="微软雅黑" panose="020B0503020204020204" pitchFamily="34" charset="-122"/>
              </a:rPr>
              <a:t>检索论文</a:t>
            </a:r>
            <a:r>
              <a:rPr lang="en-US" altLang="zh-CN" sz="1500" b="1" dirty="0">
                <a:solidFill>
                  <a:srgbClr val="FF0000"/>
                </a:solidFill>
                <a:latin typeface="微软雅黑" panose="020B0503020204020204" pitchFamily="34" charset="-122"/>
                <a:ea typeface="微软雅黑" panose="020B0503020204020204" pitchFamily="34" charset="-122"/>
              </a:rPr>
              <a:t>11</a:t>
            </a:r>
            <a:r>
              <a:rPr lang="zh-CN" altLang="en-US" sz="1500" b="1" dirty="0">
                <a:solidFill>
                  <a:srgbClr val="FF0000"/>
                </a:solidFill>
                <a:latin typeface="微软雅黑" panose="020B0503020204020204" pitchFamily="34" charset="-122"/>
                <a:ea typeface="微软雅黑" panose="020B0503020204020204" pitchFamily="34" charset="-122"/>
              </a:rPr>
              <a:t>篇</a:t>
            </a:r>
            <a:r>
              <a:rPr lang="zh-CN" altLang="en-US" sz="1500" b="1" dirty="0">
                <a:latin typeface="微软雅黑" panose="020B0503020204020204" pitchFamily="34" charset="-122"/>
                <a:ea typeface="微软雅黑" panose="020B0503020204020204" pitchFamily="34" charset="-122"/>
              </a:rPr>
              <a:t>，</a:t>
            </a:r>
            <a:r>
              <a:rPr lang="en-US" altLang="zh-CN" sz="1500" b="1" dirty="0">
                <a:solidFill>
                  <a:srgbClr val="FF0000"/>
                </a:solidFill>
                <a:latin typeface="微软雅黑" panose="020B0503020204020204" pitchFamily="34" charset="-122"/>
                <a:ea typeface="微软雅黑" panose="020B0503020204020204" pitchFamily="34" charset="-122"/>
              </a:rPr>
              <a:t>EI</a:t>
            </a:r>
            <a:r>
              <a:rPr lang="zh-CN" altLang="en-US" sz="1500" b="1" dirty="0">
                <a:solidFill>
                  <a:srgbClr val="FF0000"/>
                </a:solidFill>
                <a:latin typeface="微软雅黑" panose="020B0503020204020204" pitchFamily="34" charset="-122"/>
                <a:ea typeface="微软雅黑" panose="020B0503020204020204" pitchFamily="34" charset="-122"/>
              </a:rPr>
              <a:t>检索论文</a:t>
            </a:r>
            <a:r>
              <a:rPr lang="en-US" altLang="zh-CN" sz="1500" b="1" dirty="0">
                <a:solidFill>
                  <a:srgbClr val="FF0000"/>
                </a:solidFill>
                <a:latin typeface="微软雅黑" panose="020B0503020204020204" pitchFamily="34" charset="-122"/>
                <a:ea typeface="微软雅黑" panose="020B0503020204020204" pitchFamily="34" charset="-122"/>
              </a:rPr>
              <a:t>18</a:t>
            </a:r>
            <a:r>
              <a:rPr lang="zh-CN" altLang="en-US" sz="1500" b="1" dirty="0">
                <a:solidFill>
                  <a:srgbClr val="FF0000"/>
                </a:solidFill>
                <a:latin typeface="微软雅黑" panose="020B0503020204020204" pitchFamily="34" charset="-122"/>
                <a:ea typeface="微软雅黑" panose="020B0503020204020204" pitchFamily="34" charset="-122"/>
              </a:rPr>
              <a:t>篇</a:t>
            </a:r>
            <a:r>
              <a:rPr lang="zh-CN" altLang="en-US" sz="1500" b="1" dirty="0">
                <a:latin typeface="微软雅黑" panose="020B0503020204020204" pitchFamily="34" charset="-122"/>
                <a:ea typeface="微软雅黑" panose="020B0503020204020204" pitchFamily="34" charset="-122"/>
              </a:rPr>
              <a:t>，纵向到款</a:t>
            </a:r>
            <a:r>
              <a:rPr lang="en-US" altLang="zh-CN" sz="1500" b="1" dirty="0">
                <a:latin typeface="微软雅黑" panose="020B0503020204020204" pitchFamily="34" charset="-122"/>
                <a:ea typeface="微软雅黑" panose="020B0503020204020204" pitchFamily="34" charset="-122"/>
              </a:rPr>
              <a:t>97</a:t>
            </a:r>
            <a:r>
              <a:rPr lang="zh-CN" altLang="en-US" sz="1500" b="1" dirty="0">
                <a:latin typeface="微软雅黑" panose="020B0503020204020204" pitchFamily="34" charset="-122"/>
                <a:ea typeface="微软雅黑" panose="020B0503020204020204" pitchFamily="34" charset="-122"/>
              </a:rPr>
              <a:t>万元，横向到款总额</a:t>
            </a:r>
            <a:r>
              <a:rPr lang="en-US" altLang="zh-CN" sz="1500" b="1" dirty="0">
                <a:latin typeface="微软雅黑" panose="020B0503020204020204" pitchFamily="34" charset="-122"/>
                <a:ea typeface="微软雅黑" panose="020B0503020204020204" pitchFamily="34" charset="-122"/>
              </a:rPr>
              <a:t>246</a:t>
            </a:r>
            <a:r>
              <a:rPr lang="zh-CN" altLang="en-US" sz="1500" b="1" dirty="0">
                <a:latin typeface="微软雅黑" panose="020B0503020204020204" pitchFamily="34" charset="-122"/>
                <a:ea typeface="微软雅黑" panose="020B0503020204020204" pitchFamily="34" charset="-122"/>
              </a:rPr>
              <a:t>万元；</a:t>
            </a:r>
            <a:r>
              <a:rPr lang="zh-CN" altLang="en-US" sz="1500" b="1" dirty="0">
                <a:solidFill>
                  <a:srgbClr val="FF0000"/>
                </a:solidFill>
                <a:latin typeface="微软雅黑" panose="020B0503020204020204" pitchFamily="34" charset="-122"/>
                <a:ea typeface="微软雅黑" panose="020B0503020204020204" pitchFamily="34" charset="-122"/>
              </a:rPr>
              <a:t>授权发明专利</a:t>
            </a:r>
            <a:r>
              <a:rPr lang="en-US" altLang="zh-CN" sz="1500" b="1" dirty="0">
                <a:solidFill>
                  <a:srgbClr val="FF0000"/>
                </a:solidFill>
                <a:latin typeface="微软雅黑" panose="020B0503020204020204" pitchFamily="34" charset="-122"/>
                <a:ea typeface="微软雅黑" panose="020B0503020204020204" pitchFamily="34" charset="-122"/>
              </a:rPr>
              <a:t>2</a:t>
            </a:r>
            <a:r>
              <a:rPr lang="zh-CN" altLang="en-US" sz="1500" b="1" dirty="0">
                <a:solidFill>
                  <a:srgbClr val="FF0000"/>
                </a:solidFill>
                <a:latin typeface="微软雅黑" panose="020B0503020204020204" pitchFamily="34" charset="-122"/>
                <a:ea typeface="微软雅黑" panose="020B0503020204020204" pitchFamily="34" charset="-122"/>
              </a:rPr>
              <a:t>项</a:t>
            </a:r>
            <a:r>
              <a:rPr lang="zh-CN" altLang="en-US" sz="1500" b="1" dirty="0">
                <a:latin typeface="微软雅黑" panose="020B0503020204020204" pitchFamily="34" charset="-122"/>
                <a:ea typeface="微软雅黑" panose="020B0503020204020204" pitchFamily="34" charset="-122"/>
              </a:rPr>
              <a:t>，</a:t>
            </a:r>
            <a:r>
              <a:rPr lang="zh-CN" altLang="en-US" sz="1500" b="1" dirty="0">
                <a:solidFill>
                  <a:srgbClr val="FF0000"/>
                </a:solidFill>
                <a:latin typeface="微软雅黑" panose="020B0503020204020204" pitchFamily="34" charset="-122"/>
                <a:ea typeface="微软雅黑" panose="020B0503020204020204" pitchFamily="34" charset="-122"/>
              </a:rPr>
              <a:t>实用新型</a:t>
            </a:r>
            <a:r>
              <a:rPr lang="en-US" altLang="zh-CN" sz="1500" b="1" dirty="0">
                <a:solidFill>
                  <a:srgbClr val="FF0000"/>
                </a:solidFill>
                <a:latin typeface="微软雅黑" panose="020B0503020204020204" pitchFamily="34" charset="-122"/>
                <a:ea typeface="微软雅黑" panose="020B0503020204020204" pitchFamily="34" charset="-122"/>
              </a:rPr>
              <a:t>2</a:t>
            </a:r>
            <a:r>
              <a:rPr lang="zh-CN" altLang="en-US" sz="1500" b="1" dirty="0">
                <a:solidFill>
                  <a:srgbClr val="FF0000"/>
                </a:solidFill>
                <a:latin typeface="微软雅黑" panose="020B0503020204020204" pitchFamily="34" charset="-122"/>
                <a:ea typeface="微软雅黑" panose="020B0503020204020204" pitchFamily="34" charset="-122"/>
              </a:rPr>
              <a:t>项</a:t>
            </a:r>
            <a:r>
              <a:rPr lang="zh-CN" altLang="en-US" sz="1500" b="1" dirty="0">
                <a:latin typeface="微软雅黑" panose="020B0503020204020204" pitchFamily="34" charset="-122"/>
                <a:ea typeface="微软雅黑" panose="020B0503020204020204" pitchFamily="34" charset="-122"/>
              </a:rPr>
              <a:t>，</a:t>
            </a:r>
            <a:r>
              <a:rPr lang="zh-CN" altLang="en-US" sz="1500" b="1" dirty="0">
                <a:solidFill>
                  <a:srgbClr val="FF0000"/>
                </a:solidFill>
                <a:latin typeface="微软雅黑" panose="020B0503020204020204" pitchFamily="34" charset="-122"/>
                <a:ea typeface="微软雅黑" panose="020B0503020204020204" pitchFamily="34" charset="-122"/>
              </a:rPr>
              <a:t>出版著作</a:t>
            </a:r>
            <a:r>
              <a:rPr lang="en-US" altLang="zh-CN" sz="1500" b="1" dirty="0">
                <a:solidFill>
                  <a:srgbClr val="FF0000"/>
                </a:solidFill>
                <a:latin typeface="微软雅黑" panose="020B0503020204020204" pitchFamily="34" charset="-122"/>
                <a:ea typeface="微软雅黑" panose="020B0503020204020204" pitchFamily="34" charset="-122"/>
              </a:rPr>
              <a:t>1</a:t>
            </a:r>
            <a:r>
              <a:rPr lang="zh-CN" altLang="en-US" sz="1500" b="1" dirty="0">
                <a:solidFill>
                  <a:srgbClr val="FF0000"/>
                </a:solidFill>
                <a:latin typeface="微软雅黑" panose="020B0503020204020204" pitchFamily="34" charset="-122"/>
                <a:ea typeface="微软雅黑" panose="020B0503020204020204" pitchFamily="34" charset="-122"/>
              </a:rPr>
              <a:t>本</a:t>
            </a:r>
            <a:r>
              <a:rPr lang="zh-CN" altLang="en-US" sz="1500" b="1" dirty="0">
                <a:latin typeface="微软雅黑" panose="020B0503020204020204" pitchFamily="34" charset="-122"/>
                <a:ea typeface="微软雅黑" panose="020B0503020204020204" pitchFamily="34" charset="-122"/>
              </a:rPr>
              <a:t>。</a:t>
            </a:r>
            <a:endParaRPr lang="en-US" altLang="zh-CN" sz="1500" b="1" dirty="0">
              <a:latin typeface="微软雅黑" panose="020B0503020204020204" pitchFamily="34" charset="-122"/>
              <a:ea typeface="微软雅黑" panose="020B0503020204020204" pitchFamily="34" charset="-122"/>
            </a:endParaRPr>
          </a:p>
        </p:txBody>
      </p:sp>
      <p:pic>
        <p:nvPicPr>
          <p:cNvPr id="17" name="图片 16" descr="C:\Users\rpp\AppData\Local\Temp\1545447039(1).png"/>
          <p:cNvPicPr/>
          <p:nvPr/>
        </p:nvPicPr>
        <p:blipFill>
          <a:blip r:embed="rId3">
            <a:extLst>
              <a:ext uri="{28A0092B-C50C-407E-A947-70E740481C1C}">
                <a14:useLocalDpi xmlns:a14="http://schemas.microsoft.com/office/drawing/2010/main" val="0"/>
              </a:ext>
            </a:extLst>
          </a:blip>
          <a:srcRect/>
          <a:stretch>
            <a:fillRect/>
          </a:stretch>
        </p:blipFill>
        <p:spPr bwMode="auto">
          <a:xfrm>
            <a:off x="5040322" y="3933056"/>
            <a:ext cx="3564384" cy="2163433"/>
          </a:xfrm>
          <a:prstGeom prst="rect">
            <a:avLst/>
          </a:prstGeom>
          <a:noFill/>
          <a:ln>
            <a:noFill/>
          </a:ln>
        </p:spPr>
      </p:pic>
      <p:pic>
        <p:nvPicPr>
          <p:cNvPr id="18" name="图片 17" descr="C:\Users\rpp\AppData\Local\Temp\1545446998(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4637" y="1608598"/>
            <a:ext cx="1616574" cy="2235292"/>
          </a:xfrm>
          <a:prstGeom prst="rect">
            <a:avLst/>
          </a:prstGeom>
          <a:noFill/>
          <a:ln>
            <a:noFill/>
          </a:ln>
        </p:spPr>
      </p:pic>
      <p:pic>
        <p:nvPicPr>
          <p:cNvPr id="19" name="图片 18" descr="C:\Users\rpp\AppData\Local\Temp\WeChat Files\7628832826184235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322" y="1628800"/>
            <a:ext cx="1622108" cy="22340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12</a:t>
            </a:fld>
            <a:r>
              <a:rPr lang="zh-CN" altLang="en-US" dirty="0"/>
              <a:t>页</a:t>
            </a:r>
          </a:p>
        </p:txBody>
      </p:sp>
      <p:sp>
        <p:nvSpPr>
          <p:cNvPr id="7" name="TextBox 69"/>
          <p:cNvSpPr txBox="1"/>
          <p:nvPr/>
        </p:nvSpPr>
        <p:spPr>
          <a:xfrm>
            <a:off x="179512" y="116632"/>
            <a:ext cx="8352928"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三、土木工程专业历史沿革、特色优势</a:t>
            </a:r>
          </a:p>
        </p:txBody>
      </p:sp>
      <p:sp>
        <p:nvSpPr>
          <p:cNvPr id="15" name="矩形 14"/>
          <p:cNvSpPr/>
          <p:nvPr/>
        </p:nvSpPr>
        <p:spPr>
          <a:xfrm>
            <a:off x="278160" y="908720"/>
            <a:ext cx="8686328" cy="1080120"/>
          </a:xfrm>
          <a:prstGeom prst="rect">
            <a:avLst/>
          </a:prstGeom>
          <a:gradFill>
            <a:gsLst>
              <a:gs pos="0">
                <a:srgbClr val="FFC000"/>
              </a:gs>
              <a:gs pos="100000">
                <a:schemeClr val="bg1"/>
              </a:gs>
            </a:gsLst>
            <a:lin ang="5400000" scaled="0"/>
          </a:gradFill>
          <a:ln w="50800">
            <a:solidFill>
              <a:srgbClr val="FF0000"/>
            </a:solidFill>
            <a:prstDash val="dash"/>
          </a:ln>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372852" y="836712"/>
            <a:ext cx="8496944" cy="1081130"/>
          </a:xfrm>
          <a:prstGeom prst="rect">
            <a:avLst/>
          </a:prstGeom>
        </p:spPr>
        <p:txBody>
          <a:bodyPr wrap="square">
            <a:spAutoFit/>
          </a:bodyPr>
          <a:lstStyle/>
          <a:p>
            <a:pPr indent="457200">
              <a:lnSpc>
                <a:spcPts val="2700"/>
              </a:lnSpc>
            </a:pPr>
            <a:r>
              <a:rPr lang="zh-CN" altLang="en-US" sz="1200" b="1" dirty="0">
                <a:latin typeface="微软雅黑" panose="020B0503020204020204" pitchFamily="34" charset="-122"/>
                <a:ea typeface="微软雅黑" panose="020B0503020204020204" pitchFamily="34" charset="-122"/>
              </a:rPr>
              <a:t>教学研究和人才培养成果以培养“宽口径、跨学科、具有国际视野及卓越国际竞争力的人才”为目标，以国家留学基金委“创新型人才国际合作培养项目”为依托，在上海市精品及重点课程、上海市留学生全英文课程、德国政府海外实习基地（上海理工大学土木工程）以及教授团队等项目的推动下，土木系教学工作取得了显著的成效。</a:t>
            </a:r>
          </a:p>
        </p:txBody>
      </p:sp>
      <p:sp>
        <p:nvSpPr>
          <p:cNvPr id="10" name="矩形 9"/>
          <p:cNvSpPr/>
          <p:nvPr/>
        </p:nvSpPr>
        <p:spPr>
          <a:xfrm>
            <a:off x="90024" y="2996952"/>
            <a:ext cx="3995400" cy="3170099"/>
          </a:xfrm>
          <a:prstGeom prst="rect">
            <a:avLst/>
          </a:prstGeom>
        </p:spPr>
        <p:txBody>
          <a:bodyPr wrap="square">
            <a:spAutoFit/>
          </a:bodyPr>
          <a:lstStyle/>
          <a:p>
            <a:pPr marL="257175" indent="-257175">
              <a:lnSpc>
                <a:spcPts val="3000"/>
              </a:lnSpc>
              <a:buFont typeface="Wingdings" panose="05000000000000000000" pitchFamily="2" charset="2"/>
              <a:buChar char="l"/>
            </a:pPr>
            <a:r>
              <a:rPr lang="zh-CN" altLang="en-US" sz="1500" b="1" dirty="0">
                <a:latin typeface="微软雅黑" panose="020B0503020204020204" pitchFamily="34" charset="-122"/>
                <a:ea typeface="微软雅黑" panose="020B0503020204020204" pitchFamily="34" charset="-122"/>
              </a:rPr>
              <a:t>环境与建筑学院要以学校高水平大学建设为契机，根据专业特色与行业企业共建</a:t>
            </a:r>
            <a:r>
              <a:rPr lang="zh-CN" altLang="en-US" sz="1500" b="1" dirty="0">
                <a:solidFill>
                  <a:srgbClr val="FF0000"/>
                </a:solidFill>
                <a:latin typeface="微软雅黑" panose="020B0503020204020204" pitchFamily="34" charset="-122"/>
                <a:ea typeface="微软雅黑" panose="020B0503020204020204" pitchFamily="34" charset="-122"/>
              </a:rPr>
              <a:t>“产业学院”</a:t>
            </a:r>
            <a:r>
              <a:rPr lang="zh-CN" altLang="en-US" sz="1500" b="1" dirty="0">
                <a:latin typeface="微软雅黑" panose="020B0503020204020204" pitchFamily="34" charset="-122"/>
                <a:ea typeface="微软雅黑" panose="020B0503020204020204" pitchFamily="34" charset="-122"/>
              </a:rPr>
              <a:t>，探索“</a:t>
            </a:r>
            <a:r>
              <a:rPr lang="zh-CN" altLang="en-US" sz="1500" b="1" dirty="0">
                <a:solidFill>
                  <a:srgbClr val="FF0000"/>
                </a:solidFill>
                <a:latin typeface="微软雅黑" panose="020B0503020204020204" pitchFamily="34" charset="-122"/>
                <a:ea typeface="微软雅黑" panose="020B0503020204020204" pitchFamily="34" charset="-122"/>
              </a:rPr>
              <a:t>高校</a:t>
            </a:r>
            <a:r>
              <a:rPr lang="en-US" altLang="zh-CN" sz="1500" b="1" dirty="0">
                <a:solidFill>
                  <a:srgbClr val="FF0000"/>
                </a:solidFill>
                <a:latin typeface="微软雅黑" panose="020B0503020204020204" pitchFamily="34" charset="-122"/>
                <a:ea typeface="微软雅黑" panose="020B0503020204020204" pitchFamily="34" charset="-122"/>
              </a:rPr>
              <a:t>+</a:t>
            </a:r>
            <a:r>
              <a:rPr lang="zh-CN" altLang="en-US" sz="1500" b="1" dirty="0">
                <a:solidFill>
                  <a:srgbClr val="FF0000"/>
                </a:solidFill>
                <a:latin typeface="微软雅黑" panose="020B0503020204020204" pitchFamily="34" charset="-122"/>
                <a:ea typeface="微软雅黑" panose="020B0503020204020204" pitchFamily="34" charset="-122"/>
              </a:rPr>
              <a:t>行业协会</a:t>
            </a:r>
            <a:r>
              <a:rPr lang="en-US" altLang="zh-CN" sz="1500" b="1" dirty="0">
                <a:solidFill>
                  <a:srgbClr val="FF0000"/>
                </a:solidFill>
                <a:latin typeface="微软雅黑" panose="020B0503020204020204" pitchFamily="34" charset="-122"/>
                <a:ea typeface="微软雅黑" panose="020B0503020204020204" pitchFamily="34" charset="-122"/>
              </a:rPr>
              <a:t>+</a:t>
            </a:r>
            <a:r>
              <a:rPr lang="zh-CN" altLang="en-US" sz="1500" b="1" dirty="0">
                <a:solidFill>
                  <a:srgbClr val="FF0000"/>
                </a:solidFill>
                <a:latin typeface="微软雅黑" panose="020B0503020204020204" pitchFamily="34" charset="-122"/>
                <a:ea typeface="微软雅黑" panose="020B0503020204020204" pitchFamily="34" charset="-122"/>
              </a:rPr>
              <a:t>企业”</a:t>
            </a:r>
            <a:r>
              <a:rPr lang="zh-CN" altLang="en-US" sz="1500" b="1" dirty="0">
                <a:latin typeface="微软雅黑" panose="020B0503020204020204" pitchFamily="34" charset="-122"/>
                <a:ea typeface="微软雅黑" panose="020B0503020204020204" pitchFamily="34" charset="-122"/>
              </a:rPr>
              <a:t>协同育人机制，</a:t>
            </a:r>
            <a:r>
              <a:rPr lang="zh-CN" altLang="en-US" sz="1500" b="1" dirty="0">
                <a:solidFill>
                  <a:srgbClr val="FF0000"/>
                </a:solidFill>
                <a:latin typeface="微软雅黑" panose="020B0503020204020204" pitchFamily="34" charset="-122"/>
                <a:ea typeface="微软雅黑" panose="020B0503020204020204" pitchFamily="34" charset="-122"/>
              </a:rPr>
              <a:t>拓展育人平台、强化专业对接行业、完善专业建设</a:t>
            </a:r>
            <a:r>
              <a:rPr lang="zh-CN" altLang="en-US" sz="1500" b="1" dirty="0">
                <a:latin typeface="微软雅黑" panose="020B0503020204020204" pitchFamily="34" charset="-122"/>
                <a:ea typeface="微软雅黑" panose="020B0503020204020204" pitchFamily="34" charset="-122"/>
              </a:rPr>
              <a:t>。产业学院要充分发挥各自优势，实现学校、行业、企业多方共赢，争取将环境与建筑工程产业学院建成示范产业学院。</a:t>
            </a:r>
          </a:p>
        </p:txBody>
      </p:sp>
      <p:sp>
        <p:nvSpPr>
          <p:cNvPr id="11" name="Freeform 39"/>
          <p:cNvSpPr>
            <a:spLocks noEditPoints="1"/>
          </p:cNvSpPr>
          <p:nvPr/>
        </p:nvSpPr>
        <p:spPr bwMode="auto">
          <a:xfrm>
            <a:off x="243008" y="2286697"/>
            <a:ext cx="591067" cy="58374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46CEAE"/>
          </a:solidFill>
          <a:ln>
            <a:noFill/>
          </a:ln>
        </p:spPr>
        <p:txBody>
          <a:bodyPr vert="horz" wrap="square" lIns="61415" tIns="30707" rIns="61415" bIns="30707" numCol="1" anchor="t" anchorCtr="0" compatLnSpc="1"/>
          <a:lstStyle/>
          <a:p>
            <a:endParaRPr lang="zh-CN" altLang="en-US" sz="1350"/>
          </a:p>
        </p:txBody>
      </p:sp>
      <p:cxnSp>
        <p:nvCxnSpPr>
          <p:cNvPr id="12" name="直接连接符 11"/>
          <p:cNvCxnSpPr/>
          <p:nvPr/>
        </p:nvCxnSpPr>
        <p:spPr>
          <a:xfrm>
            <a:off x="179512" y="2996952"/>
            <a:ext cx="38164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994684" y="2387764"/>
            <a:ext cx="2763200" cy="381615"/>
          </a:xfrm>
          <a:prstGeom prst="homePlate">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TextBox 498"/>
          <p:cNvSpPr txBox="1"/>
          <p:nvPr/>
        </p:nvSpPr>
        <p:spPr>
          <a:xfrm>
            <a:off x="1115616" y="2378574"/>
            <a:ext cx="1569660" cy="369332"/>
          </a:xfrm>
          <a:prstGeom prst="rect">
            <a:avLst/>
          </a:prstGeom>
          <a:noFill/>
        </p:spPr>
        <p:txBody>
          <a:bodyPr wrap="none" rtlCol="0" anchor="ctr">
            <a:spAutoFit/>
          </a:bodyPr>
          <a:lstStyle/>
          <a:p>
            <a:pPr lvl="0"/>
            <a:r>
              <a:rPr lang="zh-CN" altLang="en-US" b="1" dirty="0">
                <a:latin typeface="微软雅黑" panose="020B0503020204020204" pitchFamily="34" charset="-122"/>
                <a:ea typeface="微软雅黑" panose="020B0503020204020204" pitchFamily="34" charset="-122"/>
              </a:rPr>
              <a:t>一：校企合作</a:t>
            </a:r>
            <a:endParaRPr lang="zh-CN" altLang="zh-CN" b="1" dirty="0">
              <a:latin typeface="微软雅黑" panose="020B0503020204020204" pitchFamily="34" charset="-122"/>
              <a:ea typeface="微软雅黑" panose="020B0503020204020204" pitchFamily="34" charset="-122"/>
            </a:endParaRPr>
          </a:p>
        </p:txBody>
      </p:sp>
      <p:pic>
        <p:nvPicPr>
          <p:cNvPr id="16" name="图片 15"/>
          <p:cNvPicPr/>
          <p:nvPr/>
        </p:nvPicPr>
        <p:blipFill>
          <a:blip r:embed="rId3">
            <a:extLst>
              <a:ext uri="{28A0092B-C50C-407E-A947-70E740481C1C}">
                <a14:useLocalDpi xmlns:a14="http://schemas.microsoft.com/office/drawing/2010/main" val="0"/>
              </a:ext>
            </a:extLst>
          </a:blip>
          <a:srcRect/>
          <a:stretch>
            <a:fillRect/>
          </a:stretch>
        </p:blipFill>
        <p:spPr bwMode="auto">
          <a:xfrm>
            <a:off x="4175990" y="2387764"/>
            <a:ext cx="4860506" cy="37055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13</a:t>
            </a:fld>
            <a:r>
              <a:rPr lang="zh-CN" altLang="en-US" dirty="0"/>
              <a:t>页</a:t>
            </a:r>
          </a:p>
        </p:txBody>
      </p:sp>
      <p:sp>
        <p:nvSpPr>
          <p:cNvPr id="7" name="TextBox 69"/>
          <p:cNvSpPr txBox="1"/>
          <p:nvPr/>
        </p:nvSpPr>
        <p:spPr>
          <a:xfrm>
            <a:off x="179512" y="116632"/>
            <a:ext cx="8496944"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三、土木工程专业历史沿革、特色优势</a:t>
            </a:r>
          </a:p>
        </p:txBody>
      </p:sp>
      <p:sp>
        <p:nvSpPr>
          <p:cNvPr id="17" name="TextBox 86"/>
          <p:cNvSpPr txBox="1"/>
          <p:nvPr/>
        </p:nvSpPr>
        <p:spPr>
          <a:xfrm>
            <a:off x="3442422" y="1190498"/>
            <a:ext cx="2769707" cy="1841737"/>
          </a:xfrm>
          <a:prstGeom prst="rect">
            <a:avLst/>
          </a:prstGeom>
          <a:noFill/>
          <a:ln>
            <a:noFill/>
            <a:prstDash val="sysDash"/>
          </a:ln>
        </p:spPr>
        <p:txBody>
          <a:bodyPr wrap="square" lIns="68594" tIns="34297" rIns="68594" bIns="34297" rtlCol="0">
            <a:spAutoFit/>
          </a:bodyPr>
          <a:lstStyle/>
          <a:p>
            <a:pPr defTabSz="685800">
              <a:lnSpc>
                <a:spcPts val="2000"/>
              </a:lnSpc>
            </a:pPr>
            <a:r>
              <a:rPr lang="zh-CN" altLang="en-US" sz="1350" dirty="0">
                <a:solidFill>
                  <a:sysClr val="windowText" lastClr="000000"/>
                </a:solidFill>
                <a:latin typeface="+mn-ea"/>
              </a:rPr>
              <a:t>    </a:t>
            </a:r>
            <a:r>
              <a:rPr lang="zh-CN" altLang="en-US" sz="1350" b="1" dirty="0">
                <a:solidFill>
                  <a:sysClr val="windowText" lastClr="000000"/>
                </a:solidFill>
                <a:latin typeface="微软雅黑" panose="020B0503020204020204" pitchFamily="34" charset="-122"/>
                <a:ea typeface="微软雅黑" panose="020B0503020204020204" pitchFamily="34" charset="-122"/>
              </a:rPr>
              <a:t>依托产业学院，校企合作协同育人，</a:t>
            </a:r>
            <a:r>
              <a:rPr lang="zh-CN" altLang="en-US" sz="1350" b="1" dirty="0">
                <a:solidFill>
                  <a:srgbClr val="FF5252"/>
                </a:solidFill>
                <a:latin typeface="微软雅黑" panose="020B0503020204020204" pitchFamily="34" charset="-122"/>
                <a:ea typeface="微软雅黑" panose="020B0503020204020204" pitchFamily="34" charset="-122"/>
              </a:rPr>
              <a:t>对大学生进行正确的人生观、价值观、道德、法制观、就业观培养</a:t>
            </a:r>
            <a:r>
              <a:rPr lang="zh-CN" altLang="en-US" sz="1350" b="1" dirty="0">
                <a:solidFill>
                  <a:sysClr val="windowText" lastClr="000000"/>
                </a:solidFill>
                <a:latin typeface="微软雅黑" panose="020B0503020204020204" pitchFamily="34" charset="-122"/>
                <a:ea typeface="微软雅黑" panose="020B0503020204020204" pitchFamily="34" charset="-122"/>
              </a:rPr>
              <a:t>，同时，在实践中学生的情感、意志得到体验和磨练，有利于创新心理的形成，为全面成才打下坚实的基础。</a:t>
            </a:r>
          </a:p>
        </p:txBody>
      </p:sp>
      <p:sp>
        <p:nvSpPr>
          <p:cNvPr id="20" name="圆角矩形 19"/>
          <p:cNvSpPr/>
          <p:nvPr/>
        </p:nvSpPr>
        <p:spPr>
          <a:xfrm>
            <a:off x="3380105" y="1153776"/>
            <a:ext cx="2832024" cy="1915183"/>
          </a:xfrm>
          <a:prstGeom prst="roundRect">
            <a:avLst>
              <a:gd name="adj" fmla="val 10520"/>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85" y="3501008"/>
            <a:ext cx="4340707" cy="2592288"/>
          </a:xfrm>
          <a:prstGeom prst="rect">
            <a:avLst/>
          </a:prstGeom>
        </p:spPr>
        <p:style>
          <a:lnRef idx="0">
            <a:schemeClr val="accent6"/>
          </a:lnRef>
          <a:fillRef idx="3">
            <a:schemeClr val="accent6"/>
          </a:fillRef>
          <a:effectRef idx="3">
            <a:schemeClr val="accent6"/>
          </a:effectRef>
          <a:fontRef idx="minor">
            <a:schemeClr val="lt1"/>
          </a:fontRef>
        </p:style>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1054" y="980728"/>
            <a:ext cx="2543434" cy="2232248"/>
          </a:xfrm>
          <a:prstGeom prst="rect">
            <a:avLst/>
          </a:prstGeom>
        </p:spPr>
        <p:style>
          <a:lnRef idx="0">
            <a:schemeClr val="accent6"/>
          </a:lnRef>
          <a:fillRef idx="3">
            <a:schemeClr val="accent6"/>
          </a:fillRef>
          <a:effectRef idx="3">
            <a:schemeClr val="accent6"/>
          </a:effectRef>
          <a:fontRef idx="minor">
            <a:schemeClr val="lt1"/>
          </a:fontRef>
        </p:style>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501008"/>
            <a:ext cx="4320480" cy="2592288"/>
          </a:xfrm>
          <a:prstGeom prst="rect">
            <a:avLst/>
          </a:prstGeom>
        </p:spPr>
        <p:style>
          <a:lnRef idx="0">
            <a:schemeClr val="accent6"/>
          </a:lnRef>
          <a:fillRef idx="3">
            <a:schemeClr val="accent6"/>
          </a:fillRef>
          <a:effectRef idx="3">
            <a:schemeClr val="accent6"/>
          </a:effectRef>
          <a:fontRef idx="minor">
            <a:schemeClr val="lt1"/>
          </a:fontRef>
        </p:style>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980728"/>
            <a:ext cx="2991669" cy="2224812"/>
          </a:xfrm>
          <a:prstGeom prst="rect">
            <a:avLst/>
          </a:prstGeom>
        </p:spPr>
        <p:style>
          <a:lnRef idx="0">
            <a:schemeClr val="accent6"/>
          </a:lnRef>
          <a:fillRef idx="3">
            <a:schemeClr val="accent6"/>
          </a:fillRef>
          <a:effectRef idx="3">
            <a:schemeClr val="accent6"/>
          </a:effectRef>
          <a:fontRef idx="minor">
            <a:schemeClr val="lt1"/>
          </a:fontRef>
        </p:style>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9513" y="1618974"/>
            <a:ext cx="8784975" cy="896128"/>
          </a:xfrm>
          <a:prstGeom prst="rect">
            <a:avLst/>
          </a:prstGeom>
          <a:gradFill flip="none" rotWithShape="1">
            <a:gsLst>
              <a:gs pos="100000">
                <a:srgbClr val="FF7C80"/>
              </a:gs>
              <a:gs pos="0">
                <a:schemeClr val="bg1"/>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14</a:t>
            </a:fld>
            <a:r>
              <a:rPr lang="zh-CN" altLang="en-US" dirty="0"/>
              <a:t>页</a:t>
            </a:r>
          </a:p>
        </p:txBody>
      </p:sp>
      <p:sp>
        <p:nvSpPr>
          <p:cNvPr id="7" name="TextBox 69"/>
          <p:cNvSpPr txBox="1"/>
          <p:nvPr/>
        </p:nvSpPr>
        <p:spPr>
          <a:xfrm>
            <a:off x="179512" y="116632"/>
            <a:ext cx="8640960"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三、土木工程专业历史沿革、特色优势</a:t>
            </a:r>
          </a:p>
        </p:txBody>
      </p:sp>
      <p:sp>
        <p:nvSpPr>
          <p:cNvPr id="10" name="矩形 9"/>
          <p:cNvSpPr/>
          <p:nvPr/>
        </p:nvSpPr>
        <p:spPr>
          <a:xfrm>
            <a:off x="90024" y="1618975"/>
            <a:ext cx="8946472" cy="1246495"/>
          </a:xfrm>
          <a:prstGeom prst="rect">
            <a:avLst/>
          </a:prstGeom>
        </p:spPr>
        <p:txBody>
          <a:bodyPr wrap="square">
            <a:spAutoFit/>
          </a:bodyPr>
          <a:lstStyle/>
          <a:p>
            <a:pPr marL="257175" indent="-257175">
              <a:lnSpc>
                <a:spcPts val="3000"/>
              </a:lnSpc>
              <a:buFont typeface="Wingdings" panose="05000000000000000000" pitchFamily="2" charset="2"/>
              <a:buChar char="l"/>
            </a:pPr>
            <a:r>
              <a:rPr lang="zh-CN" altLang="en-US" sz="1500" b="1" dirty="0">
                <a:latin typeface="微软雅黑" panose="020B0503020204020204" pitchFamily="34" charset="-122"/>
                <a:ea typeface="微软雅黑" panose="020B0503020204020204" pitchFamily="34" charset="-122"/>
              </a:rPr>
              <a:t>通过</a:t>
            </a:r>
            <a:r>
              <a:rPr lang="zh-CN" altLang="en-US" sz="1500" b="1" dirty="0">
                <a:solidFill>
                  <a:srgbClr val="FF0000"/>
                </a:solidFill>
                <a:latin typeface="微软雅黑" panose="020B0503020204020204" pitchFamily="34" charset="-122"/>
                <a:ea typeface="微软雅黑" panose="020B0503020204020204" pitchFamily="34" charset="-122"/>
              </a:rPr>
              <a:t>与海外高校合作</a:t>
            </a:r>
            <a:r>
              <a:rPr lang="zh-CN" altLang="en-US" sz="1500" b="1" dirty="0">
                <a:latin typeface="微软雅黑" panose="020B0503020204020204" pitchFamily="34" charset="-122"/>
                <a:ea typeface="微软雅黑" panose="020B0503020204020204" pitchFamily="34" charset="-122"/>
              </a:rPr>
              <a:t>，系统开发具有创新性的教学方法和知识考核体系，形成完备的课程资料，建设和维护专业化、高效率的课程网站，形成</a:t>
            </a:r>
            <a:r>
              <a:rPr lang="zh-CN" altLang="en-US" sz="1500" b="1" dirty="0">
                <a:solidFill>
                  <a:srgbClr val="FF0000"/>
                </a:solidFill>
                <a:latin typeface="微软雅黑" panose="020B0503020204020204" pitchFamily="34" charset="-122"/>
                <a:ea typeface="微软雅黑" panose="020B0503020204020204" pitchFamily="34" charset="-122"/>
              </a:rPr>
              <a:t>培养具有国际视野的一线卓越土木工程师</a:t>
            </a:r>
            <a:r>
              <a:rPr lang="zh-CN" altLang="en-US" sz="1500" b="1" dirty="0">
                <a:latin typeface="微软雅黑" panose="020B0503020204020204" pitchFamily="34" charset="-122"/>
                <a:ea typeface="微软雅黑" panose="020B0503020204020204" pitchFamily="34" charset="-122"/>
              </a:rPr>
              <a:t>的完整教学体系。</a:t>
            </a:r>
          </a:p>
          <a:p>
            <a:pPr marL="257175" indent="-257175">
              <a:lnSpc>
                <a:spcPts val="3000"/>
              </a:lnSpc>
              <a:buFont typeface="Wingdings" panose="05000000000000000000" pitchFamily="2" charset="2"/>
              <a:buChar char="l"/>
            </a:pPr>
            <a:endParaRPr lang="zh-CN" altLang="en-US" sz="1500" b="1" dirty="0">
              <a:latin typeface="微软雅黑" panose="020B0503020204020204" pitchFamily="34" charset="-122"/>
              <a:ea typeface="微软雅黑" panose="020B0503020204020204" pitchFamily="34" charset="-122"/>
            </a:endParaRPr>
          </a:p>
        </p:txBody>
      </p:sp>
      <p:sp>
        <p:nvSpPr>
          <p:cNvPr id="11" name="Freeform 39"/>
          <p:cNvSpPr>
            <a:spLocks noEditPoints="1"/>
          </p:cNvSpPr>
          <p:nvPr/>
        </p:nvSpPr>
        <p:spPr bwMode="auto">
          <a:xfrm>
            <a:off x="243008" y="908720"/>
            <a:ext cx="591067" cy="58374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46CEAE"/>
          </a:solidFill>
          <a:ln>
            <a:noFill/>
          </a:ln>
        </p:spPr>
        <p:txBody>
          <a:bodyPr vert="horz" wrap="square" lIns="61415" tIns="30707" rIns="61415" bIns="30707" numCol="1" anchor="t" anchorCtr="0" compatLnSpc="1"/>
          <a:lstStyle/>
          <a:p>
            <a:endParaRPr lang="zh-CN" altLang="en-US" sz="1350"/>
          </a:p>
        </p:txBody>
      </p:sp>
      <p:cxnSp>
        <p:nvCxnSpPr>
          <p:cNvPr id="12" name="直接连接符 11"/>
          <p:cNvCxnSpPr/>
          <p:nvPr/>
        </p:nvCxnSpPr>
        <p:spPr>
          <a:xfrm>
            <a:off x="179512" y="1618975"/>
            <a:ext cx="482453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968463" y="1039160"/>
            <a:ext cx="2763200" cy="381615"/>
          </a:xfrm>
          <a:prstGeom prst="homePlate">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TextBox 498"/>
          <p:cNvSpPr txBox="1"/>
          <p:nvPr/>
        </p:nvSpPr>
        <p:spPr>
          <a:xfrm>
            <a:off x="1115616" y="1051443"/>
            <a:ext cx="1569660" cy="369332"/>
          </a:xfrm>
          <a:prstGeom prst="rect">
            <a:avLst/>
          </a:prstGeom>
          <a:noFill/>
        </p:spPr>
        <p:txBody>
          <a:bodyPr wrap="none" rtlCol="0" anchor="ctr">
            <a:spAutoFit/>
          </a:bodyPr>
          <a:lstStyle/>
          <a:p>
            <a:pPr lvl="0"/>
            <a:r>
              <a:rPr lang="zh-CN" altLang="en-US" b="1" dirty="0">
                <a:latin typeface="微软雅黑" panose="020B0503020204020204" pitchFamily="34" charset="-122"/>
                <a:ea typeface="微软雅黑" panose="020B0503020204020204" pitchFamily="34" charset="-122"/>
              </a:rPr>
              <a:t>二：国际交流</a:t>
            </a:r>
            <a:endParaRPr lang="zh-CN" altLang="zh-CN" b="1" dirty="0">
              <a:latin typeface="微软雅黑" panose="020B0503020204020204" pitchFamily="34" charset="-122"/>
              <a:ea typeface="微软雅黑" panose="020B0503020204020204" pitchFamily="34" charset="-122"/>
            </a:endParaRPr>
          </a:p>
        </p:txBody>
      </p:sp>
      <p:pic>
        <p:nvPicPr>
          <p:cNvPr id="16" name="Picture 4" descr="C:\Users\zxjn123\AppData\Roaming\360se6\Application\User Data\temp\201204011151209376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033" y="2751505"/>
            <a:ext cx="2113074" cy="1180080"/>
          </a:xfrm>
          <a:prstGeom prst="rect">
            <a:avLst/>
          </a:prstGeom>
        </p:spPr>
        <p:style>
          <a:lnRef idx="0">
            <a:schemeClr val="accent6"/>
          </a:lnRef>
          <a:fillRef idx="3">
            <a:schemeClr val="accent6"/>
          </a:fillRef>
          <a:effectRef idx="3">
            <a:schemeClr val="accent6"/>
          </a:effectRef>
          <a:fontRef idx="minor">
            <a:schemeClr val="lt1"/>
          </a:fontRef>
        </p:style>
      </p:pic>
      <p:pic>
        <p:nvPicPr>
          <p:cNvPr id="20" name="Picture 2" descr="C:\Users\Bin Peng\Desktop\uow171489.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5292080" y="4426248"/>
            <a:ext cx="1425390" cy="15847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Bin Peng\Desktop\300px-Exeter_University_Crest_Colo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5052" y="4005064"/>
            <a:ext cx="1107631" cy="1512168"/>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4916417" y="5877272"/>
            <a:ext cx="2749300" cy="379656"/>
          </a:xfrm>
          <a:prstGeom prst="rect">
            <a:avLst/>
          </a:prstGeom>
        </p:spPr>
        <p:txBody>
          <a:bodyPr wrap="square">
            <a:spAutoFit/>
          </a:bodyPr>
          <a:lstStyle/>
          <a:p>
            <a:r>
              <a:rPr lang="en-US" altLang="zh-CN" b="1" dirty="0"/>
              <a:t>University of Wollongong </a:t>
            </a:r>
            <a:endParaRPr lang="zh-CN" altLang="en-US" dirty="0"/>
          </a:p>
        </p:txBody>
      </p:sp>
      <p:sp>
        <p:nvSpPr>
          <p:cNvPr id="23" name="矩形 22"/>
          <p:cNvSpPr/>
          <p:nvPr/>
        </p:nvSpPr>
        <p:spPr>
          <a:xfrm>
            <a:off x="6955791" y="3467012"/>
            <a:ext cx="2172715" cy="379656"/>
          </a:xfrm>
          <a:prstGeom prst="rect">
            <a:avLst/>
          </a:prstGeom>
        </p:spPr>
        <p:txBody>
          <a:bodyPr wrap="square">
            <a:spAutoFit/>
          </a:bodyPr>
          <a:lstStyle/>
          <a:p>
            <a:r>
              <a:rPr lang="en-US" altLang="zh-CN" b="1" dirty="0"/>
              <a:t>University of Exeter</a:t>
            </a:r>
            <a:endParaRPr lang="zh-CN" altLang="en-US" dirty="0"/>
          </a:p>
        </p:txBody>
      </p:sp>
      <p:pic>
        <p:nvPicPr>
          <p:cNvPr id="24" name="图片 2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2772813"/>
            <a:ext cx="2510666" cy="1339818"/>
          </a:xfrm>
          <a:prstGeom prst="rect">
            <a:avLst/>
          </a:prstGeom>
          <a:noFill/>
          <a:ln>
            <a:noFill/>
          </a:ln>
        </p:spPr>
      </p:pic>
      <p:pic>
        <p:nvPicPr>
          <p:cNvPr id="25" name="图片 2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5138" y="2771632"/>
            <a:ext cx="1953529" cy="3393672"/>
          </a:xfrm>
          <a:prstGeom prst="rect">
            <a:avLst/>
          </a:prstGeom>
        </p:spPr>
        <p:style>
          <a:lnRef idx="0">
            <a:schemeClr val="accent6"/>
          </a:lnRef>
          <a:fillRef idx="3">
            <a:schemeClr val="accent6"/>
          </a:fillRef>
          <a:effectRef idx="3">
            <a:schemeClr val="accent6"/>
          </a:effectRef>
          <a:fontRef idx="minor">
            <a:schemeClr val="lt1"/>
          </a:fontRef>
        </p:style>
      </p:pic>
      <p:pic>
        <p:nvPicPr>
          <p:cNvPr id="26" name="图片 2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4316280"/>
            <a:ext cx="2487876" cy="18490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15</a:t>
            </a:fld>
            <a:r>
              <a:rPr lang="zh-CN" altLang="en-US" dirty="0"/>
              <a:t>页</a:t>
            </a:r>
          </a:p>
        </p:txBody>
      </p:sp>
      <p:sp>
        <p:nvSpPr>
          <p:cNvPr id="7" name="TextBox 69"/>
          <p:cNvSpPr txBox="1"/>
          <p:nvPr/>
        </p:nvSpPr>
        <p:spPr>
          <a:xfrm>
            <a:off x="179512" y="116632"/>
            <a:ext cx="8568952"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三、土木工程专业历史沿革、特色优势</a:t>
            </a:r>
          </a:p>
        </p:txBody>
      </p:sp>
      <p:sp>
        <p:nvSpPr>
          <p:cNvPr id="10" name="矩形 9"/>
          <p:cNvSpPr/>
          <p:nvPr/>
        </p:nvSpPr>
        <p:spPr>
          <a:xfrm>
            <a:off x="90024" y="1618975"/>
            <a:ext cx="9018480" cy="2400657"/>
          </a:xfrm>
          <a:prstGeom prst="rect">
            <a:avLst/>
          </a:prstGeom>
        </p:spPr>
        <p:txBody>
          <a:bodyPr wrap="square">
            <a:spAutoFit/>
          </a:bodyPr>
          <a:lstStyle/>
          <a:p>
            <a:pPr marL="257175" indent="-257175">
              <a:lnSpc>
                <a:spcPts val="3000"/>
              </a:lnSpc>
              <a:buFont typeface="Wingdings" panose="05000000000000000000" pitchFamily="2" charset="2"/>
              <a:buChar char="l"/>
            </a:pPr>
            <a:r>
              <a:rPr lang="zh-CN" altLang="en-US" sz="1500" b="1" dirty="0">
                <a:latin typeface="微软雅黑" panose="020B0503020204020204" pitchFamily="34" charset="-122"/>
                <a:ea typeface="微软雅黑" panose="020B0503020204020204" pitchFamily="34" charset="-122"/>
              </a:rPr>
              <a:t>将专业课堂拓展到学生社团</a:t>
            </a:r>
            <a:r>
              <a:rPr lang="en-US" altLang="zh-CN" sz="1500" b="1" dirty="0">
                <a:latin typeface="微软雅黑" panose="020B0503020204020204" pitchFamily="34" charset="-122"/>
                <a:ea typeface="微软雅黑" panose="020B0503020204020204" pitchFamily="34" charset="-122"/>
              </a:rPr>
              <a:t>;</a:t>
            </a:r>
          </a:p>
          <a:p>
            <a:pPr marL="257175" indent="-257175">
              <a:lnSpc>
                <a:spcPts val="3000"/>
              </a:lnSpc>
              <a:buFont typeface="Wingdings" panose="05000000000000000000" pitchFamily="2" charset="2"/>
              <a:buChar char="l"/>
            </a:pPr>
            <a:r>
              <a:rPr lang="zh-CN" altLang="en-US" sz="1500" b="1" dirty="0">
                <a:latin typeface="微软雅黑" panose="020B0503020204020204" pitchFamily="34" charset="-122"/>
                <a:ea typeface="微软雅黑" panose="020B0503020204020204" pitchFamily="34" charset="-122"/>
              </a:rPr>
              <a:t>土木系目前有</a:t>
            </a: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个社团（</a:t>
            </a:r>
            <a:r>
              <a:rPr lang="zh-CN" altLang="en-US" sz="1500" b="1" dirty="0">
                <a:solidFill>
                  <a:srgbClr val="FF0000"/>
                </a:solidFill>
                <a:latin typeface="微软雅黑" panose="020B0503020204020204" pitchFamily="34" charset="-122"/>
                <a:ea typeface="微软雅黑" panose="020B0503020204020204" pitchFamily="34" charset="-122"/>
              </a:rPr>
              <a:t>沪江建工社、沪江</a:t>
            </a:r>
            <a:r>
              <a:rPr lang="en-US" altLang="zh-CN" sz="1500" b="1" dirty="0">
                <a:solidFill>
                  <a:srgbClr val="FF0000"/>
                </a:solidFill>
                <a:latin typeface="微软雅黑" panose="020B0503020204020204" pitchFamily="34" charset="-122"/>
                <a:ea typeface="微软雅黑" panose="020B0503020204020204" pitchFamily="34" charset="-122"/>
              </a:rPr>
              <a:t>BIM</a:t>
            </a:r>
            <a:r>
              <a:rPr lang="zh-CN" altLang="en-US" sz="1500" b="1" dirty="0">
                <a:solidFill>
                  <a:srgbClr val="FF0000"/>
                </a:solidFill>
                <a:latin typeface="微软雅黑" panose="020B0503020204020204" pitchFamily="34" charset="-122"/>
                <a:ea typeface="微软雅黑" panose="020B0503020204020204" pitchFamily="34" charset="-122"/>
              </a:rPr>
              <a:t>社团</a:t>
            </a:r>
            <a:r>
              <a:rPr lang="zh-CN" altLang="en-US" sz="1500" b="1" dirty="0">
                <a:latin typeface="微软雅黑" panose="020B0503020204020204" pitchFamily="34" charset="-122"/>
                <a:ea typeface="微软雅黑" panose="020B0503020204020204" pitchFamily="34" charset="-122"/>
              </a:rPr>
              <a:t>）；</a:t>
            </a:r>
            <a:endParaRPr lang="en-US" altLang="zh-CN" sz="1500" b="1" dirty="0">
              <a:latin typeface="微软雅黑" panose="020B0503020204020204" pitchFamily="34" charset="-122"/>
              <a:ea typeface="微软雅黑" panose="020B0503020204020204" pitchFamily="34" charset="-122"/>
            </a:endParaRPr>
          </a:p>
          <a:p>
            <a:pPr marL="257175" indent="-257175">
              <a:lnSpc>
                <a:spcPts val="3000"/>
              </a:lnSpc>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大比赛（</a:t>
            </a:r>
            <a:r>
              <a:rPr lang="zh-CN" altLang="en-US" sz="1500" b="1" dirty="0">
                <a:solidFill>
                  <a:srgbClr val="FF0000"/>
                </a:solidFill>
                <a:latin typeface="微软雅黑" panose="020B0503020204020204" pitchFamily="34" charset="-122"/>
                <a:ea typeface="微软雅黑" panose="020B0503020204020204" pitchFamily="34" charset="-122"/>
              </a:rPr>
              <a:t>测量大赛、结构设计大赛、</a:t>
            </a:r>
            <a:r>
              <a:rPr lang="en-US" altLang="zh-CN" sz="1500" b="1" dirty="0">
                <a:solidFill>
                  <a:srgbClr val="FF0000"/>
                </a:solidFill>
                <a:latin typeface="微软雅黑" panose="020B0503020204020204" pitchFamily="34" charset="-122"/>
                <a:ea typeface="微软雅黑" panose="020B0503020204020204" pitchFamily="34" charset="-122"/>
              </a:rPr>
              <a:t>BIM</a:t>
            </a:r>
            <a:r>
              <a:rPr lang="zh-CN" altLang="en-US" sz="1500" b="1" dirty="0">
                <a:solidFill>
                  <a:srgbClr val="FF0000"/>
                </a:solidFill>
                <a:latin typeface="微软雅黑" panose="020B0503020204020204" pitchFamily="34" charset="-122"/>
                <a:ea typeface="微软雅黑" panose="020B0503020204020204" pitchFamily="34" charset="-122"/>
              </a:rPr>
              <a:t>建模比赛</a:t>
            </a:r>
            <a:r>
              <a:rPr lang="zh-CN" altLang="en-US" sz="1500" b="1" dirty="0">
                <a:latin typeface="微软雅黑" panose="020B0503020204020204" pitchFamily="34" charset="-122"/>
                <a:ea typeface="微软雅黑" panose="020B0503020204020204" pitchFamily="34" charset="-122"/>
              </a:rPr>
              <a:t>），三大比赛邀请校企合作单位指导老师担任评委及指导老师，学生社团在校园里有广泛的学生基础，是校园文化建设的重要载体。</a:t>
            </a:r>
            <a:r>
              <a:rPr lang="zh-CN" altLang="en-US" sz="1500" b="1" dirty="0">
                <a:solidFill>
                  <a:srgbClr val="FF0000"/>
                </a:solidFill>
                <a:latin typeface="微软雅黑" panose="020B0503020204020204" pitchFamily="34" charset="-122"/>
                <a:ea typeface="微软雅黑" panose="020B0503020204020204" pitchFamily="34" charset="-122"/>
              </a:rPr>
              <a:t>通过学生社团引领 “第二课堂”增加学生的积极性 ，提高他们的接受度、认可度 。</a:t>
            </a:r>
          </a:p>
          <a:p>
            <a:pPr marL="257175" indent="-257175">
              <a:lnSpc>
                <a:spcPts val="3000"/>
              </a:lnSpc>
              <a:buFont typeface="Wingdings" panose="05000000000000000000" pitchFamily="2" charset="2"/>
              <a:buChar char="l"/>
            </a:pPr>
            <a:endParaRPr lang="zh-CN" altLang="en-US" sz="1500" b="1" dirty="0">
              <a:latin typeface="微软雅黑" panose="020B0503020204020204" pitchFamily="34" charset="-122"/>
              <a:ea typeface="微软雅黑" panose="020B0503020204020204" pitchFamily="34" charset="-122"/>
            </a:endParaRPr>
          </a:p>
        </p:txBody>
      </p:sp>
      <p:sp>
        <p:nvSpPr>
          <p:cNvPr id="11" name="Freeform 39"/>
          <p:cNvSpPr>
            <a:spLocks noEditPoints="1"/>
          </p:cNvSpPr>
          <p:nvPr/>
        </p:nvSpPr>
        <p:spPr bwMode="auto">
          <a:xfrm>
            <a:off x="243008" y="908720"/>
            <a:ext cx="591067" cy="58374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46CEAE"/>
          </a:solidFill>
          <a:ln>
            <a:noFill/>
          </a:ln>
        </p:spPr>
        <p:txBody>
          <a:bodyPr vert="horz" wrap="square" lIns="61415" tIns="30707" rIns="61415" bIns="30707" numCol="1" anchor="t" anchorCtr="0" compatLnSpc="1"/>
          <a:lstStyle/>
          <a:p>
            <a:endParaRPr lang="zh-CN" altLang="en-US" sz="1350"/>
          </a:p>
        </p:txBody>
      </p:sp>
      <p:cxnSp>
        <p:nvCxnSpPr>
          <p:cNvPr id="12" name="直接连接符 11"/>
          <p:cNvCxnSpPr/>
          <p:nvPr/>
        </p:nvCxnSpPr>
        <p:spPr>
          <a:xfrm>
            <a:off x="179512" y="1618975"/>
            <a:ext cx="482453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968463" y="1039160"/>
            <a:ext cx="2763200" cy="381615"/>
          </a:xfrm>
          <a:prstGeom prst="homePlate">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TextBox 498"/>
          <p:cNvSpPr txBox="1"/>
          <p:nvPr/>
        </p:nvSpPr>
        <p:spPr>
          <a:xfrm>
            <a:off x="1115616" y="1051443"/>
            <a:ext cx="1569660" cy="369332"/>
          </a:xfrm>
          <a:prstGeom prst="rect">
            <a:avLst/>
          </a:prstGeom>
          <a:noFill/>
        </p:spPr>
        <p:txBody>
          <a:bodyPr wrap="none" rtlCol="0" anchor="ctr">
            <a:spAutoFit/>
          </a:bodyPr>
          <a:lstStyle/>
          <a:p>
            <a:pPr lvl="0"/>
            <a:r>
              <a:rPr lang="zh-CN" altLang="en-US" b="1" dirty="0">
                <a:latin typeface="微软雅黑" panose="020B0503020204020204" pitchFamily="34" charset="-122"/>
                <a:ea typeface="微软雅黑" panose="020B0503020204020204" pitchFamily="34" charset="-122"/>
              </a:rPr>
              <a:t>三：社团比赛</a:t>
            </a:r>
            <a:endParaRPr lang="zh-CN" altLang="zh-CN" b="1" dirty="0">
              <a:latin typeface="微软雅黑" panose="020B0503020204020204" pitchFamily="34" charset="-122"/>
              <a:ea typeface="微软雅黑" panose="020B0503020204020204" pitchFamily="34" charset="-122"/>
            </a:endParaRPr>
          </a:p>
        </p:txBody>
      </p:sp>
      <p:pic>
        <p:nvPicPr>
          <p:cNvPr id="17" name="图片 16"/>
          <p:cNvPicPr/>
          <p:nvPr/>
        </p:nvPicPr>
        <p:blipFill>
          <a:blip r:embed="rId3" cstate="print">
            <a:extLst>
              <a:ext uri="{28A0092B-C50C-407E-A947-70E740481C1C}">
                <a14:useLocalDpi xmlns:a14="http://schemas.microsoft.com/office/drawing/2010/main" val="0"/>
              </a:ext>
            </a:extLst>
          </a:blip>
          <a:stretch>
            <a:fillRect/>
          </a:stretch>
        </p:blipFill>
        <p:spPr>
          <a:xfrm>
            <a:off x="4716016" y="3645024"/>
            <a:ext cx="4319859" cy="2570325"/>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436" y="1000596"/>
            <a:ext cx="3897439" cy="1348283"/>
          </a:xfrm>
          <a:prstGeom prst="rect">
            <a:avLst/>
          </a:prstGeom>
        </p:spPr>
      </p:pic>
      <p:pic>
        <p:nvPicPr>
          <p:cNvPr id="19" name="图片 18" descr="http://sea.usst.edu.cn/_upload/article/images/1a/f8/f5bb7d854f4aa912562fad304111/52273b5b-d227-4feb-8006-cb9ccdcfa13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645023"/>
            <a:ext cx="4104456" cy="2570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4966" y="1030460"/>
            <a:ext cx="8496944" cy="1477328"/>
          </a:xfrm>
          <a:prstGeom prst="rect">
            <a:avLst/>
          </a:prstGeom>
          <a:gradFill>
            <a:gsLst>
              <a:gs pos="0">
                <a:srgbClr val="FFC000"/>
              </a:gs>
              <a:gs pos="100000">
                <a:schemeClr val="bg1"/>
              </a:gs>
            </a:gsLst>
            <a:lin ang="5400000" scaled="0"/>
          </a:gradFill>
          <a:ln w="50800">
            <a:solidFill>
              <a:srgbClr val="FF0000"/>
            </a:solidFill>
            <a:prstDash val="dash"/>
          </a:ln>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16</a:t>
            </a:fld>
            <a:r>
              <a:rPr lang="zh-CN" altLang="en-US" dirty="0"/>
              <a:t>页</a:t>
            </a:r>
          </a:p>
        </p:txBody>
      </p:sp>
      <p:sp>
        <p:nvSpPr>
          <p:cNvPr id="7" name="TextBox 69"/>
          <p:cNvSpPr txBox="1"/>
          <p:nvPr/>
        </p:nvSpPr>
        <p:spPr>
          <a:xfrm>
            <a:off x="179512" y="116632"/>
            <a:ext cx="8425194" cy="1231102"/>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四、土木工程专业学习攻略</a:t>
            </a:r>
          </a:p>
          <a:p>
            <a:endPar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矩形 4"/>
          <p:cNvSpPr/>
          <p:nvPr/>
        </p:nvSpPr>
        <p:spPr>
          <a:xfrm>
            <a:off x="492090" y="1030459"/>
            <a:ext cx="8328640" cy="1477328"/>
          </a:xfrm>
          <a:prstGeom prst="rect">
            <a:avLst/>
          </a:prstGeom>
        </p:spPr>
        <p:txBody>
          <a:bodyPr wrap="square">
            <a:spAutoFit/>
          </a:bodyPr>
          <a:lstStyle/>
          <a:p>
            <a:pPr>
              <a:lnSpc>
                <a:spcPts val="2700"/>
              </a:lnSpc>
            </a:pPr>
            <a:r>
              <a:rPr lang="zh-CN" altLang="en-US" sz="1200" b="1" dirty="0">
                <a:latin typeface="微软雅黑" panose="020B0503020204020204" pitchFamily="34" charset="-122"/>
                <a:ea typeface="微软雅黑" panose="020B0503020204020204" pitchFamily="34" charset="-122"/>
              </a:rPr>
              <a:t>主要学习课程：</a:t>
            </a:r>
          </a:p>
          <a:p>
            <a:pPr>
              <a:lnSpc>
                <a:spcPts val="2700"/>
              </a:lnSpc>
            </a:pPr>
            <a:r>
              <a:rPr lang="zh-CN" altLang="en-US" sz="1200" b="1" dirty="0">
                <a:latin typeface="微软雅黑" panose="020B0503020204020204" pitchFamily="34" charset="-122"/>
                <a:ea typeface="微软雅黑" panose="020B0503020204020204" pitchFamily="34" charset="-122"/>
              </a:rPr>
              <a:t>结构力学、土力学、基础工程、房屋建筑学、钢筋混凝土结构基本原理、钢结构基本原理、混凝土结构与砌体结构设计、钢结构设计、高层建筑与结构抗震、土木工程施工技术、城市地下工程、城市道路工程、城市桥梁工程、建筑工程概预算、结构检测与加固技术。</a:t>
            </a:r>
          </a:p>
        </p:txBody>
      </p:sp>
      <p:pic>
        <p:nvPicPr>
          <p:cNvPr id="2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579275"/>
            <a:ext cx="1534973" cy="15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561" y="4579275"/>
            <a:ext cx="1597238" cy="151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394966" y="2636912"/>
            <a:ext cx="8281489" cy="1656184"/>
            <a:chOff x="1594577" y="2780928"/>
            <a:chExt cx="5748150" cy="1872208"/>
          </a:xfrm>
        </p:grpSpPr>
        <p:sp>
          <p:nvSpPr>
            <p:cNvPr id="6" name="矩形 5"/>
            <p:cNvSpPr/>
            <p:nvPr/>
          </p:nvSpPr>
          <p:spPr>
            <a:xfrm>
              <a:off x="1594577" y="2780928"/>
              <a:ext cx="5748150" cy="1872208"/>
            </a:xfrm>
            <a:prstGeom prst="rect">
              <a:avLst/>
            </a:prstGeom>
            <a:noFill/>
          </p:spPr>
        </p:sp>
        <p:sp>
          <p:nvSpPr>
            <p:cNvPr id="8" name="任意多边形 7"/>
            <p:cNvSpPr/>
            <p:nvPr/>
          </p:nvSpPr>
          <p:spPr>
            <a:xfrm>
              <a:off x="1596261" y="2872211"/>
              <a:ext cx="1689641" cy="1689641"/>
            </a:xfrm>
            <a:custGeom>
              <a:avLst/>
              <a:gdLst>
                <a:gd name="connsiteX0" fmla="*/ 0 w 1689641"/>
                <a:gd name="connsiteY0" fmla="*/ 844821 h 1689641"/>
                <a:gd name="connsiteX1" fmla="*/ 844821 w 1689641"/>
                <a:gd name="connsiteY1" fmla="*/ 0 h 1689641"/>
                <a:gd name="connsiteX2" fmla="*/ 1689642 w 1689641"/>
                <a:gd name="connsiteY2" fmla="*/ 844821 h 1689641"/>
                <a:gd name="connsiteX3" fmla="*/ 844821 w 1689641"/>
                <a:gd name="connsiteY3" fmla="*/ 1689642 h 1689641"/>
                <a:gd name="connsiteX4" fmla="*/ 0 w 1689641"/>
                <a:gd name="connsiteY4" fmla="*/ 844821 h 168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41" h="1689641">
                  <a:moveTo>
                    <a:pt x="0" y="844821"/>
                  </a:moveTo>
                  <a:cubicBezTo>
                    <a:pt x="0" y="378239"/>
                    <a:pt x="378239" y="0"/>
                    <a:pt x="844821" y="0"/>
                  </a:cubicBezTo>
                  <a:cubicBezTo>
                    <a:pt x="1311403" y="0"/>
                    <a:pt x="1689642" y="378239"/>
                    <a:pt x="1689642" y="844821"/>
                  </a:cubicBezTo>
                  <a:cubicBezTo>
                    <a:pt x="1689642" y="1311403"/>
                    <a:pt x="1311403" y="1689642"/>
                    <a:pt x="844821" y="1689642"/>
                  </a:cubicBezTo>
                  <a:cubicBezTo>
                    <a:pt x="378239" y="1689642"/>
                    <a:pt x="0" y="1311403"/>
                    <a:pt x="0" y="844821"/>
                  </a:cubicBezTo>
                  <a:close/>
                </a:path>
              </a:pathLst>
            </a:custGeom>
            <a:gradFill rotWithShape="0">
              <a:gsLst>
                <a:gs pos="0">
                  <a:srgbClr val="FFC000"/>
                </a:gs>
                <a:gs pos="100000">
                  <a:schemeClr val="bg1"/>
                </a:gs>
              </a:gsLst>
              <a:lin ang="5400000" scaled="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40429" tIns="294432" rIns="340429" bIns="294432" numCol="1" spcCol="1270" anchor="ctr" anchorCtr="0">
              <a:noAutofit/>
            </a:bodyPr>
            <a:lstStyle/>
            <a:p>
              <a:pPr lvl="0" algn="ctr" defTabSz="1644650">
                <a:lnSpc>
                  <a:spcPct val="90000"/>
                </a:lnSpc>
                <a:spcBef>
                  <a:spcPct val="0"/>
                </a:spcBef>
                <a:spcAft>
                  <a:spcPct val="35000"/>
                </a:spcAft>
              </a:pPr>
              <a:r>
                <a:rPr lang="zh-CN" altLang="en-US" sz="2800" kern="1200" dirty="0">
                  <a:latin typeface="微软雅黑" panose="020B0503020204020204" pitchFamily="34" charset="-122"/>
                  <a:ea typeface="微软雅黑" panose="020B0503020204020204" pitchFamily="34" charset="-122"/>
                </a:rPr>
                <a:t>建筑设计</a:t>
              </a:r>
            </a:p>
          </p:txBody>
        </p:sp>
        <p:sp>
          <p:nvSpPr>
            <p:cNvPr id="9" name="任意多边形 8"/>
            <p:cNvSpPr/>
            <p:nvPr/>
          </p:nvSpPr>
          <p:spPr>
            <a:xfrm>
              <a:off x="2947974" y="2872211"/>
              <a:ext cx="1689641" cy="1689641"/>
            </a:xfrm>
            <a:custGeom>
              <a:avLst/>
              <a:gdLst>
                <a:gd name="connsiteX0" fmla="*/ 0 w 1689641"/>
                <a:gd name="connsiteY0" fmla="*/ 844821 h 1689641"/>
                <a:gd name="connsiteX1" fmla="*/ 844821 w 1689641"/>
                <a:gd name="connsiteY1" fmla="*/ 0 h 1689641"/>
                <a:gd name="connsiteX2" fmla="*/ 1689642 w 1689641"/>
                <a:gd name="connsiteY2" fmla="*/ 844821 h 1689641"/>
                <a:gd name="connsiteX3" fmla="*/ 844821 w 1689641"/>
                <a:gd name="connsiteY3" fmla="*/ 1689642 h 1689641"/>
                <a:gd name="connsiteX4" fmla="*/ 0 w 1689641"/>
                <a:gd name="connsiteY4" fmla="*/ 844821 h 168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41" h="1689641">
                  <a:moveTo>
                    <a:pt x="0" y="844821"/>
                  </a:moveTo>
                  <a:cubicBezTo>
                    <a:pt x="0" y="378239"/>
                    <a:pt x="378239" y="0"/>
                    <a:pt x="844821" y="0"/>
                  </a:cubicBezTo>
                  <a:cubicBezTo>
                    <a:pt x="1311403" y="0"/>
                    <a:pt x="1689642" y="378239"/>
                    <a:pt x="1689642" y="844821"/>
                  </a:cubicBezTo>
                  <a:cubicBezTo>
                    <a:pt x="1689642" y="1311403"/>
                    <a:pt x="1311403" y="1689642"/>
                    <a:pt x="844821" y="1689642"/>
                  </a:cubicBezTo>
                  <a:cubicBezTo>
                    <a:pt x="378239" y="1689642"/>
                    <a:pt x="0" y="1311403"/>
                    <a:pt x="0" y="844821"/>
                  </a:cubicBezTo>
                  <a:close/>
                </a:path>
              </a:pathLst>
            </a:custGeom>
            <a:gradFill rotWithShape="0">
              <a:gsLst>
                <a:gs pos="0">
                  <a:srgbClr val="FFC000"/>
                </a:gs>
                <a:gs pos="100000">
                  <a:schemeClr val="bg1"/>
                </a:gs>
              </a:gsLst>
              <a:lin ang="5400000" scaled="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40429" tIns="294432" rIns="340429" bIns="294432" numCol="1" spcCol="1270" anchor="ctr" anchorCtr="0">
              <a:noAutofit/>
            </a:bodyPr>
            <a:lstStyle/>
            <a:p>
              <a:pPr algn="ctr" defTabSz="1644650">
                <a:lnSpc>
                  <a:spcPct val="90000"/>
                </a:lnSpc>
                <a:spcBef>
                  <a:spcPct val="0"/>
                </a:spcBef>
                <a:spcAft>
                  <a:spcPct val="35000"/>
                </a:spcAft>
              </a:pPr>
              <a:r>
                <a:rPr lang="zh-CN" altLang="en-US" sz="2800" dirty="0">
                  <a:latin typeface="微软雅黑" panose="020B0503020204020204" pitchFamily="34" charset="-122"/>
                  <a:ea typeface="微软雅黑" panose="020B0503020204020204" pitchFamily="34" charset="-122"/>
                </a:rPr>
                <a:t>结构设计</a:t>
              </a:r>
            </a:p>
          </p:txBody>
        </p:sp>
        <p:sp>
          <p:nvSpPr>
            <p:cNvPr id="25" name="任意多边形 24"/>
            <p:cNvSpPr/>
            <p:nvPr/>
          </p:nvSpPr>
          <p:spPr>
            <a:xfrm>
              <a:off x="4299687" y="2872211"/>
              <a:ext cx="1689641" cy="1689641"/>
            </a:xfrm>
            <a:custGeom>
              <a:avLst/>
              <a:gdLst>
                <a:gd name="connsiteX0" fmla="*/ 0 w 1689641"/>
                <a:gd name="connsiteY0" fmla="*/ 844821 h 1689641"/>
                <a:gd name="connsiteX1" fmla="*/ 844821 w 1689641"/>
                <a:gd name="connsiteY1" fmla="*/ 0 h 1689641"/>
                <a:gd name="connsiteX2" fmla="*/ 1689642 w 1689641"/>
                <a:gd name="connsiteY2" fmla="*/ 844821 h 1689641"/>
                <a:gd name="connsiteX3" fmla="*/ 844821 w 1689641"/>
                <a:gd name="connsiteY3" fmla="*/ 1689642 h 1689641"/>
                <a:gd name="connsiteX4" fmla="*/ 0 w 1689641"/>
                <a:gd name="connsiteY4" fmla="*/ 844821 h 168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41" h="1689641">
                  <a:moveTo>
                    <a:pt x="0" y="844821"/>
                  </a:moveTo>
                  <a:cubicBezTo>
                    <a:pt x="0" y="378239"/>
                    <a:pt x="378239" y="0"/>
                    <a:pt x="844821" y="0"/>
                  </a:cubicBezTo>
                  <a:cubicBezTo>
                    <a:pt x="1311403" y="0"/>
                    <a:pt x="1689642" y="378239"/>
                    <a:pt x="1689642" y="844821"/>
                  </a:cubicBezTo>
                  <a:cubicBezTo>
                    <a:pt x="1689642" y="1311403"/>
                    <a:pt x="1311403" y="1689642"/>
                    <a:pt x="844821" y="1689642"/>
                  </a:cubicBezTo>
                  <a:cubicBezTo>
                    <a:pt x="378239" y="1689642"/>
                    <a:pt x="0" y="1311403"/>
                    <a:pt x="0" y="844821"/>
                  </a:cubicBezTo>
                  <a:close/>
                </a:path>
              </a:pathLst>
            </a:custGeom>
            <a:gradFill rotWithShape="0">
              <a:gsLst>
                <a:gs pos="0">
                  <a:srgbClr val="FFC000"/>
                </a:gs>
                <a:gs pos="100000">
                  <a:schemeClr val="bg1"/>
                </a:gs>
              </a:gsLst>
              <a:lin ang="5400000" scaled="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40429" tIns="294432" rIns="340429" bIns="294432" numCol="1" spcCol="1270" anchor="ctr" anchorCtr="0">
              <a:noAutofit/>
            </a:bodyPr>
            <a:lstStyle/>
            <a:p>
              <a:pPr lvl="0" algn="ctr" defTabSz="1644650">
                <a:lnSpc>
                  <a:spcPct val="90000"/>
                </a:lnSpc>
                <a:spcBef>
                  <a:spcPct val="0"/>
                </a:spcBef>
                <a:spcAft>
                  <a:spcPct val="35000"/>
                </a:spcAft>
              </a:pPr>
              <a:r>
                <a:rPr lang="zh-CN" altLang="en-US" sz="2800" dirty="0">
                  <a:latin typeface="微软雅黑" panose="020B0503020204020204" pitchFamily="34" charset="-122"/>
                  <a:ea typeface="微软雅黑" panose="020B0503020204020204" pitchFamily="34" charset="-122"/>
                </a:rPr>
                <a:t>建筑施工</a:t>
              </a:r>
            </a:p>
          </p:txBody>
        </p:sp>
        <p:sp>
          <p:nvSpPr>
            <p:cNvPr id="26" name="任意多边形 25"/>
            <p:cNvSpPr/>
            <p:nvPr/>
          </p:nvSpPr>
          <p:spPr>
            <a:xfrm>
              <a:off x="5651401" y="2872211"/>
              <a:ext cx="1689641" cy="1689641"/>
            </a:xfrm>
            <a:custGeom>
              <a:avLst/>
              <a:gdLst>
                <a:gd name="connsiteX0" fmla="*/ 0 w 1689641"/>
                <a:gd name="connsiteY0" fmla="*/ 844821 h 1689641"/>
                <a:gd name="connsiteX1" fmla="*/ 844821 w 1689641"/>
                <a:gd name="connsiteY1" fmla="*/ 0 h 1689641"/>
                <a:gd name="connsiteX2" fmla="*/ 1689642 w 1689641"/>
                <a:gd name="connsiteY2" fmla="*/ 844821 h 1689641"/>
                <a:gd name="connsiteX3" fmla="*/ 844821 w 1689641"/>
                <a:gd name="connsiteY3" fmla="*/ 1689642 h 1689641"/>
                <a:gd name="connsiteX4" fmla="*/ 0 w 1689641"/>
                <a:gd name="connsiteY4" fmla="*/ 844821 h 168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41" h="1689641">
                  <a:moveTo>
                    <a:pt x="0" y="844821"/>
                  </a:moveTo>
                  <a:cubicBezTo>
                    <a:pt x="0" y="378239"/>
                    <a:pt x="378239" y="0"/>
                    <a:pt x="844821" y="0"/>
                  </a:cubicBezTo>
                  <a:cubicBezTo>
                    <a:pt x="1311403" y="0"/>
                    <a:pt x="1689642" y="378239"/>
                    <a:pt x="1689642" y="844821"/>
                  </a:cubicBezTo>
                  <a:cubicBezTo>
                    <a:pt x="1689642" y="1311403"/>
                    <a:pt x="1311403" y="1689642"/>
                    <a:pt x="844821" y="1689642"/>
                  </a:cubicBezTo>
                  <a:cubicBezTo>
                    <a:pt x="378239" y="1689642"/>
                    <a:pt x="0" y="1311403"/>
                    <a:pt x="0" y="844821"/>
                  </a:cubicBezTo>
                  <a:close/>
                </a:path>
              </a:pathLst>
            </a:custGeom>
            <a:gradFill rotWithShape="0">
              <a:gsLst>
                <a:gs pos="0">
                  <a:srgbClr val="FFC000"/>
                </a:gs>
                <a:gs pos="100000">
                  <a:schemeClr val="bg1"/>
                </a:gs>
              </a:gsLst>
              <a:lin ang="5400000" scaled="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40429" tIns="294432" rIns="340429" bIns="294432" numCol="1" spcCol="1270" anchor="ctr" anchorCtr="0">
              <a:noAutofit/>
            </a:bodyPr>
            <a:lstStyle/>
            <a:p>
              <a:pPr algn="ctr" defTabSz="1644650">
                <a:lnSpc>
                  <a:spcPct val="90000"/>
                </a:lnSpc>
                <a:spcBef>
                  <a:spcPct val="0"/>
                </a:spcBef>
                <a:spcAft>
                  <a:spcPct val="35000"/>
                </a:spcAft>
              </a:pPr>
              <a:r>
                <a:rPr lang="zh-CN" altLang="en-US" sz="2800" dirty="0">
                  <a:latin typeface="微软雅黑" panose="020B0503020204020204" pitchFamily="34" charset="-122"/>
                  <a:ea typeface="微软雅黑" panose="020B0503020204020204" pitchFamily="34" charset="-122"/>
                </a:rPr>
                <a:t>工程管理</a:t>
              </a:r>
            </a:p>
          </p:txBody>
        </p:sp>
      </p:grpSp>
      <p:pic>
        <p:nvPicPr>
          <p:cNvPr id="27" name="Picture 5"/>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623373" y="4579275"/>
            <a:ext cx="1772116" cy="1506537"/>
          </a:xfrm>
        </p:spPr>
      </p:pic>
      <p:pic>
        <p:nvPicPr>
          <p:cNvPr id="28" name="Picture 4"/>
          <p:cNvPicPr>
            <a:picLocks noGrp="1" noChangeAspect="1" noChangeArrowheads="1"/>
          </p:cNvPicPr>
          <p:nvPr>
            <p:ph sz="half" idx="4294967295"/>
          </p:nvPr>
        </p:nvPicPr>
        <p:blipFill>
          <a:blip r:embed="rId6" cstate="print">
            <a:extLst>
              <a:ext uri="{28A0092B-C50C-407E-A947-70E740481C1C}">
                <a14:useLocalDpi xmlns:a14="http://schemas.microsoft.com/office/drawing/2010/main" val="0"/>
              </a:ext>
            </a:extLst>
          </a:blip>
          <a:srcRect/>
          <a:stretch>
            <a:fillRect/>
          </a:stretch>
        </p:blipFill>
        <p:spPr>
          <a:xfrm>
            <a:off x="6660490" y="4579275"/>
            <a:ext cx="1871950" cy="1506537"/>
          </a:xfr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17</a:t>
            </a:fld>
            <a:r>
              <a:rPr lang="zh-CN" altLang="en-US" dirty="0"/>
              <a:t>页</a:t>
            </a:r>
          </a:p>
        </p:txBody>
      </p:sp>
      <p:sp>
        <p:nvSpPr>
          <p:cNvPr id="7" name="TextBox 69"/>
          <p:cNvSpPr txBox="1"/>
          <p:nvPr/>
        </p:nvSpPr>
        <p:spPr>
          <a:xfrm>
            <a:off x="179512" y="116632"/>
            <a:ext cx="8425194" cy="1231102"/>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四、土木工程专业学习攻略</a:t>
            </a:r>
          </a:p>
          <a:p>
            <a:endPar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AutoShape 3"/>
          <p:cNvSpPr>
            <a:spLocks noChangeArrowheads="1"/>
          </p:cNvSpPr>
          <p:nvPr/>
        </p:nvSpPr>
        <p:spPr bwMode="auto">
          <a:xfrm>
            <a:off x="6991628" y="3007087"/>
            <a:ext cx="1900851" cy="825667"/>
          </a:xfrm>
          <a:prstGeom prst="roundRect">
            <a:avLst>
              <a:gd name="adj" fmla="val 13745"/>
            </a:avLst>
          </a:prstGeom>
          <a:noFill/>
          <a:ln w="38100">
            <a:solidFill>
              <a:srgbClr val="C0C0C0"/>
            </a:solidFill>
            <a:rou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18" name="AutoShape 4"/>
          <p:cNvSpPr>
            <a:spLocks noChangeArrowheads="1"/>
          </p:cNvSpPr>
          <p:nvPr/>
        </p:nvSpPr>
        <p:spPr bwMode="auto">
          <a:xfrm>
            <a:off x="4856173" y="3040591"/>
            <a:ext cx="1949439" cy="792163"/>
          </a:xfrm>
          <a:prstGeom prst="roundRect">
            <a:avLst>
              <a:gd name="adj" fmla="val 13745"/>
            </a:avLst>
          </a:prstGeom>
          <a:noFill/>
          <a:ln w="38100">
            <a:solidFill>
              <a:srgbClr val="00FF00"/>
            </a:solidFill>
            <a:rou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19" name="AutoShape 5"/>
          <p:cNvSpPr>
            <a:spLocks noChangeArrowheads="1"/>
          </p:cNvSpPr>
          <p:nvPr/>
        </p:nvSpPr>
        <p:spPr bwMode="auto">
          <a:xfrm>
            <a:off x="2756917" y="3007087"/>
            <a:ext cx="1926292" cy="783528"/>
          </a:xfrm>
          <a:prstGeom prst="roundRect">
            <a:avLst>
              <a:gd name="adj" fmla="val 13745"/>
            </a:avLst>
          </a:prstGeom>
          <a:noFill/>
          <a:ln w="38100">
            <a:solidFill>
              <a:srgbClr val="00FFFF"/>
            </a:solidFill>
            <a:rou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20" name="AutoShape 6"/>
          <p:cNvSpPr>
            <a:spLocks noChangeArrowheads="1"/>
          </p:cNvSpPr>
          <p:nvPr/>
        </p:nvSpPr>
        <p:spPr bwMode="auto">
          <a:xfrm>
            <a:off x="538163" y="3007087"/>
            <a:ext cx="1800225" cy="783528"/>
          </a:xfrm>
          <a:prstGeom prst="roundRect">
            <a:avLst>
              <a:gd name="adj" fmla="val 13745"/>
            </a:avLst>
          </a:prstGeom>
          <a:noFill/>
          <a:ln w="38100">
            <a:solidFill>
              <a:srgbClr val="800080"/>
            </a:solidFill>
            <a:rou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24" name="Rectangle 8"/>
          <p:cNvSpPr>
            <a:spLocks noChangeArrowheads="1"/>
          </p:cNvSpPr>
          <p:nvPr/>
        </p:nvSpPr>
        <p:spPr bwMode="auto">
          <a:xfrm rot="3419336">
            <a:off x="858726" y="1331252"/>
            <a:ext cx="1075690" cy="1138966"/>
          </a:xfrm>
          <a:prstGeom prst="rect">
            <a:avLst/>
          </a:prstGeom>
          <a:solidFill>
            <a:srgbClr val="800080"/>
          </a:solidFill>
          <a:ln w="9525">
            <a:miter lim="800000"/>
          </a:ln>
          <a:scene3d>
            <a:camera prst="legacyPerspectiveFront">
              <a:rot lat="0" lon="1500000" rev="0"/>
            </a:camera>
            <a:lightRig rig="legacyFlat4" dir="b"/>
          </a:scene3d>
          <a:sp3d extrusionH="887400" prstMaterial="legacyMatte">
            <a:bevelT w="13500" h="13500" prst="angle"/>
            <a:bevelB w="13500" h="13500" prst="angle"/>
            <a:extrusionClr>
              <a:srgbClr val="800080"/>
            </a:extrusionClr>
            <a:contourClr>
              <a:srgbClr val="800080"/>
            </a:contourClr>
          </a:sp3d>
        </p:spPr>
        <p:txBody>
          <a:bodyPr wrap="none" anchor="ctr">
            <a:flatTx/>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grpSp>
        <p:nvGrpSpPr>
          <p:cNvPr id="29" name="Group 9"/>
          <p:cNvGrpSpPr/>
          <p:nvPr/>
        </p:nvGrpSpPr>
        <p:grpSpPr bwMode="auto">
          <a:xfrm>
            <a:off x="1966054" y="1516560"/>
            <a:ext cx="1057611" cy="153670"/>
            <a:chOff x="0" y="0"/>
            <a:chExt cx="468" cy="244"/>
          </a:xfrm>
        </p:grpSpPr>
        <p:sp>
          <p:nvSpPr>
            <p:cNvPr id="43" name="Oval 10"/>
            <p:cNvSpPr>
              <a:spLocks noChangeArrowheads="1"/>
            </p:cNvSpPr>
            <p:nvPr/>
          </p:nvSpPr>
          <p:spPr bwMode="auto">
            <a:xfrm>
              <a:off x="0" y="0"/>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4" name="Rectangle 11"/>
            <p:cNvSpPr>
              <a:spLocks noChangeArrowheads="1"/>
            </p:cNvSpPr>
            <p:nvPr/>
          </p:nvSpPr>
          <p:spPr bwMode="auto">
            <a:xfrm>
              <a:off x="45" y="2"/>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5" name="Oval 12"/>
            <p:cNvSpPr>
              <a:spLocks noChangeArrowheads="1"/>
            </p:cNvSpPr>
            <p:nvPr/>
          </p:nvSpPr>
          <p:spPr bwMode="auto">
            <a:xfrm>
              <a:off x="397" y="5"/>
              <a:ext cx="71" cy="234"/>
            </a:xfrm>
            <a:prstGeom prst="ellipse">
              <a:avLst/>
            </a:prstGeom>
            <a:gradFill rotWithShape="0">
              <a:gsLst>
                <a:gs pos="0">
                  <a:srgbClr val="767676"/>
                </a:gs>
                <a:gs pos="50000">
                  <a:schemeClr val="bg1"/>
                </a:gs>
                <a:gs pos="100000">
                  <a:srgbClr val="767676"/>
                </a:gs>
              </a:gsLst>
              <a:lin ang="5400000" scaled="1"/>
            </a:gradFill>
            <a:ln w="12700" cmpd="sng">
              <a:solidFill>
                <a:schemeClr val="bg1"/>
              </a:solidFill>
              <a:round/>
            </a:ln>
          </p:spPr>
          <p:txBody>
            <a:bodyPr wrap="none" anchor="ctr"/>
            <a:lstStyle/>
            <a:p>
              <a:pPr>
                <a:defRPr/>
              </a:pPr>
              <a:endParaRPr lang="zh-CN" altLang="en-US">
                <a:ea typeface="宋体" panose="02010600030101010101" pitchFamily="2" charset="-122"/>
              </a:endParaRPr>
            </a:p>
          </p:txBody>
        </p:sp>
        <p:sp>
          <p:nvSpPr>
            <p:cNvPr id="46" name="Oval 13"/>
            <p:cNvSpPr>
              <a:spLocks noChangeArrowheads="1"/>
            </p:cNvSpPr>
            <p:nvPr/>
          </p:nvSpPr>
          <p:spPr bwMode="auto">
            <a:xfrm>
              <a:off x="435" y="80"/>
              <a:ext cx="20" cy="68"/>
            </a:xfrm>
            <a:prstGeom prst="ellipse">
              <a:avLst/>
            </a:prstGeom>
            <a:gradFill rotWithShape="0">
              <a:gsLst>
                <a:gs pos="0">
                  <a:srgbClr val="767676"/>
                </a:gs>
                <a:gs pos="50000">
                  <a:schemeClr val="bg1"/>
                </a:gs>
                <a:gs pos="100000">
                  <a:srgbClr val="767676"/>
                </a:gs>
              </a:gsLst>
              <a:lin ang="5400000" scaled="1"/>
            </a:gradFill>
            <a:ln w="9525">
              <a:noFill/>
              <a:round/>
            </a:ln>
          </p:spPr>
          <p:txBody>
            <a:bodyPr wrap="none" anchor="ctr"/>
            <a:lstStyle/>
            <a:p>
              <a:pPr>
                <a:defRPr/>
              </a:pPr>
              <a:endParaRPr lang="zh-CN" altLang="en-US">
                <a:ea typeface="宋体" panose="02010600030101010101" pitchFamily="2" charset="-122"/>
              </a:endParaRPr>
            </a:p>
          </p:txBody>
        </p:sp>
      </p:grpSp>
      <p:sp>
        <p:nvSpPr>
          <p:cNvPr id="30" name="Rectangle 14"/>
          <p:cNvSpPr>
            <a:spLocks noChangeArrowheads="1"/>
          </p:cNvSpPr>
          <p:nvPr/>
        </p:nvSpPr>
        <p:spPr bwMode="auto">
          <a:xfrm rot="3419336">
            <a:off x="2811239" y="1254417"/>
            <a:ext cx="1075690" cy="1138966"/>
          </a:xfrm>
          <a:prstGeom prst="rect">
            <a:avLst/>
          </a:prstGeom>
          <a:solidFill>
            <a:srgbClr val="00FFFF"/>
          </a:solidFill>
          <a:ln w="9525">
            <a:miter lim="800000"/>
          </a:ln>
          <a:scene3d>
            <a:camera prst="legacyPerspectiveFront">
              <a:rot lat="0" lon="1500000" rev="0"/>
            </a:camera>
            <a:lightRig rig="legacyFlat4" dir="b"/>
          </a:scene3d>
          <a:sp3d extrusionH="887400" prstMaterial="legacyMatte">
            <a:bevelT w="13500" h="13500" prst="angle"/>
            <a:bevelB w="13500" h="13500" prst="angle"/>
            <a:extrusionClr>
              <a:srgbClr val="00FFFF"/>
            </a:extrusionClr>
            <a:contourClr>
              <a:srgbClr val="00FFFF"/>
            </a:contourClr>
          </a:sp3d>
        </p:spPr>
        <p:txBody>
          <a:bodyPr wrap="none" anchor="ctr">
            <a:flatTx/>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grpSp>
        <p:nvGrpSpPr>
          <p:cNvPr id="31" name="Group 15"/>
          <p:cNvGrpSpPr/>
          <p:nvPr/>
        </p:nvGrpSpPr>
        <p:grpSpPr bwMode="auto">
          <a:xfrm>
            <a:off x="3918567" y="1516560"/>
            <a:ext cx="1057611" cy="153670"/>
            <a:chOff x="0" y="0"/>
            <a:chExt cx="468" cy="244"/>
          </a:xfrm>
        </p:grpSpPr>
        <p:sp>
          <p:nvSpPr>
            <p:cNvPr id="39" name="Oval 16"/>
            <p:cNvSpPr>
              <a:spLocks noChangeArrowheads="1"/>
            </p:cNvSpPr>
            <p:nvPr/>
          </p:nvSpPr>
          <p:spPr bwMode="auto">
            <a:xfrm>
              <a:off x="0" y="0"/>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0" name="Rectangle 17"/>
            <p:cNvSpPr>
              <a:spLocks noChangeArrowheads="1"/>
            </p:cNvSpPr>
            <p:nvPr/>
          </p:nvSpPr>
          <p:spPr bwMode="auto">
            <a:xfrm>
              <a:off x="45" y="2"/>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1" name="Oval 18"/>
            <p:cNvSpPr>
              <a:spLocks noChangeArrowheads="1"/>
            </p:cNvSpPr>
            <p:nvPr/>
          </p:nvSpPr>
          <p:spPr bwMode="auto">
            <a:xfrm>
              <a:off x="397" y="5"/>
              <a:ext cx="71" cy="234"/>
            </a:xfrm>
            <a:prstGeom prst="ellipse">
              <a:avLst/>
            </a:prstGeom>
            <a:gradFill rotWithShape="0">
              <a:gsLst>
                <a:gs pos="0">
                  <a:srgbClr val="767676"/>
                </a:gs>
                <a:gs pos="50000">
                  <a:schemeClr val="bg1"/>
                </a:gs>
                <a:gs pos="100000">
                  <a:srgbClr val="767676"/>
                </a:gs>
              </a:gsLst>
              <a:lin ang="5400000" scaled="1"/>
            </a:gradFill>
            <a:ln w="12700" cmpd="sng">
              <a:solidFill>
                <a:schemeClr val="bg1"/>
              </a:solidFill>
              <a:round/>
            </a:ln>
          </p:spPr>
          <p:txBody>
            <a:bodyPr wrap="none" anchor="ctr"/>
            <a:lstStyle/>
            <a:p>
              <a:pPr>
                <a:defRPr/>
              </a:pPr>
              <a:endParaRPr lang="zh-CN" altLang="en-US">
                <a:ea typeface="宋体" panose="02010600030101010101" pitchFamily="2" charset="-122"/>
              </a:endParaRPr>
            </a:p>
          </p:txBody>
        </p:sp>
        <p:sp>
          <p:nvSpPr>
            <p:cNvPr id="42" name="Oval 19"/>
            <p:cNvSpPr>
              <a:spLocks noChangeArrowheads="1"/>
            </p:cNvSpPr>
            <p:nvPr/>
          </p:nvSpPr>
          <p:spPr bwMode="auto">
            <a:xfrm>
              <a:off x="435" y="80"/>
              <a:ext cx="20" cy="68"/>
            </a:xfrm>
            <a:prstGeom prst="ellipse">
              <a:avLst/>
            </a:prstGeom>
            <a:gradFill rotWithShape="0">
              <a:gsLst>
                <a:gs pos="0">
                  <a:srgbClr val="767676"/>
                </a:gs>
                <a:gs pos="50000">
                  <a:schemeClr val="bg1"/>
                </a:gs>
                <a:gs pos="100000">
                  <a:srgbClr val="767676"/>
                </a:gs>
              </a:gsLst>
              <a:lin ang="5400000" scaled="1"/>
            </a:gradFill>
            <a:ln w="9525">
              <a:noFill/>
              <a:round/>
            </a:ln>
          </p:spPr>
          <p:txBody>
            <a:bodyPr wrap="none" anchor="ctr"/>
            <a:lstStyle/>
            <a:p>
              <a:pPr>
                <a:defRPr/>
              </a:pPr>
              <a:endParaRPr lang="zh-CN" altLang="en-US">
                <a:ea typeface="宋体" panose="02010600030101010101" pitchFamily="2" charset="-122"/>
              </a:endParaRPr>
            </a:p>
          </p:txBody>
        </p:sp>
      </p:grpSp>
      <p:sp>
        <p:nvSpPr>
          <p:cNvPr id="32" name="Rectangle 20"/>
          <p:cNvSpPr>
            <a:spLocks noChangeArrowheads="1"/>
          </p:cNvSpPr>
          <p:nvPr/>
        </p:nvSpPr>
        <p:spPr bwMode="auto">
          <a:xfrm rot="3419336">
            <a:off x="4682397" y="1254417"/>
            <a:ext cx="1075690" cy="1138966"/>
          </a:xfrm>
          <a:prstGeom prst="rect">
            <a:avLst/>
          </a:prstGeom>
          <a:solidFill>
            <a:srgbClr val="00FF00"/>
          </a:solidFill>
          <a:ln w="9525">
            <a:miter lim="800000"/>
          </a:ln>
          <a:scene3d>
            <a:camera prst="legacyPerspectiveFront">
              <a:rot lat="0" lon="1500000" rev="0"/>
            </a:camera>
            <a:lightRig rig="legacyFlat4" dir="b"/>
          </a:scene3d>
          <a:sp3d extrusionH="887400" prstMaterial="legacyMatte">
            <a:bevelT w="13500" h="13500" prst="angle"/>
            <a:bevelB w="13500" h="13500" prst="angle"/>
            <a:extrusionClr>
              <a:srgbClr val="00FF00"/>
            </a:extrusionClr>
            <a:contourClr>
              <a:srgbClr val="00FF00"/>
            </a:contourClr>
          </a:sp3d>
        </p:spPr>
        <p:txBody>
          <a:bodyPr wrap="none" anchor="ctr">
            <a:flatTx/>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grpSp>
        <p:nvGrpSpPr>
          <p:cNvPr id="33" name="Group 21"/>
          <p:cNvGrpSpPr/>
          <p:nvPr/>
        </p:nvGrpSpPr>
        <p:grpSpPr bwMode="auto">
          <a:xfrm>
            <a:off x="5871080" y="1516560"/>
            <a:ext cx="1383030" cy="153670"/>
            <a:chOff x="0" y="0"/>
            <a:chExt cx="468" cy="244"/>
          </a:xfrm>
        </p:grpSpPr>
        <p:sp>
          <p:nvSpPr>
            <p:cNvPr id="35" name="Oval 22"/>
            <p:cNvSpPr>
              <a:spLocks noChangeArrowheads="1"/>
            </p:cNvSpPr>
            <p:nvPr/>
          </p:nvSpPr>
          <p:spPr bwMode="auto">
            <a:xfrm>
              <a:off x="0" y="0"/>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36" name="Rectangle 23"/>
            <p:cNvSpPr>
              <a:spLocks noChangeArrowheads="1"/>
            </p:cNvSpPr>
            <p:nvPr/>
          </p:nvSpPr>
          <p:spPr bwMode="auto">
            <a:xfrm>
              <a:off x="45" y="2"/>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37" name="Oval 24"/>
            <p:cNvSpPr>
              <a:spLocks noChangeArrowheads="1"/>
            </p:cNvSpPr>
            <p:nvPr/>
          </p:nvSpPr>
          <p:spPr bwMode="auto">
            <a:xfrm>
              <a:off x="397" y="5"/>
              <a:ext cx="71" cy="234"/>
            </a:xfrm>
            <a:prstGeom prst="ellipse">
              <a:avLst/>
            </a:prstGeom>
            <a:gradFill rotWithShape="0">
              <a:gsLst>
                <a:gs pos="0">
                  <a:srgbClr val="767676"/>
                </a:gs>
                <a:gs pos="50000">
                  <a:schemeClr val="bg1"/>
                </a:gs>
                <a:gs pos="100000">
                  <a:srgbClr val="767676"/>
                </a:gs>
              </a:gsLst>
              <a:lin ang="5400000" scaled="1"/>
            </a:gradFill>
            <a:ln w="12700" cmpd="sng">
              <a:solidFill>
                <a:schemeClr val="bg1"/>
              </a:solidFill>
              <a:round/>
            </a:ln>
          </p:spPr>
          <p:txBody>
            <a:bodyPr wrap="none" anchor="ctr"/>
            <a:lstStyle/>
            <a:p>
              <a:pPr>
                <a:defRPr/>
              </a:pPr>
              <a:endParaRPr lang="zh-CN" altLang="en-US">
                <a:ea typeface="宋体" panose="02010600030101010101" pitchFamily="2" charset="-122"/>
              </a:endParaRPr>
            </a:p>
          </p:txBody>
        </p:sp>
        <p:sp>
          <p:nvSpPr>
            <p:cNvPr id="38" name="Oval 25"/>
            <p:cNvSpPr>
              <a:spLocks noChangeArrowheads="1"/>
            </p:cNvSpPr>
            <p:nvPr/>
          </p:nvSpPr>
          <p:spPr bwMode="auto">
            <a:xfrm>
              <a:off x="435" y="80"/>
              <a:ext cx="20" cy="68"/>
            </a:xfrm>
            <a:prstGeom prst="ellipse">
              <a:avLst/>
            </a:prstGeom>
            <a:gradFill rotWithShape="0">
              <a:gsLst>
                <a:gs pos="0">
                  <a:srgbClr val="767676"/>
                </a:gs>
                <a:gs pos="50000">
                  <a:schemeClr val="bg1"/>
                </a:gs>
                <a:gs pos="100000">
                  <a:srgbClr val="767676"/>
                </a:gs>
              </a:gsLst>
              <a:lin ang="5400000" scaled="1"/>
            </a:gradFill>
            <a:ln w="9525">
              <a:noFill/>
              <a:round/>
            </a:ln>
          </p:spPr>
          <p:txBody>
            <a:bodyPr wrap="none" anchor="ctr"/>
            <a:lstStyle/>
            <a:p>
              <a:pPr>
                <a:defRPr/>
              </a:pPr>
              <a:endParaRPr lang="zh-CN" altLang="en-US">
                <a:ea typeface="宋体" panose="02010600030101010101" pitchFamily="2" charset="-122"/>
              </a:endParaRPr>
            </a:p>
          </p:txBody>
        </p:sp>
      </p:grpSp>
      <p:sp>
        <p:nvSpPr>
          <p:cNvPr id="34" name="Rectangle 26"/>
          <p:cNvSpPr>
            <a:spLocks noChangeArrowheads="1"/>
          </p:cNvSpPr>
          <p:nvPr/>
        </p:nvSpPr>
        <p:spPr bwMode="auto">
          <a:xfrm rot="3419336">
            <a:off x="6634910" y="1254417"/>
            <a:ext cx="1075690" cy="1138966"/>
          </a:xfrm>
          <a:prstGeom prst="rect">
            <a:avLst/>
          </a:prstGeom>
          <a:solidFill>
            <a:srgbClr val="FFFFFF"/>
          </a:solidFill>
          <a:ln w="9525">
            <a:miter lim="800000"/>
          </a:ln>
          <a:scene3d>
            <a:camera prst="legacyPerspectiveFront">
              <a:rot lat="0" lon="1500000" rev="0"/>
            </a:camera>
            <a:lightRig rig="legacyFlat4" dir="b"/>
          </a:scene3d>
          <a:sp3d extrusionH="887400" prstMaterial="legacyMatte">
            <a:bevelT w="13500" h="13500" prst="angle"/>
            <a:bevelB w="13500" h="13500" prst="angle"/>
            <a:extrusionClr>
              <a:srgbClr val="FFFFFF"/>
            </a:extrusionClr>
            <a:contourClr>
              <a:srgbClr val="FFFFFF"/>
            </a:contourClr>
          </a:sp3d>
        </p:spPr>
        <p:txBody>
          <a:bodyPr wrap="none" anchor="ctr">
            <a:flatTx/>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7" name="Text Box 27"/>
          <p:cNvSpPr txBox="1">
            <a:spLocks noChangeArrowheads="1"/>
          </p:cNvSpPr>
          <p:nvPr/>
        </p:nvSpPr>
        <p:spPr bwMode="auto">
          <a:xfrm>
            <a:off x="1166008" y="1432297"/>
            <a:ext cx="504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2800" dirty="0">
                <a:solidFill>
                  <a:schemeClr val="bg1"/>
                </a:solidFill>
                <a:latin typeface="楷体" panose="02010609060101010101" pitchFamily="49" charset="-122"/>
                <a:ea typeface="楷体" panose="02010609060101010101" pitchFamily="49" charset="-122"/>
              </a:rPr>
              <a:t>大一</a:t>
            </a:r>
          </a:p>
        </p:txBody>
      </p:sp>
      <p:sp>
        <p:nvSpPr>
          <p:cNvPr id="48" name="Text Box 28"/>
          <p:cNvSpPr txBox="1">
            <a:spLocks noChangeArrowheads="1"/>
          </p:cNvSpPr>
          <p:nvPr/>
        </p:nvSpPr>
        <p:spPr bwMode="auto">
          <a:xfrm>
            <a:off x="3152205" y="1364041"/>
            <a:ext cx="504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2800" dirty="0">
                <a:solidFill>
                  <a:schemeClr val="bg1"/>
                </a:solidFill>
                <a:latin typeface="楷体" panose="02010609060101010101" pitchFamily="49" charset="-122"/>
                <a:ea typeface="楷体" panose="02010609060101010101" pitchFamily="49" charset="-122"/>
              </a:rPr>
              <a:t>大二</a:t>
            </a:r>
            <a:endParaRPr lang="en-US" altLang="zh-CN" sz="2800" dirty="0">
              <a:solidFill>
                <a:schemeClr val="bg1"/>
              </a:solidFill>
              <a:latin typeface="楷体" panose="02010609060101010101" pitchFamily="49" charset="-122"/>
              <a:ea typeface="楷体" panose="02010609060101010101" pitchFamily="49" charset="-122"/>
            </a:endParaRPr>
          </a:p>
        </p:txBody>
      </p:sp>
      <p:sp>
        <p:nvSpPr>
          <p:cNvPr id="49" name="Text Box 29"/>
          <p:cNvSpPr txBox="1">
            <a:spLocks noChangeArrowheads="1"/>
          </p:cNvSpPr>
          <p:nvPr/>
        </p:nvSpPr>
        <p:spPr bwMode="auto">
          <a:xfrm>
            <a:off x="5053787" y="1247911"/>
            <a:ext cx="504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2800" dirty="0">
                <a:solidFill>
                  <a:schemeClr val="bg1"/>
                </a:solidFill>
                <a:latin typeface="楷体" panose="02010609060101010101" pitchFamily="49" charset="-122"/>
                <a:ea typeface="楷体" panose="02010609060101010101" pitchFamily="49" charset="-122"/>
              </a:rPr>
              <a:t>大三</a:t>
            </a:r>
          </a:p>
        </p:txBody>
      </p:sp>
      <p:sp>
        <p:nvSpPr>
          <p:cNvPr id="50" name="Text Box 30"/>
          <p:cNvSpPr txBox="1">
            <a:spLocks noChangeArrowheads="1"/>
          </p:cNvSpPr>
          <p:nvPr/>
        </p:nvSpPr>
        <p:spPr bwMode="auto">
          <a:xfrm>
            <a:off x="7001697" y="1320142"/>
            <a:ext cx="504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2800" dirty="0">
                <a:solidFill>
                  <a:schemeClr val="bg1"/>
                </a:solidFill>
                <a:latin typeface="楷体" panose="02010609060101010101" pitchFamily="49" charset="-122"/>
                <a:ea typeface="楷体" panose="02010609060101010101" pitchFamily="49" charset="-122"/>
              </a:rPr>
              <a:t>大四</a:t>
            </a:r>
          </a:p>
        </p:txBody>
      </p:sp>
      <p:sp>
        <p:nvSpPr>
          <p:cNvPr id="51" name="Text Box 31"/>
          <p:cNvSpPr txBox="1">
            <a:spLocks noChangeArrowheads="1"/>
          </p:cNvSpPr>
          <p:nvPr/>
        </p:nvSpPr>
        <p:spPr bwMode="auto">
          <a:xfrm>
            <a:off x="1546225" y="350043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endParaRPr lang="zh-CN" altLang="en-US">
              <a:ea typeface="宋体" panose="02010600030101010101" pitchFamily="2" charset="-122"/>
            </a:endParaRPr>
          </a:p>
        </p:txBody>
      </p:sp>
      <p:sp>
        <p:nvSpPr>
          <p:cNvPr id="52" name="Text Box 32"/>
          <p:cNvSpPr txBox="1">
            <a:spLocks noChangeArrowheads="1"/>
          </p:cNvSpPr>
          <p:nvPr/>
        </p:nvSpPr>
        <p:spPr bwMode="auto">
          <a:xfrm>
            <a:off x="646906" y="3078989"/>
            <a:ext cx="1655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1800" b="1" dirty="0">
                <a:latin typeface="微软雅黑" panose="020B0503020204020204" pitchFamily="34" charset="-122"/>
                <a:ea typeface="微软雅黑" panose="020B0503020204020204" pitchFamily="34" charset="-122"/>
              </a:rPr>
              <a:t>马哲、毛邓、</a:t>
            </a:r>
            <a:r>
              <a:rPr lang="zh-CN" altLang="en-US" sz="1800" b="1" dirty="0">
                <a:solidFill>
                  <a:srgbClr val="FF0000"/>
                </a:solidFill>
                <a:latin typeface="微软雅黑" panose="020B0503020204020204" pitchFamily="34" charset="-122"/>
                <a:ea typeface="微软雅黑" panose="020B0503020204020204" pitchFamily="34" charset="-122"/>
              </a:rPr>
              <a:t>高数、英语</a:t>
            </a:r>
          </a:p>
        </p:txBody>
      </p:sp>
      <p:sp>
        <p:nvSpPr>
          <p:cNvPr id="53" name="Text Box 33"/>
          <p:cNvSpPr txBox="1">
            <a:spLocks noChangeArrowheads="1"/>
          </p:cNvSpPr>
          <p:nvPr/>
        </p:nvSpPr>
        <p:spPr bwMode="auto">
          <a:xfrm>
            <a:off x="2743274" y="3082729"/>
            <a:ext cx="1822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1800" b="1" dirty="0">
                <a:solidFill>
                  <a:srgbClr val="FF0000"/>
                </a:solidFill>
                <a:latin typeface="微软雅黑" panose="020B0503020204020204" pitchFamily="34" charset="-122"/>
                <a:ea typeface="微软雅黑" panose="020B0503020204020204" pitchFamily="34" charset="-122"/>
              </a:rPr>
              <a:t>英语、线代、概率、</a:t>
            </a:r>
            <a:r>
              <a:rPr lang="zh-CN" altLang="en-US" sz="1800" b="1" dirty="0">
                <a:latin typeface="微软雅黑" panose="020B0503020204020204" pitchFamily="34" charset="-122"/>
                <a:ea typeface="微软雅黑" panose="020B0503020204020204" pitchFamily="34" charset="-122"/>
              </a:rPr>
              <a:t>大学物理</a:t>
            </a:r>
          </a:p>
        </p:txBody>
      </p:sp>
      <p:sp>
        <p:nvSpPr>
          <p:cNvPr id="54" name="Text Box 34"/>
          <p:cNvSpPr txBox="1">
            <a:spLocks noChangeArrowheads="1"/>
          </p:cNvSpPr>
          <p:nvPr/>
        </p:nvSpPr>
        <p:spPr bwMode="auto">
          <a:xfrm>
            <a:off x="7001696" y="3076129"/>
            <a:ext cx="2017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1800" b="1" dirty="0">
                <a:latin typeface="微软雅黑" panose="020B0503020204020204" pitchFamily="34" charset="-122"/>
                <a:ea typeface="微软雅黑" panose="020B0503020204020204" pitchFamily="34" charset="-122"/>
              </a:rPr>
              <a:t>城市地下工程施工、工程概预算</a:t>
            </a:r>
          </a:p>
        </p:txBody>
      </p:sp>
      <p:sp>
        <p:nvSpPr>
          <p:cNvPr id="55" name="AutoShape 35"/>
          <p:cNvSpPr>
            <a:spLocks noChangeArrowheads="1"/>
          </p:cNvSpPr>
          <p:nvPr/>
        </p:nvSpPr>
        <p:spPr bwMode="auto">
          <a:xfrm>
            <a:off x="485532" y="4479127"/>
            <a:ext cx="1801813" cy="1189836"/>
          </a:xfrm>
          <a:prstGeom prst="roundRect">
            <a:avLst>
              <a:gd name="adj" fmla="val 13745"/>
            </a:avLst>
          </a:prstGeom>
          <a:noFill/>
          <a:ln w="38100">
            <a:solidFill>
              <a:srgbClr val="800080"/>
            </a:solidFill>
            <a:rou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56" name="Text Box 36"/>
          <p:cNvSpPr txBox="1">
            <a:spLocks noChangeArrowheads="1"/>
          </p:cNvSpPr>
          <p:nvPr/>
        </p:nvSpPr>
        <p:spPr bwMode="auto">
          <a:xfrm>
            <a:off x="646906" y="4510088"/>
            <a:ext cx="143986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2000" b="1" dirty="0">
                <a:solidFill>
                  <a:srgbClr val="FF0000"/>
                </a:solidFill>
                <a:latin typeface="微软雅黑" panose="020B0503020204020204" pitchFamily="34" charset="-122"/>
                <a:ea typeface="微软雅黑" panose="020B0503020204020204" pitchFamily="34" charset="-122"/>
              </a:rPr>
              <a:t>制图、</a:t>
            </a:r>
            <a:r>
              <a:rPr lang="en-US" altLang="zh-CN" sz="2000" b="1" dirty="0">
                <a:solidFill>
                  <a:srgbClr val="FF0000"/>
                </a:solidFill>
                <a:latin typeface="微软雅黑" panose="020B0503020204020204" pitchFamily="34" charset="-122"/>
                <a:ea typeface="微软雅黑" panose="020B0503020204020204" pitchFamily="34" charset="-122"/>
              </a:rPr>
              <a:t>AutoCAD</a:t>
            </a:r>
            <a:r>
              <a:rPr lang="zh-CN" altLang="en-US" sz="2000" b="1" dirty="0">
                <a:solidFill>
                  <a:srgbClr val="FF0000"/>
                </a:solidFill>
                <a:latin typeface="微软雅黑" panose="020B0503020204020204" pitchFamily="34" charset="-122"/>
                <a:ea typeface="微软雅黑" panose="020B0503020204020204" pitchFamily="34" charset="-122"/>
              </a:rPr>
              <a:t>、</a:t>
            </a:r>
          </a:p>
          <a:p>
            <a:pPr>
              <a:spcBef>
                <a:spcPct val="50000"/>
              </a:spcBef>
            </a:pPr>
            <a:r>
              <a:rPr lang="zh-CN" altLang="en-US" sz="2000" b="1" dirty="0">
                <a:solidFill>
                  <a:srgbClr val="FF0000"/>
                </a:solidFill>
                <a:latin typeface="微软雅黑" panose="020B0503020204020204" pitchFamily="34" charset="-122"/>
                <a:ea typeface="微软雅黑" panose="020B0503020204020204" pitchFamily="34" charset="-122"/>
              </a:rPr>
              <a:t>理论力学</a:t>
            </a:r>
          </a:p>
        </p:txBody>
      </p:sp>
      <p:sp>
        <p:nvSpPr>
          <p:cNvPr id="57" name="AutoShape 37"/>
          <p:cNvSpPr>
            <a:spLocks noChangeArrowheads="1"/>
          </p:cNvSpPr>
          <p:nvPr/>
        </p:nvSpPr>
        <p:spPr bwMode="auto">
          <a:xfrm>
            <a:off x="2621220" y="4479127"/>
            <a:ext cx="1944687" cy="1830193"/>
          </a:xfrm>
          <a:prstGeom prst="roundRect">
            <a:avLst>
              <a:gd name="adj" fmla="val 13745"/>
            </a:avLst>
          </a:prstGeom>
          <a:noFill/>
          <a:ln w="38100">
            <a:solidFill>
              <a:srgbClr val="00FFFF"/>
            </a:solidFill>
            <a:rou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58" name="Text Box 38"/>
          <p:cNvSpPr txBox="1">
            <a:spLocks noChangeArrowheads="1"/>
          </p:cNvSpPr>
          <p:nvPr/>
        </p:nvSpPr>
        <p:spPr bwMode="auto">
          <a:xfrm>
            <a:off x="2765682" y="4540617"/>
            <a:ext cx="1800225" cy="169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lnSpc>
                <a:spcPts val="2500"/>
              </a:lnSpc>
              <a:spcBef>
                <a:spcPct val="50000"/>
              </a:spcBef>
            </a:pPr>
            <a:r>
              <a:rPr lang="zh-CN" altLang="en-US" sz="1800" b="1" dirty="0">
                <a:solidFill>
                  <a:srgbClr val="FF0000"/>
                </a:solidFill>
                <a:latin typeface="微软雅黑" panose="020B0503020204020204" pitchFamily="34" charset="-122"/>
                <a:ea typeface="微软雅黑" panose="020B0503020204020204" pitchFamily="34" charset="-122"/>
              </a:rPr>
              <a:t>材料力学、结构力学</a:t>
            </a:r>
            <a:r>
              <a:rPr lang="zh-CN" altLang="en-US" sz="1800" b="1" dirty="0">
                <a:latin typeface="微软雅黑" panose="020B0503020204020204" pitchFamily="34" charset="-122"/>
                <a:ea typeface="微软雅黑" panose="020B0503020204020204" pitchFamily="34" charset="-122"/>
              </a:rPr>
              <a:t>、土木工程概论、测量学、土木工程材料、工程地质</a:t>
            </a:r>
          </a:p>
        </p:txBody>
      </p:sp>
      <p:sp>
        <p:nvSpPr>
          <p:cNvPr id="59" name="Text Box 39"/>
          <p:cNvSpPr txBox="1">
            <a:spLocks noChangeArrowheads="1"/>
          </p:cNvSpPr>
          <p:nvPr/>
        </p:nvSpPr>
        <p:spPr bwMode="auto">
          <a:xfrm>
            <a:off x="5169832" y="3106906"/>
            <a:ext cx="1512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1800" b="1" dirty="0">
                <a:latin typeface="微软雅黑" panose="020B0503020204020204" pitchFamily="34" charset="-122"/>
                <a:ea typeface="微软雅黑" panose="020B0503020204020204" pitchFamily="34" charset="-122"/>
              </a:rPr>
              <a:t>就业指导与创业教育</a:t>
            </a:r>
          </a:p>
        </p:txBody>
      </p:sp>
      <p:sp>
        <p:nvSpPr>
          <p:cNvPr id="60" name="AutoShape 40"/>
          <p:cNvSpPr>
            <a:spLocks noChangeArrowheads="1"/>
          </p:cNvSpPr>
          <p:nvPr/>
        </p:nvSpPr>
        <p:spPr bwMode="auto">
          <a:xfrm>
            <a:off x="4860925" y="4149725"/>
            <a:ext cx="2130702" cy="2231603"/>
          </a:xfrm>
          <a:prstGeom prst="roundRect">
            <a:avLst>
              <a:gd name="adj" fmla="val 13745"/>
            </a:avLst>
          </a:prstGeom>
          <a:noFill/>
          <a:ln w="38100">
            <a:solidFill>
              <a:srgbClr val="00FF00"/>
            </a:solidFill>
            <a:rou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61" name="Text Box 41"/>
          <p:cNvSpPr txBox="1">
            <a:spLocks noChangeArrowheads="1"/>
          </p:cNvSpPr>
          <p:nvPr/>
        </p:nvSpPr>
        <p:spPr bwMode="auto">
          <a:xfrm>
            <a:off x="4932040" y="4221088"/>
            <a:ext cx="203953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1800" b="1" dirty="0">
                <a:solidFill>
                  <a:srgbClr val="FF0000"/>
                </a:solidFill>
                <a:latin typeface="微软雅黑" panose="020B0503020204020204" pitchFamily="34" charset="-122"/>
                <a:ea typeface="微软雅黑" panose="020B0503020204020204" pitchFamily="34" charset="-122"/>
              </a:rPr>
              <a:t>土力学、混凝土设计原理、钢结构基本原理</a:t>
            </a:r>
            <a:r>
              <a:rPr lang="zh-CN" altLang="en-US" sz="1800" b="1" dirty="0">
                <a:latin typeface="微软雅黑" panose="020B0503020204020204" pitchFamily="34" charset="-122"/>
                <a:ea typeface="微软雅黑" panose="020B0503020204020204" pitchFamily="34" charset="-122"/>
              </a:rPr>
              <a:t>、桥梁工程、基础工程、地下建筑结构等</a:t>
            </a:r>
          </a:p>
        </p:txBody>
      </p:sp>
      <p:sp>
        <p:nvSpPr>
          <p:cNvPr id="62" name="AutoShape 42"/>
          <p:cNvSpPr>
            <a:spLocks noChangeArrowheads="1"/>
          </p:cNvSpPr>
          <p:nvPr/>
        </p:nvSpPr>
        <p:spPr bwMode="auto">
          <a:xfrm>
            <a:off x="7166165" y="4474256"/>
            <a:ext cx="1657350" cy="1835064"/>
          </a:xfrm>
          <a:prstGeom prst="roundRect">
            <a:avLst>
              <a:gd name="adj" fmla="val 13745"/>
            </a:avLst>
          </a:prstGeom>
          <a:noFill/>
          <a:ln w="38100">
            <a:solidFill>
              <a:srgbClr val="C0C0C0"/>
            </a:solidFill>
            <a:rou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63" name="Text Box 43"/>
          <p:cNvSpPr txBox="1">
            <a:spLocks noChangeArrowheads="1"/>
          </p:cNvSpPr>
          <p:nvPr/>
        </p:nvSpPr>
        <p:spPr bwMode="auto">
          <a:xfrm>
            <a:off x="7506522" y="5122775"/>
            <a:ext cx="1728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spcBef>
                <a:spcPct val="50000"/>
              </a:spcBef>
            </a:pPr>
            <a:r>
              <a:rPr lang="zh-CN" altLang="en-US" sz="1800" b="1" dirty="0">
                <a:latin typeface="微软雅黑" panose="020B0503020204020204" pitchFamily="34" charset="-122"/>
                <a:ea typeface="微软雅黑" panose="020B0503020204020204" pitchFamily="34" charset="-122"/>
              </a:rPr>
              <a:t>毕业设计</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18</a:t>
            </a:fld>
            <a:r>
              <a:rPr lang="zh-CN" altLang="en-US" dirty="0"/>
              <a:t>页</a:t>
            </a:r>
          </a:p>
        </p:txBody>
      </p:sp>
      <p:sp>
        <p:nvSpPr>
          <p:cNvPr id="7" name="TextBox 69"/>
          <p:cNvSpPr txBox="1"/>
          <p:nvPr/>
        </p:nvSpPr>
        <p:spPr>
          <a:xfrm>
            <a:off x="179512" y="116632"/>
            <a:ext cx="8425194" cy="1785100"/>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五、土木工程专业学生培养质量</a:t>
            </a:r>
          </a:p>
          <a:p>
            <a:endPar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endPar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矩形 16"/>
          <p:cNvSpPr/>
          <p:nvPr/>
        </p:nvSpPr>
        <p:spPr>
          <a:xfrm>
            <a:off x="5652120" y="3373158"/>
            <a:ext cx="2569934" cy="369332"/>
          </a:xfrm>
          <a:prstGeom prst="rect">
            <a:avLst/>
          </a:prstGeom>
        </p:spPr>
        <p:txBody>
          <a:bodyPr wrap="none">
            <a:spAutoFit/>
          </a:bodyPr>
          <a:lstStyle/>
          <a:p>
            <a:pPr lvl="0" indent="304800" defTabSz="914400" fontAlgn="base">
              <a:spcBef>
                <a:spcPct val="0"/>
              </a:spcBef>
              <a:spcAft>
                <a:spcPct val="0"/>
              </a:spcAft>
              <a:tabLst>
                <a:tab pos="1533525" algn="l"/>
              </a:tabLst>
            </a:pPr>
            <a:r>
              <a:rPr lang="zh-CN" altLang="en-US" dirty="0">
                <a:latin typeface="微软雅黑" panose="020B0503020204020204" pitchFamily="34" charset="-122"/>
                <a:ea typeface="微软雅黑" panose="020B0503020204020204" pitchFamily="34" charset="-122"/>
              </a:rPr>
              <a:t>就业实习专场招聘会</a:t>
            </a:r>
            <a:endParaRPr lang="zh-CN" altLang="zh-CN" dirty="0">
              <a:latin typeface="微软雅黑" panose="020B0503020204020204" pitchFamily="34" charset="-122"/>
              <a:ea typeface="微软雅黑" panose="020B0503020204020204" pitchFamily="34" charset="-122"/>
            </a:endParaRPr>
          </a:p>
        </p:txBody>
      </p:sp>
      <p:sp>
        <p:nvSpPr>
          <p:cNvPr id="18" name="矩形 17"/>
          <p:cNvSpPr/>
          <p:nvPr/>
        </p:nvSpPr>
        <p:spPr>
          <a:xfrm>
            <a:off x="4716016" y="6033796"/>
            <a:ext cx="4971353" cy="379656"/>
          </a:xfrm>
          <a:prstGeom prst="rect">
            <a:avLst/>
          </a:prstGeom>
        </p:spPr>
        <p:txBody>
          <a:bodyPr wrap="square">
            <a:spAutoFit/>
          </a:bodyPr>
          <a:lstStyle/>
          <a:p>
            <a:pPr lvl="0" indent="1219200" defTabSz="914400" fontAlgn="base">
              <a:spcBef>
                <a:spcPct val="0"/>
              </a:spcBef>
              <a:spcAft>
                <a:spcPct val="0"/>
              </a:spcAft>
              <a:tabLst>
                <a:tab pos="1533525" algn="l"/>
              </a:tabLst>
            </a:pPr>
            <a:r>
              <a:rPr lang="zh-CN" altLang="en-US" dirty="0">
                <a:latin typeface="微软雅黑" panose="020B0503020204020204" pitchFamily="34" charset="-122"/>
                <a:ea typeface="微软雅黑" panose="020B0503020204020204" pitchFamily="34" charset="-122"/>
              </a:rPr>
              <a:t>实习就业专场辅导</a:t>
            </a:r>
            <a:endParaRPr lang="zh-CN" altLang="zh-CN" dirty="0">
              <a:latin typeface="微软雅黑" panose="020B0503020204020204" pitchFamily="34" charset="-122"/>
              <a:ea typeface="微软雅黑" panose="020B0503020204020204" pitchFamily="34" charset="-122"/>
            </a:endParaRPr>
          </a:p>
        </p:txBody>
      </p:sp>
      <p:sp>
        <p:nvSpPr>
          <p:cNvPr id="19" name="五边形 18"/>
          <p:cNvSpPr/>
          <p:nvPr/>
        </p:nvSpPr>
        <p:spPr>
          <a:xfrm>
            <a:off x="309674" y="1048731"/>
            <a:ext cx="3046226" cy="508820"/>
          </a:xfrm>
          <a:prstGeom prst="homePlate">
            <a:avLst/>
          </a:prstGeom>
          <a:gradFill flip="none" rotWithShape="1">
            <a:gsLst>
              <a:gs pos="46000">
                <a:srgbClr val="FF7C80"/>
              </a:gs>
              <a:gs pos="100000">
                <a:srgbClr val="FF1819"/>
              </a:gs>
              <a:gs pos="0">
                <a:schemeClr val="bg1"/>
              </a:gs>
            </a:gsLst>
            <a:lin ang="10800000" scaled="1"/>
            <a:tileRect/>
          </a:grad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本科生就业情况</a:t>
            </a:r>
          </a:p>
        </p:txBody>
      </p:sp>
      <p:sp>
        <p:nvSpPr>
          <p:cNvPr id="22" name="五边形 21"/>
          <p:cNvSpPr/>
          <p:nvPr/>
        </p:nvSpPr>
        <p:spPr>
          <a:xfrm>
            <a:off x="278160" y="3579276"/>
            <a:ext cx="3046226" cy="508820"/>
          </a:xfrm>
          <a:prstGeom prst="homePlate">
            <a:avLst/>
          </a:prstGeom>
          <a:gradFill flip="none" rotWithShape="1">
            <a:gsLst>
              <a:gs pos="46000">
                <a:srgbClr val="FF7C80"/>
              </a:gs>
              <a:gs pos="100000">
                <a:srgbClr val="FF1819"/>
              </a:gs>
              <a:gs pos="0">
                <a:schemeClr val="bg1"/>
              </a:gs>
            </a:gsLst>
            <a:lin ang="10800000" scaled="1"/>
            <a:tileRect/>
          </a:grad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研究生情况</a:t>
            </a:r>
          </a:p>
        </p:txBody>
      </p:sp>
      <p:sp>
        <p:nvSpPr>
          <p:cNvPr id="30" name="矩形 29"/>
          <p:cNvSpPr/>
          <p:nvPr/>
        </p:nvSpPr>
        <p:spPr>
          <a:xfrm>
            <a:off x="309674" y="1867519"/>
            <a:ext cx="4608512" cy="1154958"/>
          </a:xfrm>
          <a:prstGeom prst="rect">
            <a:avLst/>
          </a:prstGeom>
          <a:gradFill>
            <a:gsLst>
              <a:gs pos="0">
                <a:srgbClr val="FFC000"/>
              </a:gs>
              <a:gs pos="100000">
                <a:schemeClr val="bg1"/>
              </a:gs>
            </a:gsLst>
            <a:lin ang="5400000" scaled="0"/>
          </a:gradFill>
          <a:ln w="50800">
            <a:solidFill>
              <a:srgbClr val="FF0000"/>
            </a:solidFill>
            <a:prstDash val="dash"/>
          </a:ln>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367473" y="2001073"/>
            <a:ext cx="4385916" cy="890693"/>
          </a:xfrm>
          <a:prstGeom prst="rect">
            <a:avLst/>
          </a:prstGeom>
        </p:spPr>
        <p:txBody>
          <a:bodyPr wrap="square">
            <a:spAutoFit/>
          </a:bodyPr>
          <a:lstStyle/>
          <a:p>
            <a:pPr indent="304800" algn="just">
              <a:lnSpc>
                <a:spcPct val="150000"/>
              </a:lnSpc>
              <a:spcBef>
                <a:spcPts val="1800"/>
              </a:spcBef>
            </a:pPr>
            <a:r>
              <a:rPr lang="zh-CN" altLang="zh-CN" sz="1200" b="1" dirty="0">
                <a:latin typeface="微软雅黑" panose="020B0503020204020204" pitchFamily="34" charset="-122"/>
                <a:ea typeface="微软雅黑" panose="020B0503020204020204" pitchFamily="34" charset="-122"/>
              </a:rPr>
              <a:t>近年来，本科生就业率一直名列全校前茅，</a:t>
            </a:r>
            <a:r>
              <a:rPr lang="en-US" altLang="zh-CN" sz="1200" b="1" dirty="0">
                <a:latin typeface="微软雅黑" panose="020B0503020204020204" pitchFamily="34" charset="-122"/>
                <a:ea typeface="微软雅黑" panose="020B0503020204020204" pitchFamily="34" charset="-122"/>
              </a:rPr>
              <a:t>2019</a:t>
            </a:r>
            <a:r>
              <a:rPr lang="zh-CN" altLang="zh-CN" sz="1200" b="1" dirty="0">
                <a:latin typeface="微软雅黑" panose="020B0503020204020204" pitchFamily="34" charset="-122"/>
                <a:ea typeface="微软雅黑" panose="020B0503020204020204" pitchFamily="34" charset="-122"/>
              </a:rPr>
              <a:t>年高达</a:t>
            </a:r>
            <a:r>
              <a:rPr lang="en-US" altLang="zh-CN" sz="1200" b="1" dirty="0">
                <a:latin typeface="微软雅黑" panose="020B0503020204020204" pitchFamily="34" charset="-122"/>
                <a:ea typeface="微软雅黑" panose="020B0503020204020204" pitchFamily="34" charset="-122"/>
              </a:rPr>
              <a:t>98.66%</a:t>
            </a:r>
            <a:r>
              <a:rPr lang="zh-CN" altLang="zh-CN" sz="1200" b="1" dirty="0">
                <a:latin typeface="微软雅黑" panose="020B0503020204020204" pitchFamily="34" charset="-122"/>
                <a:ea typeface="微软雅黑" panose="020B0503020204020204" pitchFamily="34" charset="-122"/>
              </a:rPr>
              <a:t>，位居全校第一。本科生毕业率和学位获得率每年都保持在</a:t>
            </a:r>
            <a:r>
              <a:rPr lang="en-US" altLang="zh-CN" sz="1200" b="1" dirty="0">
                <a:latin typeface="微软雅黑" panose="020B0503020204020204" pitchFamily="34" charset="-122"/>
                <a:ea typeface="微软雅黑" panose="020B0503020204020204" pitchFamily="34" charset="-122"/>
              </a:rPr>
              <a:t>95%</a:t>
            </a:r>
            <a:r>
              <a:rPr lang="zh-CN" altLang="zh-CN" sz="1200" b="1" dirty="0">
                <a:latin typeface="微软雅黑" panose="020B0503020204020204" pitchFamily="34" charset="-122"/>
                <a:ea typeface="微软雅黑" panose="020B0503020204020204" pitchFamily="34" charset="-122"/>
              </a:rPr>
              <a:t>左右，升学率</a:t>
            </a:r>
            <a:r>
              <a:rPr lang="zh-CN" altLang="en-US" sz="1200" b="1" dirty="0">
                <a:latin typeface="微软雅黑" panose="020B0503020204020204" pitchFamily="34" charset="-122"/>
                <a:ea typeface="微软雅黑" panose="020B0503020204020204" pitchFamily="34" charset="-122"/>
              </a:rPr>
              <a:t>平均达到</a:t>
            </a:r>
            <a:r>
              <a:rPr lang="en-US" altLang="zh-CN" sz="1200" b="1" dirty="0">
                <a:latin typeface="微软雅黑" panose="020B0503020204020204" pitchFamily="34" charset="-122"/>
                <a:ea typeface="微软雅黑" panose="020B0503020204020204" pitchFamily="34" charset="-122"/>
              </a:rPr>
              <a:t>27%</a:t>
            </a:r>
            <a:r>
              <a:rPr lang="zh-CN" altLang="zh-CN" sz="1200" b="1" dirty="0">
                <a:latin typeface="微软雅黑" panose="020B0503020204020204" pitchFamily="34" charset="-122"/>
                <a:ea typeface="微软雅黑" panose="020B0503020204020204" pitchFamily="34" charset="-122"/>
              </a:rPr>
              <a:t>。</a:t>
            </a:r>
          </a:p>
        </p:txBody>
      </p:sp>
      <p:sp>
        <p:nvSpPr>
          <p:cNvPr id="32" name="矩形 31"/>
          <p:cNvSpPr/>
          <p:nvPr/>
        </p:nvSpPr>
        <p:spPr>
          <a:xfrm>
            <a:off x="270384" y="4407748"/>
            <a:ext cx="4733664" cy="1496224"/>
          </a:xfrm>
          <a:prstGeom prst="rect">
            <a:avLst/>
          </a:prstGeom>
          <a:gradFill>
            <a:gsLst>
              <a:gs pos="0">
                <a:srgbClr val="FFC000"/>
              </a:gs>
              <a:gs pos="100000">
                <a:schemeClr val="bg1"/>
              </a:gs>
            </a:gsLst>
            <a:lin ang="5400000" scaled="0"/>
          </a:gradFill>
          <a:ln w="50800">
            <a:solidFill>
              <a:srgbClr val="FF0000"/>
            </a:solidFill>
            <a:prstDash val="dash"/>
          </a:ln>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390954" y="4426644"/>
            <a:ext cx="4378526" cy="1477328"/>
          </a:xfrm>
          <a:prstGeom prst="rect">
            <a:avLst/>
          </a:prstGeom>
        </p:spPr>
        <p:txBody>
          <a:bodyPr wrap="square">
            <a:spAutoFit/>
          </a:bodyPr>
          <a:lstStyle/>
          <a:p>
            <a:pPr>
              <a:lnSpc>
                <a:spcPts val="2700"/>
              </a:lnSpc>
            </a:pPr>
            <a:r>
              <a:rPr lang="zh-CN" altLang="en-US" sz="1200" b="1" dirty="0">
                <a:latin typeface="微软雅黑" panose="020B0503020204020204" pitchFamily="34" charset="-122"/>
                <a:ea typeface="微软雅黑" panose="020B0503020204020204" pitchFamily="34" charset="-122"/>
              </a:rPr>
              <a:t>硕士研究生获国家奖学金</a:t>
            </a: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人，上海市优秀毕业研究生</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人，上海理工大学优秀硕士毕业生</a:t>
            </a: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人，上海理工大学研究生优秀学位论文</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人。在培养质量的有力支撑下，土木硕士研究生就业率达到</a:t>
            </a:r>
            <a:r>
              <a:rPr lang="en-US" altLang="zh-CN" sz="1200" b="1" dirty="0">
                <a:latin typeface="微软雅黑" panose="020B0503020204020204" pitchFamily="34" charset="-122"/>
                <a:ea typeface="微软雅黑" panose="020B0503020204020204" pitchFamily="34" charset="-122"/>
              </a:rPr>
              <a:t>100%</a:t>
            </a:r>
            <a:r>
              <a:rPr lang="zh-CN" altLang="en-US" sz="1200" b="1" dirty="0">
                <a:latin typeface="微软雅黑" panose="020B0503020204020204" pitchFamily="34" charset="-122"/>
                <a:ea typeface="微软雅黑" panose="020B0503020204020204" pitchFamily="34" charset="-122"/>
              </a:rPr>
              <a:t>。</a:t>
            </a:r>
          </a:p>
        </p:txBody>
      </p:sp>
      <p:pic>
        <p:nvPicPr>
          <p:cNvPr id="34" name="图片 33"/>
          <p:cNvPicPr/>
          <p:nvPr/>
        </p:nvPicPr>
        <p:blipFill>
          <a:blip r:embed="rId3">
            <a:extLst>
              <a:ext uri="{28A0092B-C50C-407E-A947-70E740481C1C}">
                <a14:useLocalDpi xmlns:a14="http://schemas.microsoft.com/office/drawing/2010/main" val="0"/>
              </a:ext>
            </a:extLst>
          </a:blip>
          <a:srcRect/>
          <a:stretch>
            <a:fillRect/>
          </a:stretch>
        </p:blipFill>
        <p:spPr bwMode="auto">
          <a:xfrm>
            <a:off x="5364088" y="887069"/>
            <a:ext cx="3596282" cy="2397915"/>
          </a:xfrm>
          <a:prstGeom prst="rect">
            <a:avLst/>
          </a:prstGeom>
          <a:noFill/>
          <a:ln>
            <a:noFill/>
          </a:ln>
        </p:spPr>
      </p:pic>
      <p:pic>
        <p:nvPicPr>
          <p:cNvPr id="35" name="图片 34"/>
          <p:cNvPicPr/>
          <p:nvPr/>
        </p:nvPicPr>
        <p:blipFill>
          <a:blip r:embed="rId4">
            <a:extLst>
              <a:ext uri="{28A0092B-C50C-407E-A947-70E740481C1C}">
                <a14:useLocalDpi xmlns:a14="http://schemas.microsoft.com/office/drawing/2010/main" val="0"/>
              </a:ext>
            </a:extLst>
          </a:blip>
          <a:srcRect/>
          <a:stretch>
            <a:fillRect/>
          </a:stretch>
        </p:blipFill>
        <p:spPr bwMode="auto">
          <a:xfrm>
            <a:off x="5361316" y="3859806"/>
            <a:ext cx="3599054" cy="20441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19</a:t>
            </a:fld>
            <a:r>
              <a:rPr lang="zh-CN" altLang="en-US" dirty="0"/>
              <a:t>页</a:t>
            </a:r>
          </a:p>
        </p:txBody>
      </p:sp>
      <p:sp>
        <p:nvSpPr>
          <p:cNvPr id="7" name="TextBox 69"/>
          <p:cNvSpPr txBox="1"/>
          <p:nvPr/>
        </p:nvSpPr>
        <p:spPr>
          <a:xfrm>
            <a:off x="179512" y="116632"/>
            <a:ext cx="8425194" cy="1785100"/>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五、土木工程专业学生培养质量</a:t>
            </a:r>
          </a:p>
          <a:p>
            <a:endPar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endPar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五边形 18"/>
          <p:cNvSpPr/>
          <p:nvPr/>
        </p:nvSpPr>
        <p:spPr>
          <a:xfrm>
            <a:off x="282544" y="889373"/>
            <a:ext cx="2129216" cy="508820"/>
          </a:xfrm>
          <a:prstGeom prst="homePlate">
            <a:avLst/>
          </a:prstGeom>
          <a:gradFill flip="none" rotWithShape="1">
            <a:gsLst>
              <a:gs pos="46000">
                <a:srgbClr val="FF7C80"/>
              </a:gs>
              <a:gs pos="100000">
                <a:srgbClr val="FF1819"/>
              </a:gs>
              <a:gs pos="0">
                <a:schemeClr val="bg1"/>
              </a:gs>
            </a:gsLst>
            <a:lin ang="10800000" scaled="1"/>
            <a:tileRect/>
          </a:grad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就业主要去向</a:t>
            </a:r>
          </a:p>
        </p:txBody>
      </p:sp>
      <p:sp>
        <p:nvSpPr>
          <p:cNvPr id="15" name="AutoShape 4"/>
          <p:cNvSpPr>
            <a:spLocks noChangeArrowheads="1"/>
          </p:cNvSpPr>
          <p:nvPr/>
        </p:nvSpPr>
        <p:spPr bwMode="auto">
          <a:xfrm rot="17973186">
            <a:off x="4605834" y="2733948"/>
            <a:ext cx="792162" cy="288925"/>
          </a:xfrm>
          <a:prstGeom prst="rightArrow">
            <a:avLst>
              <a:gd name="adj1" fmla="val 35167"/>
              <a:gd name="adj2" fmla="val 111029"/>
            </a:avLst>
          </a:prstGeom>
          <a:solidFill>
            <a:schemeClr val="accent2"/>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16" name="AutoShape 5"/>
          <p:cNvSpPr>
            <a:spLocks noChangeArrowheads="1"/>
          </p:cNvSpPr>
          <p:nvPr/>
        </p:nvSpPr>
        <p:spPr bwMode="auto">
          <a:xfrm rot="3465783">
            <a:off x="4656634" y="4843735"/>
            <a:ext cx="792162" cy="288925"/>
          </a:xfrm>
          <a:prstGeom prst="rightArrow">
            <a:avLst>
              <a:gd name="adj1" fmla="val 35167"/>
              <a:gd name="adj2" fmla="val 111029"/>
            </a:avLst>
          </a:prstGeom>
          <a:solidFill>
            <a:schemeClr val="accent2"/>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20" name="AutoShape 6"/>
          <p:cNvSpPr>
            <a:spLocks noChangeArrowheads="1"/>
          </p:cNvSpPr>
          <p:nvPr/>
        </p:nvSpPr>
        <p:spPr bwMode="auto">
          <a:xfrm rot="14369021">
            <a:off x="3437434" y="2756173"/>
            <a:ext cx="792162" cy="288925"/>
          </a:xfrm>
          <a:prstGeom prst="rightArrow">
            <a:avLst>
              <a:gd name="adj1" fmla="val 35167"/>
              <a:gd name="adj2" fmla="val 111029"/>
            </a:avLst>
          </a:prstGeom>
          <a:solidFill>
            <a:schemeClr val="accent2"/>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21" name="AutoShape 7"/>
          <p:cNvSpPr>
            <a:spLocks noChangeArrowheads="1"/>
          </p:cNvSpPr>
          <p:nvPr/>
        </p:nvSpPr>
        <p:spPr bwMode="auto">
          <a:xfrm rot="7535209">
            <a:off x="3399334" y="4810398"/>
            <a:ext cx="792162" cy="288925"/>
          </a:xfrm>
          <a:prstGeom prst="rightArrow">
            <a:avLst>
              <a:gd name="adj1" fmla="val 35167"/>
              <a:gd name="adj2" fmla="val 111029"/>
            </a:avLst>
          </a:prstGeom>
          <a:solidFill>
            <a:schemeClr val="accent2"/>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23" name="AutoShape 8"/>
          <p:cNvSpPr>
            <a:spLocks noChangeArrowheads="1"/>
          </p:cNvSpPr>
          <p:nvPr/>
        </p:nvSpPr>
        <p:spPr bwMode="auto">
          <a:xfrm>
            <a:off x="5272584" y="3843610"/>
            <a:ext cx="792163" cy="288925"/>
          </a:xfrm>
          <a:prstGeom prst="rightArrow">
            <a:avLst>
              <a:gd name="adj1" fmla="val 35167"/>
              <a:gd name="adj2" fmla="val 111029"/>
            </a:avLst>
          </a:prstGeom>
          <a:solidFill>
            <a:schemeClr val="accent2"/>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24" name="AutoShape 9"/>
          <p:cNvSpPr>
            <a:spLocks noChangeArrowheads="1"/>
          </p:cNvSpPr>
          <p:nvPr/>
        </p:nvSpPr>
        <p:spPr bwMode="auto">
          <a:xfrm rot="10800000">
            <a:off x="2862759" y="3837260"/>
            <a:ext cx="863600" cy="288925"/>
          </a:xfrm>
          <a:prstGeom prst="rightArrow">
            <a:avLst>
              <a:gd name="adj1" fmla="val 35167"/>
              <a:gd name="adj2" fmla="val 121041"/>
            </a:avLst>
          </a:prstGeom>
          <a:solidFill>
            <a:schemeClr val="accent2"/>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25" name="Oval 10"/>
          <p:cNvSpPr>
            <a:spLocks noChangeArrowheads="1"/>
          </p:cNvSpPr>
          <p:nvPr/>
        </p:nvSpPr>
        <p:spPr bwMode="auto">
          <a:xfrm>
            <a:off x="2583359" y="2086248"/>
            <a:ext cx="3743325" cy="3744912"/>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26" name="Text Box 11"/>
          <p:cNvSpPr txBox="1">
            <a:spLocks noChangeArrowheads="1"/>
          </p:cNvSpPr>
          <p:nvPr/>
        </p:nvSpPr>
        <p:spPr bwMode="auto">
          <a:xfrm>
            <a:off x="5937751" y="1914004"/>
            <a:ext cx="1731963" cy="46196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lgn="r"/>
            <a:r>
              <a:rPr lang="zh-CN" altLang="en-US" b="1" dirty="0">
                <a:latin typeface="微软雅黑" panose="020B0503020204020204" pitchFamily="34" charset="-122"/>
                <a:ea typeface="微软雅黑" panose="020B0503020204020204" pitchFamily="34" charset="-122"/>
                <a:sym typeface="Arial" panose="020B0604020202020204" pitchFamily="34" charset="0"/>
              </a:rPr>
              <a:t>房地产企业</a:t>
            </a:r>
          </a:p>
        </p:txBody>
      </p:sp>
      <p:sp>
        <p:nvSpPr>
          <p:cNvPr id="27" name="Text Box 12"/>
          <p:cNvSpPr txBox="1">
            <a:spLocks noChangeArrowheads="1"/>
          </p:cNvSpPr>
          <p:nvPr/>
        </p:nvSpPr>
        <p:spPr bwMode="auto">
          <a:xfrm>
            <a:off x="1344960" y="1866190"/>
            <a:ext cx="1422400" cy="46196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lgn="r"/>
            <a:r>
              <a:rPr lang="zh-CN" altLang="en-US" b="1" dirty="0">
                <a:latin typeface="微软雅黑" panose="020B0503020204020204" pitchFamily="34" charset="-122"/>
                <a:ea typeface="微软雅黑" panose="020B0503020204020204" pitchFamily="34" charset="-122"/>
              </a:rPr>
              <a:t>施工企业</a:t>
            </a:r>
          </a:p>
        </p:txBody>
      </p:sp>
      <p:sp>
        <p:nvSpPr>
          <p:cNvPr id="28" name="Text Box 13"/>
          <p:cNvSpPr txBox="1">
            <a:spLocks noChangeArrowheads="1"/>
          </p:cNvSpPr>
          <p:nvPr/>
        </p:nvSpPr>
        <p:spPr bwMode="auto">
          <a:xfrm>
            <a:off x="6958514" y="3772967"/>
            <a:ext cx="1422400" cy="46196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lgn="r"/>
            <a:r>
              <a:rPr lang="zh-CN" altLang="en-US" b="1" dirty="0">
                <a:latin typeface="微软雅黑" panose="020B0503020204020204" pitchFamily="34" charset="-122"/>
                <a:ea typeface="微软雅黑" panose="020B0503020204020204" pitchFamily="34" charset="-122"/>
                <a:sym typeface="Arial" panose="020B0604020202020204" pitchFamily="34" charset="0"/>
              </a:rPr>
              <a:t>工程监理</a:t>
            </a:r>
          </a:p>
        </p:txBody>
      </p:sp>
      <p:sp>
        <p:nvSpPr>
          <p:cNvPr id="29" name="Text Box 14"/>
          <p:cNvSpPr txBox="1">
            <a:spLocks noChangeArrowheads="1"/>
          </p:cNvSpPr>
          <p:nvPr/>
        </p:nvSpPr>
        <p:spPr bwMode="auto">
          <a:xfrm>
            <a:off x="6064747" y="5487615"/>
            <a:ext cx="2430474"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lgn="r"/>
            <a:r>
              <a:rPr lang="zh-CN" altLang="en-US" b="1" dirty="0">
                <a:latin typeface="微软雅黑" panose="020B0503020204020204" pitchFamily="34" charset="-122"/>
                <a:ea typeface="微软雅黑" panose="020B0503020204020204" pitchFamily="34" charset="-122"/>
                <a:sym typeface="Arial" panose="020B0604020202020204" pitchFamily="34" charset="0"/>
              </a:rPr>
              <a:t>考研 、考公务员</a:t>
            </a:r>
          </a:p>
        </p:txBody>
      </p:sp>
      <p:sp>
        <p:nvSpPr>
          <p:cNvPr id="36" name="Text Box 15"/>
          <p:cNvSpPr txBox="1">
            <a:spLocks noChangeArrowheads="1"/>
          </p:cNvSpPr>
          <p:nvPr/>
        </p:nvSpPr>
        <p:spPr bwMode="auto">
          <a:xfrm>
            <a:off x="579934" y="3772967"/>
            <a:ext cx="1422400" cy="46196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lgn="r"/>
            <a:r>
              <a:rPr lang="zh-CN" altLang="en-US" b="1" dirty="0">
                <a:latin typeface="微软雅黑" panose="020B0503020204020204" pitchFamily="34" charset="-122"/>
                <a:ea typeface="微软雅黑" panose="020B0503020204020204" pitchFamily="34" charset="-122"/>
                <a:sym typeface="Arial" panose="020B0604020202020204" pitchFamily="34" charset="0"/>
              </a:rPr>
              <a:t>设计单位</a:t>
            </a:r>
          </a:p>
        </p:txBody>
      </p:sp>
      <p:sp>
        <p:nvSpPr>
          <p:cNvPr id="37" name="Text Box 16"/>
          <p:cNvSpPr txBox="1">
            <a:spLocks noChangeArrowheads="1"/>
          </p:cNvSpPr>
          <p:nvPr/>
        </p:nvSpPr>
        <p:spPr bwMode="auto">
          <a:xfrm>
            <a:off x="1344960" y="5474163"/>
            <a:ext cx="1422400" cy="46196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lgn="r"/>
            <a:r>
              <a:rPr lang="zh-CN" altLang="en-US" b="1" dirty="0">
                <a:latin typeface="微软雅黑" panose="020B0503020204020204" pitchFamily="34" charset="-122"/>
                <a:ea typeface="微软雅黑" panose="020B0503020204020204" pitchFamily="34" charset="-122"/>
                <a:sym typeface="Arial" panose="020B0604020202020204" pitchFamily="34" charset="0"/>
              </a:rPr>
              <a:t>工程检测</a:t>
            </a:r>
          </a:p>
        </p:txBody>
      </p:sp>
      <p:sp>
        <p:nvSpPr>
          <p:cNvPr id="38" name="Oval 17"/>
          <p:cNvSpPr>
            <a:spLocks noChangeArrowheads="1"/>
          </p:cNvSpPr>
          <p:nvPr/>
        </p:nvSpPr>
        <p:spPr bwMode="auto">
          <a:xfrm>
            <a:off x="2440484" y="3864248"/>
            <a:ext cx="304800" cy="304800"/>
          </a:xfrm>
          <a:prstGeom prst="ellipse">
            <a:avLst/>
          </a:prstGeom>
          <a:solidFill>
            <a:schemeClr val="accent2">
              <a:lumMod val="40000"/>
              <a:lumOff val="60000"/>
            </a:schemeClr>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39" name="Oval 18"/>
          <p:cNvSpPr>
            <a:spLocks noChangeArrowheads="1"/>
          </p:cNvSpPr>
          <p:nvPr/>
        </p:nvSpPr>
        <p:spPr bwMode="auto">
          <a:xfrm>
            <a:off x="3354884" y="2213248"/>
            <a:ext cx="304800" cy="304800"/>
          </a:xfrm>
          <a:prstGeom prst="ellipse">
            <a:avLst/>
          </a:prstGeom>
          <a:solidFill>
            <a:schemeClr val="accent2">
              <a:lumMod val="40000"/>
              <a:lumOff val="60000"/>
            </a:schemeClr>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0" name="Oval 19"/>
          <p:cNvSpPr>
            <a:spLocks noChangeArrowheads="1"/>
          </p:cNvSpPr>
          <p:nvPr/>
        </p:nvSpPr>
        <p:spPr bwMode="auto">
          <a:xfrm>
            <a:off x="5259884" y="2213248"/>
            <a:ext cx="304800" cy="304800"/>
          </a:xfrm>
          <a:prstGeom prst="ellipse">
            <a:avLst/>
          </a:prstGeom>
          <a:solidFill>
            <a:schemeClr val="accent2">
              <a:lumMod val="40000"/>
              <a:lumOff val="60000"/>
            </a:schemeClr>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solidFill>
                <a:schemeClr val="accent2">
                  <a:lumMod val="40000"/>
                  <a:lumOff val="60000"/>
                </a:schemeClr>
              </a:solidFill>
              <a:ea typeface="宋体" panose="02010600030101010101" pitchFamily="2" charset="-122"/>
            </a:endParaRPr>
          </a:p>
        </p:txBody>
      </p:sp>
      <p:sp>
        <p:nvSpPr>
          <p:cNvPr id="41" name="Oval 20"/>
          <p:cNvSpPr>
            <a:spLocks noChangeArrowheads="1"/>
          </p:cNvSpPr>
          <p:nvPr/>
        </p:nvSpPr>
        <p:spPr bwMode="auto">
          <a:xfrm>
            <a:off x="3278684" y="5413648"/>
            <a:ext cx="304800" cy="304800"/>
          </a:xfrm>
          <a:prstGeom prst="ellipse">
            <a:avLst/>
          </a:prstGeom>
          <a:solidFill>
            <a:schemeClr val="accent2">
              <a:lumMod val="40000"/>
              <a:lumOff val="60000"/>
            </a:schemeClr>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2" name="Oval 21"/>
          <p:cNvSpPr>
            <a:spLocks noChangeArrowheads="1"/>
          </p:cNvSpPr>
          <p:nvPr/>
        </p:nvSpPr>
        <p:spPr bwMode="auto">
          <a:xfrm>
            <a:off x="5259884" y="5413648"/>
            <a:ext cx="304800" cy="304800"/>
          </a:xfrm>
          <a:prstGeom prst="ellipse">
            <a:avLst/>
          </a:prstGeom>
          <a:solidFill>
            <a:schemeClr val="accent2">
              <a:lumMod val="40000"/>
              <a:lumOff val="60000"/>
            </a:schemeClr>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3" name="Oval 22"/>
          <p:cNvSpPr>
            <a:spLocks noChangeArrowheads="1"/>
          </p:cNvSpPr>
          <p:nvPr/>
        </p:nvSpPr>
        <p:spPr bwMode="auto">
          <a:xfrm>
            <a:off x="6174284" y="3851548"/>
            <a:ext cx="304800" cy="304800"/>
          </a:xfrm>
          <a:prstGeom prst="ellipse">
            <a:avLst/>
          </a:prstGeom>
          <a:solidFill>
            <a:schemeClr val="accent2">
              <a:lumMod val="40000"/>
              <a:lumOff val="60000"/>
            </a:schemeClr>
          </a:solidFill>
          <a:ln>
            <a:noFill/>
          </a:ln>
        </p:spPr>
        <p:txBody>
          <a:bodyPr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4" name="Oval 23"/>
          <p:cNvSpPr>
            <a:spLocks noChangeArrowheads="1"/>
          </p:cNvSpPr>
          <p:nvPr/>
        </p:nvSpPr>
        <p:spPr bwMode="auto">
          <a:xfrm>
            <a:off x="3623172" y="3116535"/>
            <a:ext cx="1703388" cy="1687512"/>
          </a:xfrm>
          <a:prstGeom prst="ellipse">
            <a:avLst/>
          </a:prstGeom>
          <a:gradFill rotWithShape="1">
            <a:gsLst>
              <a:gs pos="0">
                <a:srgbClr val="FFFFFF"/>
              </a:gs>
              <a:gs pos="50000">
                <a:schemeClr val="hlink"/>
              </a:gs>
              <a:gs pos="100000">
                <a:srgbClr val="FFFFFF"/>
              </a:gs>
            </a:gsLst>
            <a:lin ang="2700000" scaled="1"/>
          </a:gradFill>
          <a:ln w="9525">
            <a:noFill/>
            <a:round/>
          </a:ln>
        </p:spPr>
        <p:txBody>
          <a:bodyPr wrap="none" anchor="ctr">
            <a:spAutoFit/>
          </a:bodyPr>
          <a:lstStyle/>
          <a:p>
            <a:pPr>
              <a:defRPr/>
            </a:pPr>
            <a:endParaRPr lang="zh-CN" altLang="en-US">
              <a:ea typeface="宋体" panose="02010600030101010101" pitchFamily="2" charset="-122"/>
            </a:endParaRPr>
          </a:p>
        </p:txBody>
      </p:sp>
      <p:sp>
        <p:nvSpPr>
          <p:cNvPr id="45" name="Oval 24"/>
          <p:cNvSpPr>
            <a:spLocks noChangeArrowheads="1"/>
          </p:cNvSpPr>
          <p:nvPr/>
        </p:nvSpPr>
        <p:spPr bwMode="auto">
          <a:xfrm>
            <a:off x="3621584" y="3127648"/>
            <a:ext cx="1703388" cy="1687512"/>
          </a:xfrm>
          <a:prstGeom prst="ellipse">
            <a:avLst/>
          </a:prstGeom>
          <a:solidFill>
            <a:schemeClr val="accent2">
              <a:lumMod val="20000"/>
              <a:lumOff val="80000"/>
            </a:schemeClr>
          </a:solidFill>
          <a:ln>
            <a:noFill/>
          </a:ln>
        </p:spPr>
        <p:txBody>
          <a:bodyPr wrap="none" anchor="ct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6" name="Oval 25"/>
          <p:cNvSpPr>
            <a:spLocks noChangeArrowheads="1"/>
          </p:cNvSpPr>
          <p:nvPr/>
        </p:nvSpPr>
        <p:spPr bwMode="auto">
          <a:xfrm>
            <a:off x="3740647" y="3219723"/>
            <a:ext cx="1481138" cy="1466850"/>
          </a:xfrm>
          <a:prstGeom prst="ellipse">
            <a:avLst/>
          </a:prstGeom>
          <a:solidFill>
            <a:schemeClr val="accent2">
              <a:lumMod val="40000"/>
              <a:lumOff val="60000"/>
            </a:schemeClr>
          </a:solidFill>
          <a:ln w="9525">
            <a:noFill/>
            <a:round/>
          </a:ln>
        </p:spPr>
        <p:txBody>
          <a:bodyPr anchor="ctr">
            <a:spAutoFit/>
          </a:bodyPr>
          <a:lstStyle/>
          <a:p>
            <a:pPr>
              <a:defRPr/>
            </a:pPr>
            <a:endParaRPr lang="zh-CN" altLang="en-US">
              <a:ea typeface="宋体" panose="02010600030101010101" pitchFamily="2" charset="-122"/>
            </a:endParaRPr>
          </a:p>
        </p:txBody>
      </p:sp>
      <p:sp>
        <p:nvSpPr>
          <p:cNvPr id="47" name="Oval 26"/>
          <p:cNvSpPr>
            <a:spLocks noChangeArrowheads="1"/>
          </p:cNvSpPr>
          <p:nvPr/>
        </p:nvSpPr>
        <p:spPr bwMode="auto">
          <a:xfrm>
            <a:off x="3778747" y="3260998"/>
            <a:ext cx="1481138" cy="1466850"/>
          </a:xfrm>
          <a:prstGeom prst="ellipse">
            <a:avLst/>
          </a:prstGeom>
          <a:solidFill>
            <a:schemeClr val="accent2">
              <a:lumMod val="60000"/>
              <a:lumOff val="40000"/>
            </a:schemeClr>
          </a:solidFill>
          <a:ln>
            <a:noFill/>
          </a:ln>
        </p:spPr>
        <p:txBody>
          <a:bodyPr anchor="ct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48" name="Oval 27"/>
          <p:cNvSpPr>
            <a:spLocks noChangeArrowheads="1"/>
          </p:cNvSpPr>
          <p:nvPr/>
        </p:nvSpPr>
        <p:spPr bwMode="auto">
          <a:xfrm>
            <a:off x="3808909" y="3300685"/>
            <a:ext cx="1333500" cy="1320800"/>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grpSp>
        <p:nvGrpSpPr>
          <p:cNvPr id="49" name="Group 28"/>
          <p:cNvGrpSpPr/>
          <p:nvPr/>
        </p:nvGrpSpPr>
        <p:grpSpPr bwMode="auto">
          <a:xfrm>
            <a:off x="3829547" y="3319735"/>
            <a:ext cx="1290638" cy="1277937"/>
            <a:chOff x="0" y="0"/>
            <a:chExt cx="1252" cy="1252"/>
          </a:xfrm>
        </p:grpSpPr>
        <p:sp>
          <p:nvSpPr>
            <p:cNvPr id="51" name="Oval 29"/>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52" name="Oval 30"/>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53" name="Oval 31"/>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sp>
          <p:nvSpPr>
            <p:cNvPr id="54" name="Oval 32"/>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endParaRPr lang="zh-CN" altLang="en-US">
                <a:ea typeface="宋体" panose="02010600030101010101" pitchFamily="2" charset="-122"/>
              </a:endParaRPr>
            </a:p>
          </p:txBody>
        </p:sp>
      </p:grpSp>
      <p:sp>
        <p:nvSpPr>
          <p:cNvPr id="50" name="Text Box 33"/>
          <p:cNvSpPr txBox="1">
            <a:spLocks noChangeArrowheads="1"/>
          </p:cNvSpPr>
          <p:nvPr/>
        </p:nvSpPr>
        <p:spPr bwMode="auto">
          <a:xfrm>
            <a:off x="4073168" y="3522901"/>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Microsoft Sans Serif" panose="020B0604020202020204" pitchFamily="34" charset="0"/>
              </a:defRPr>
            </a:lvl1pPr>
            <a:lvl2pPr marL="742950" indent="-285750">
              <a:defRPr sz="2400">
                <a:solidFill>
                  <a:schemeClr val="tx1"/>
                </a:solidFill>
                <a:latin typeface="Arial" panose="020B0604020202020204" pitchFamily="34" charset="0"/>
                <a:cs typeface="Microsoft Sans Serif" panose="020B0604020202020204" pitchFamily="34" charset="0"/>
              </a:defRPr>
            </a:lvl2pPr>
            <a:lvl3pPr marL="1143000" indent="-228600">
              <a:defRPr sz="2400">
                <a:solidFill>
                  <a:schemeClr val="tx1"/>
                </a:solidFill>
                <a:latin typeface="Arial" panose="020B0604020202020204" pitchFamily="34" charset="0"/>
                <a:cs typeface="Microsoft Sans Serif" panose="020B0604020202020204" pitchFamily="34" charset="0"/>
              </a:defRPr>
            </a:lvl3pPr>
            <a:lvl4pPr marL="1600200" indent="-228600">
              <a:defRPr sz="2400">
                <a:solidFill>
                  <a:schemeClr val="tx1"/>
                </a:solidFill>
                <a:latin typeface="Arial" panose="020B0604020202020204" pitchFamily="34" charset="0"/>
                <a:cs typeface="Microsoft Sans Serif" panose="020B0604020202020204" pitchFamily="34" charset="0"/>
              </a:defRPr>
            </a:lvl4pPr>
            <a:lvl5pPr marL="2057400" indent="-228600">
              <a:defRPr sz="2400">
                <a:solidFill>
                  <a:schemeClr val="tx1"/>
                </a:solidFill>
                <a:latin typeface="Arial" panose="020B0604020202020204" pitchFamily="34" charset="0"/>
                <a:cs typeface="Microsoft Sans Serif"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cs typeface="Microsoft Sans Serif" panose="020B0604020202020204" pitchFamily="34" charset="0"/>
              </a:defRPr>
            </a:lvl9pPr>
          </a:lstStyle>
          <a:p>
            <a:pPr algn="ctr"/>
            <a:r>
              <a:rPr lang="zh-CN" altLang="en-US" b="1" dirty="0">
                <a:latin typeface="微软雅黑" panose="020B0503020204020204" pitchFamily="34" charset="-122"/>
                <a:ea typeface="微软雅黑" panose="020B0503020204020204" pitchFamily="34" charset="-122"/>
              </a:rPr>
              <a:t>土木</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工程</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b="1" dirty="0">
                <a:latin typeface="微软雅黑" panose="020B0503020204020204" pitchFamily="34" charset="-122"/>
                <a:ea typeface="微软雅黑" panose="020B0503020204020204" pitchFamily="34" charset="-122"/>
              </a:rPr>
              <a:t>目  录</a:t>
            </a:r>
          </a:p>
        </p:txBody>
      </p:sp>
      <p:sp>
        <p:nvSpPr>
          <p:cNvPr id="3" name="内容占位符 2"/>
          <p:cNvSpPr>
            <a:spLocks noGrp="1"/>
          </p:cNvSpPr>
          <p:nvPr>
            <p:ph idx="1"/>
          </p:nvPr>
        </p:nvSpPr>
        <p:spPr>
          <a:xfrm>
            <a:off x="467544" y="1196752"/>
            <a:ext cx="8229600" cy="3600400"/>
          </a:xfrm>
        </p:spPr>
        <p:txBody>
          <a:bodyPr>
            <a:normAutofit/>
          </a:bodyPr>
          <a:lstStyle/>
          <a:p>
            <a:pPr>
              <a:lnSpc>
                <a:spcPct val="150000"/>
              </a:lnSpc>
            </a:pPr>
            <a:r>
              <a:rPr lang="en-US" altLang="zh-CN"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土木工程</a:t>
            </a:r>
            <a:r>
              <a:rPr lang="zh-CN" altLang="zh-CN" sz="2400" b="1" dirty="0">
                <a:latin typeface="微软雅黑" panose="020B0503020204020204" pitchFamily="34" charset="-122"/>
                <a:ea typeface="微软雅黑" panose="020B0503020204020204" pitchFamily="34" charset="-122"/>
              </a:rPr>
              <a:t>专业负责人介绍及专业师资队伍简介</a:t>
            </a:r>
          </a:p>
          <a:p>
            <a:pPr>
              <a:lnSpc>
                <a:spcPct val="150000"/>
              </a:lnSpc>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土木工程</a:t>
            </a:r>
            <a:r>
              <a:rPr lang="zh-CN" altLang="zh-CN" sz="2400" b="1" dirty="0">
                <a:latin typeface="微软雅黑" panose="020B0503020204020204" pitchFamily="34" charset="-122"/>
                <a:ea typeface="微软雅黑" panose="020B0503020204020204" pitchFamily="34" charset="-122"/>
              </a:rPr>
              <a:t>专业覆盖领域介绍</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土木工程</a:t>
            </a:r>
            <a:r>
              <a:rPr lang="zh-CN" altLang="zh-CN" sz="2400" b="1" dirty="0">
                <a:latin typeface="微软雅黑" panose="020B0503020204020204" pitchFamily="34" charset="-122"/>
                <a:ea typeface="微软雅黑" panose="020B0503020204020204" pitchFamily="34" charset="-122"/>
              </a:rPr>
              <a:t>专业历史沿革、特色优势</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土木工程</a:t>
            </a:r>
            <a:r>
              <a:rPr lang="zh-CN" altLang="zh-CN" sz="2400" b="1" dirty="0">
                <a:latin typeface="微软雅黑" panose="020B0503020204020204" pitchFamily="34" charset="-122"/>
                <a:ea typeface="微软雅黑" panose="020B0503020204020204" pitchFamily="34" charset="-122"/>
              </a:rPr>
              <a:t>专业学习攻略</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土木工程</a:t>
            </a:r>
            <a:r>
              <a:rPr lang="zh-CN" altLang="zh-CN" sz="2400" b="1" dirty="0">
                <a:latin typeface="微软雅黑" panose="020B0503020204020204" pitchFamily="34" charset="-122"/>
                <a:ea typeface="微软雅黑" panose="020B0503020204020204" pitchFamily="34" charset="-122"/>
              </a:rPr>
              <a:t>专业学生培养质量</a:t>
            </a:r>
            <a:endParaRPr lang="zh-CN" altLang="en-US" sz="2400" b="1"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r>
              <a:rPr lang="zh-CN" altLang="en-US"/>
              <a:t>第</a:t>
            </a:r>
            <a:fld id="{26A37939-7686-41CC-A8D3-F58D0B3721D2}" type="slidenum">
              <a:rPr lang="zh-CN" altLang="en-US" smtClean="0"/>
              <a:t>2</a:t>
            </a:fld>
            <a:r>
              <a:rPr lang="zh-CN" altLang="en-US"/>
              <a:t>页</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20</a:t>
            </a:fld>
            <a:r>
              <a:rPr lang="zh-CN" altLang="en-US" dirty="0"/>
              <a:t>页</a:t>
            </a:r>
          </a:p>
        </p:txBody>
      </p:sp>
      <p:sp>
        <p:nvSpPr>
          <p:cNvPr id="7" name="TextBox 69"/>
          <p:cNvSpPr txBox="1"/>
          <p:nvPr/>
        </p:nvSpPr>
        <p:spPr>
          <a:xfrm>
            <a:off x="179512" y="116632"/>
            <a:ext cx="8425194" cy="1785100"/>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五、土木工程专业学生培养质量</a:t>
            </a:r>
          </a:p>
          <a:p>
            <a:endPar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endPar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五边形 18"/>
          <p:cNvSpPr/>
          <p:nvPr/>
        </p:nvSpPr>
        <p:spPr>
          <a:xfrm>
            <a:off x="282544" y="889373"/>
            <a:ext cx="2129216" cy="508820"/>
          </a:xfrm>
          <a:prstGeom prst="homePlate">
            <a:avLst/>
          </a:prstGeom>
          <a:gradFill flip="none" rotWithShape="1">
            <a:gsLst>
              <a:gs pos="46000">
                <a:srgbClr val="FF7C80"/>
              </a:gs>
              <a:gs pos="100000">
                <a:srgbClr val="FF1819"/>
              </a:gs>
              <a:gs pos="0">
                <a:schemeClr val="bg1"/>
              </a:gs>
            </a:gsLst>
            <a:lin ang="10800000" scaled="1"/>
            <a:tileRect/>
          </a:grad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就业薪资待遇</a:t>
            </a:r>
          </a:p>
        </p:txBody>
      </p:sp>
      <p:graphicFrame>
        <p:nvGraphicFramePr>
          <p:cNvPr id="55" name="图表 54"/>
          <p:cNvGraphicFramePr/>
          <p:nvPr>
            <p:extLst>
              <p:ext uri="{D42A27DB-BD31-4B8C-83A1-F6EECF244321}">
                <p14:modId xmlns:p14="http://schemas.microsoft.com/office/powerpoint/2010/main" val="690076304"/>
              </p:ext>
            </p:extLst>
          </p:nvPr>
        </p:nvGraphicFramePr>
        <p:xfrm>
          <a:off x="1547664" y="1681447"/>
          <a:ext cx="5616624" cy="477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a:t>第</a:t>
            </a:r>
            <a:fld id="{26A37939-7686-41CC-A8D3-F58D0B3721D2}" type="slidenum">
              <a:rPr lang="zh-CN" altLang="en-US" smtClean="0"/>
              <a:t>3</a:t>
            </a:fld>
            <a:r>
              <a:rPr lang="zh-CN" altLang="en-US"/>
              <a:t>页</a:t>
            </a:r>
            <a:endParaRPr lang="zh-CN" altLang="en-US" dirty="0"/>
          </a:p>
        </p:txBody>
      </p:sp>
      <p:sp>
        <p:nvSpPr>
          <p:cNvPr id="6" name="TextBox 69"/>
          <p:cNvSpPr txBox="1"/>
          <p:nvPr/>
        </p:nvSpPr>
        <p:spPr>
          <a:xfrm>
            <a:off x="278160" y="87600"/>
            <a:ext cx="4363690"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一、专业负责人简介</a:t>
            </a:r>
          </a:p>
        </p:txBody>
      </p:sp>
      <p:sp>
        <p:nvSpPr>
          <p:cNvPr id="7" name="矩形 6"/>
          <p:cNvSpPr/>
          <p:nvPr/>
        </p:nvSpPr>
        <p:spPr>
          <a:xfrm>
            <a:off x="3477074" y="1060757"/>
            <a:ext cx="5040560" cy="4139082"/>
          </a:xfrm>
          <a:prstGeom prst="rect">
            <a:avLst/>
          </a:prstGeom>
        </p:spPr>
        <p:txBody>
          <a:bodyPr wrap="square">
            <a:spAutoFit/>
          </a:bodyPr>
          <a:lstStyle/>
          <a:p>
            <a:pPr indent="457200">
              <a:lnSpc>
                <a:spcPts val="2900"/>
              </a:lnSpc>
            </a:pPr>
            <a:r>
              <a:rPr lang="zh-CN" altLang="en-US" sz="1600" b="1" dirty="0">
                <a:latin typeface="微软雅黑" panose="020B0503020204020204" pitchFamily="34" charset="-122"/>
                <a:ea typeface="微软雅黑" panose="020B0503020204020204" pitchFamily="34" charset="-122"/>
              </a:rPr>
              <a:t>饶平平，男，中共党员，同济大学地下建筑与工程系岩土工程专业博士，现任环境与建筑学院土木工程系系主任，副教授，国家注册土木工程师</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岩土</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中组部、上海市委组织部第十批援疆干部人才</a:t>
            </a:r>
            <a:r>
              <a:rPr lang="zh-CN" altLang="en-US" sz="1600" b="1" dirty="0">
                <a:latin typeface="微软雅黑" panose="020B0503020204020204" pitchFamily="34" charset="-122"/>
                <a:ea typeface="微软雅黑" panose="020B0503020204020204" pitchFamily="34" charset="-122"/>
              </a:rPr>
              <a:t>。兼任</a:t>
            </a:r>
            <a:r>
              <a:rPr lang="zh-CN" altLang="en-US" sz="1600" b="1" dirty="0">
                <a:solidFill>
                  <a:srgbClr val="FF0000"/>
                </a:solidFill>
                <a:latin typeface="微软雅黑" panose="020B0503020204020204" pitchFamily="34" charset="-122"/>
                <a:ea typeface="微软雅黑" panose="020B0503020204020204" pitchFamily="34" charset="-122"/>
              </a:rPr>
              <a:t>上海市优秀学位论文评审专家，上海市科委项目评审专家，上海市建筑施工行业协会</a:t>
            </a:r>
            <a:r>
              <a:rPr lang="en-US" altLang="zh-CN" sz="1600" b="1" dirty="0">
                <a:solidFill>
                  <a:srgbClr val="FF0000"/>
                </a:solidFill>
                <a:latin typeface="微软雅黑" panose="020B0503020204020204" pitchFamily="34" charset="-122"/>
                <a:ea typeface="微软雅黑" panose="020B0503020204020204" pitchFamily="34" charset="-122"/>
              </a:rPr>
              <a:t>BIM</a:t>
            </a:r>
            <a:r>
              <a:rPr lang="zh-CN" altLang="en-US" sz="1600" b="1" dirty="0">
                <a:solidFill>
                  <a:srgbClr val="FF0000"/>
                </a:solidFill>
                <a:latin typeface="微软雅黑" panose="020B0503020204020204" pitchFamily="34" charset="-122"/>
                <a:ea typeface="微软雅黑" panose="020B0503020204020204" pitchFamily="34" charset="-122"/>
              </a:rPr>
              <a:t>评审专家，杨浦区</a:t>
            </a:r>
            <a:r>
              <a:rPr lang="en-US" altLang="zh-CN" sz="1600" b="1" dirty="0">
                <a:solidFill>
                  <a:srgbClr val="FF0000"/>
                </a:solidFill>
                <a:latin typeface="微软雅黑" panose="020B0503020204020204" pitchFamily="34" charset="-122"/>
                <a:ea typeface="微软雅黑" panose="020B0503020204020204" pitchFamily="34" charset="-122"/>
              </a:rPr>
              <a:t>BIM</a:t>
            </a:r>
            <a:r>
              <a:rPr lang="zh-CN" altLang="en-US" sz="1600" b="1" dirty="0">
                <a:solidFill>
                  <a:srgbClr val="FF0000"/>
                </a:solidFill>
                <a:latin typeface="微软雅黑" panose="020B0503020204020204" pitchFamily="34" charset="-122"/>
                <a:ea typeface="微软雅黑" panose="020B0503020204020204" pitchFamily="34" charset="-122"/>
              </a:rPr>
              <a:t>技术推广应用专家组长</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2015</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-2016</a:t>
            </a:r>
            <a:r>
              <a:rPr lang="zh-CN" altLang="en-US" sz="1600" b="1" dirty="0">
                <a:latin typeface="微软雅黑" panose="020B0503020204020204" pitchFamily="34" charset="-122"/>
                <a:ea typeface="微软雅黑" panose="020B0503020204020204" pitchFamily="34" charset="-122"/>
              </a:rPr>
              <a:t>年挂职担任杨浦区建设和交通委员会副主任，主要从事</a:t>
            </a:r>
            <a:r>
              <a:rPr lang="zh-CN" altLang="en-US" sz="1600" b="1" dirty="0">
                <a:solidFill>
                  <a:srgbClr val="FF0000"/>
                </a:solidFill>
                <a:latin typeface="微软雅黑" panose="020B0503020204020204" pitchFamily="34" charset="-122"/>
                <a:ea typeface="微软雅黑" panose="020B0503020204020204" pitchFamily="34" charset="-122"/>
              </a:rPr>
              <a:t>边坡工程、地下工程、</a:t>
            </a:r>
            <a:r>
              <a:rPr lang="en-US" altLang="zh-CN" sz="1600" b="1" dirty="0">
                <a:solidFill>
                  <a:srgbClr val="FF0000"/>
                </a:solidFill>
                <a:latin typeface="微软雅黑" panose="020B0503020204020204" pitchFamily="34" charset="-122"/>
                <a:ea typeface="微软雅黑" panose="020B0503020204020204" pitchFamily="34" charset="-122"/>
              </a:rPr>
              <a:t>BIM</a:t>
            </a:r>
            <a:r>
              <a:rPr lang="zh-CN" altLang="en-US" sz="1600" b="1" dirty="0">
                <a:solidFill>
                  <a:srgbClr val="FF0000"/>
                </a:solidFill>
                <a:latin typeface="微软雅黑" panose="020B0503020204020204" pitchFamily="34" charset="-122"/>
                <a:ea typeface="微软雅黑" panose="020B0503020204020204" pitchFamily="34" charset="-122"/>
              </a:rPr>
              <a:t>技术在地下工程中应用研究</a:t>
            </a:r>
            <a:r>
              <a:rPr lang="zh-CN" altLang="en-US" sz="1600" b="1" dirty="0">
                <a:latin typeface="微软雅黑" panose="020B0503020204020204" pitchFamily="34" charset="-122"/>
                <a:ea typeface="微软雅黑" panose="020B0503020204020204" pitchFamily="34" charset="-122"/>
              </a:rPr>
              <a:t>，主持国家自然科学基金及多项相关横向课题。</a:t>
            </a:r>
            <a:r>
              <a:rPr lang="zh-CN" altLang="en-US" sz="1600" b="1" dirty="0">
                <a:solidFill>
                  <a:srgbClr val="FF0000"/>
                </a:solidFill>
                <a:latin typeface="微软雅黑" panose="020B0503020204020204" pitchFamily="34" charset="-122"/>
                <a:ea typeface="微软雅黑" panose="020B0503020204020204" pitchFamily="34" charset="-122"/>
              </a:rPr>
              <a:t>累计发表论文</a:t>
            </a:r>
            <a:r>
              <a:rPr lang="en-US" altLang="zh-CN" sz="1600" b="1" dirty="0">
                <a:solidFill>
                  <a:srgbClr val="FF0000"/>
                </a:solidFill>
                <a:latin typeface="微软雅黑" panose="020B0503020204020204" pitchFamily="34" charset="-122"/>
                <a:ea typeface="微软雅黑" panose="020B0503020204020204" pitchFamily="34" charset="-122"/>
              </a:rPr>
              <a:t>60</a:t>
            </a:r>
            <a:r>
              <a:rPr lang="zh-CN" altLang="en-US" sz="1600" b="1" dirty="0">
                <a:solidFill>
                  <a:srgbClr val="FF0000"/>
                </a:solidFill>
                <a:latin typeface="微软雅黑" panose="020B0503020204020204" pitchFamily="34" charset="-122"/>
                <a:ea typeface="微软雅黑" panose="020B0503020204020204" pitchFamily="34" charset="-122"/>
              </a:rPr>
              <a:t>余篇，其中</a:t>
            </a:r>
            <a:r>
              <a:rPr lang="en-US" altLang="zh-CN" sz="1600" b="1" dirty="0">
                <a:solidFill>
                  <a:srgbClr val="FF0000"/>
                </a:solidFill>
                <a:latin typeface="微软雅黑" panose="020B0503020204020204" pitchFamily="34" charset="-122"/>
                <a:ea typeface="微软雅黑" panose="020B0503020204020204" pitchFamily="34" charset="-122"/>
              </a:rPr>
              <a:t>SCI</a:t>
            </a:r>
            <a:r>
              <a:rPr lang="zh-CN" altLang="en-US" sz="1600" b="1" dirty="0">
                <a:solidFill>
                  <a:srgbClr val="FF0000"/>
                </a:solidFill>
                <a:latin typeface="微软雅黑" panose="020B0503020204020204" pitchFamily="34" charset="-122"/>
                <a:ea typeface="微软雅黑" panose="020B0503020204020204" pitchFamily="34" charset="-122"/>
              </a:rPr>
              <a:t>及</a:t>
            </a:r>
            <a:r>
              <a:rPr lang="en-US" altLang="zh-CN" sz="1600" b="1" dirty="0">
                <a:solidFill>
                  <a:srgbClr val="FF0000"/>
                </a:solidFill>
                <a:latin typeface="微软雅黑" panose="020B0503020204020204" pitchFamily="34" charset="-122"/>
                <a:ea typeface="微软雅黑" panose="020B0503020204020204" pitchFamily="34" charset="-122"/>
              </a:rPr>
              <a:t>EI</a:t>
            </a:r>
            <a:r>
              <a:rPr lang="zh-CN" altLang="en-US" sz="1600" b="1" dirty="0">
                <a:solidFill>
                  <a:srgbClr val="FF0000"/>
                </a:solidFill>
                <a:latin typeface="微软雅黑" panose="020B0503020204020204" pitchFamily="34" charset="-122"/>
                <a:ea typeface="微软雅黑" panose="020B0503020204020204" pitchFamily="34" charset="-122"/>
              </a:rPr>
              <a:t>收录</a:t>
            </a:r>
            <a:r>
              <a:rPr lang="en-US" altLang="zh-CN" sz="1600" b="1" dirty="0">
                <a:solidFill>
                  <a:srgbClr val="FF0000"/>
                </a:solidFill>
                <a:latin typeface="微软雅黑" panose="020B0503020204020204" pitchFamily="34" charset="-122"/>
                <a:ea typeface="微软雅黑" panose="020B0503020204020204" pitchFamily="34" charset="-122"/>
              </a:rPr>
              <a:t>30</a:t>
            </a:r>
            <a:r>
              <a:rPr lang="zh-CN" altLang="en-US" sz="1600" b="1" dirty="0">
                <a:solidFill>
                  <a:srgbClr val="FF0000"/>
                </a:solidFill>
                <a:latin typeface="微软雅黑" panose="020B0503020204020204" pitchFamily="34" charset="-122"/>
                <a:ea typeface="微软雅黑" panose="020B0503020204020204" pitchFamily="34" charset="-122"/>
              </a:rPr>
              <a:t>余篇</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p:txBody>
      </p:sp>
      <p:pic>
        <p:nvPicPr>
          <p:cNvPr id="9" name="图片 8" descr="DSC_0015"/>
          <p:cNvPicPr/>
          <p:nvPr/>
        </p:nvPicPr>
        <p:blipFill>
          <a:blip r:embed="rId2" cstate="print"/>
          <a:srcRect/>
          <a:stretch>
            <a:fillRect/>
          </a:stretch>
        </p:blipFill>
        <p:spPr bwMode="auto">
          <a:xfrm>
            <a:off x="378497" y="1268760"/>
            <a:ext cx="2709664" cy="3960440"/>
          </a:xfrm>
          <a:prstGeom prst="rect">
            <a:avLst/>
          </a:prstGeom>
          <a:noFill/>
          <a:ln w="9525">
            <a:noFill/>
            <a:miter lim="800000"/>
            <a:headEnd/>
            <a:tailEnd/>
          </a:ln>
        </p:spPr>
      </p:pic>
      <p:pic>
        <p:nvPicPr>
          <p:cNvPr id="12" name="图片 11"/>
          <p:cNvPicPr>
            <a:picLocks noChangeAspect="1"/>
          </p:cNvPicPr>
          <p:nvPr/>
        </p:nvPicPr>
        <p:blipFill>
          <a:blip r:embed="rId3"/>
          <a:stretch>
            <a:fillRect/>
          </a:stretch>
        </p:blipFill>
        <p:spPr>
          <a:xfrm>
            <a:off x="6378423" y="87601"/>
            <a:ext cx="2514058" cy="622482"/>
          </a:xfrm>
          <a:prstGeom prst="rect">
            <a:avLst/>
          </a:prstGeom>
        </p:spPr>
      </p:pic>
      <p:sp>
        <p:nvSpPr>
          <p:cNvPr id="2" name="矩形 1"/>
          <p:cNvSpPr/>
          <p:nvPr/>
        </p:nvSpPr>
        <p:spPr>
          <a:xfrm>
            <a:off x="-32117" y="5522053"/>
            <a:ext cx="3509191" cy="938719"/>
          </a:xfrm>
          <a:prstGeom prst="rect">
            <a:avLst/>
          </a:prstGeom>
        </p:spPr>
        <p:txBody>
          <a:bodyPr wrap="square">
            <a:spAutoFit/>
          </a:bodyPr>
          <a:lstStyle/>
          <a:p>
            <a:pPr indent="266700" algn="just">
              <a:lnSpc>
                <a:spcPts val="1800"/>
              </a:lnSpc>
              <a:spcAft>
                <a:spcPts val="600"/>
              </a:spcAft>
            </a:pPr>
            <a:r>
              <a:rPr lang="zh-CN" altLang="zh-CN" kern="100" dirty="0">
                <a:latin typeface="Times New Roman" panose="02020603050405020304" pitchFamily="18" charset="0"/>
                <a:ea typeface="楷体_GB2312" panose="02010609030101010101" pitchFamily="49" charset="-122"/>
              </a:rPr>
              <a:t>电话：</a:t>
            </a:r>
            <a:r>
              <a:rPr lang="en-US" altLang="zh-CN" kern="100" dirty="0">
                <a:latin typeface="Times New Roman" panose="02020603050405020304" pitchFamily="18" charset="0"/>
                <a:ea typeface="楷体_GB2312" panose="02010609030101010101" pitchFamily="49" charset="-122"/>
              </a:rPr>
              <a:t>13916076863</a:t>
            </a:r>
          </a:p>
          <a:p>
            <a:pPr indent="266700" algn="just">
              <a:lnSpc>
                <a:spcPts val="1800"/>
              </a:lnSpc>
              <a:spcAft>
                <a:spcPts val="600"/>
              </a:spcAft>
            </a:pPr>
            <a:r>
              <a:rPr lang="zh-CN" altLang="en-US" kern="100" dirty="0">
                <a:latin typeface="Times New Roman" panose="02020603050405020304" pitchFamily="18" charset="0"/>
                <a:ea typeface="楷体_GB2312" panose="02010609030101010101" pitchFamily="49" charset="-122"/>
              </a:rPr>
              <a:t>邮箱：</a:t>
            </a:r>
            <a:r>
              <a:rPr lang="en-US" altLang="zh-CN" kern="100" dirty="0">
                <a:latin typeface="Times New Roman" panose="02020603050405020304" pitchFamily="18" charset="0"/>
                <a:ea typeface="楷体_GB2312" panose="02010609030101010101" pitchFamily="49" charset="-122"/>
              </a:rPr>
              <a:t>raopingping@usst.edu.cn</a:t>
            </a:r>
          </a:p>
          <a:p>
            <a:pPr indent="266700" algn="just">
              <a:lnSpc>
                <a:spcPts val="1800"/>
              </a:lnSpc>
              <a:spcAft>
                <a:spcPts val="600"/>
              </a:spcAft>
            </a:pPr>
            <a:endParaRPr lang="zh-CN" altLang="zh-CN" kern="100" dirty="0">
              <a:latin typeface="Times New Roman" panose="02020603050405020304" pitchFamily="18" charset="0"/>
            </a:endParaRPr>
          </a:p>
        </p:txBody>
      </p:sp>
      <p:sp>
        <p:nvSpPr>
          <p:cNvPr id="14" name="减号 13"/>
          <p:cNvSpPr/>
          <p:nvPr/>
        </p:nvSpPr>
        <p:spPr>
          <a:xfrm>
            <a:off x="2771800" y="5399309"/>
            <a:ext cx="6726088" cy="73163"/>
          </a:xfrm>
          <a:prstGeom prst="mathMinu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4</a:t>
            </a:fld>
            <a:r>
              <a:rPr lang="zh-CN" altLang="en-US" dirty="0"/>
              <a:t>页</a:t>
            </a:r>
          </a:p>
        </p:txBody>
      </p:sp>
      <p:sp>
        <p:nvSpPr>
          <p:cNvPr id="6" name="TextBox 69"/>
          <p:cNvSpPr txBox="1"/>
          <p:nvPr/>
        </p:nvSpPr>
        <p:spPr>
          <a:xfrm>
            <a:off x="229915" y="127095"/>
            <a:ext cx="4363690"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一、专业师资简介</a:t>
            </a:r>
          </a:p>
        </p:txBody>
      </p:sp>
      <p:pic>
        <p:nvPicPr>
          <p:cNvPr id="12" name="图片 11"/>
          <p:cNvPicPr>
            <a:picLocks noChangeAspect="1"/>
          </p:cNvPicPr>
          <p:nvPr/>
        </p:nvPicPr>
        <p:blipFill>
          <a:blip r:embed="rId3"/>
          <a:stretch>
            <a:fillRect/>
          </a:stretch>
        </p:blipFill>
        <p:spPr>
          <a:xfrm>
            <a:off x="6817569" y="196333"/>
            <a:ext cx="2074911" cy="513749"/>
          </a:xfrm>
          <a:prstGeom prst="rect">
            <a:avLst/>
          </a:prstGeom>
        </p:spPr>
      </p:pic>
      <p:sp>
        <p:nvSpPr>
          <p:cNvPr id="8" name="矩形 7"/>
          <p:cNvSpPr/>
          <p:nvPr/>
        </p:nvSpPr>
        <p:spPr>
          <a:xfrm>
            <a:off x="467544" y="847856"/>
            <a:ext cx="8136904" cy="734881"/>
          </a:xfrm>
          <a:prstGeom prst="rect">
            <a:avLst/>
          </a:prstGeom>
        </p:spPr>
        <p:txBody>
          <a:bodyPr wrap="square">
            <a:spAutoFit/>
          </a:bodyPr>
          <a:lstStyle/>
          <a:p>
            <a:pPr indent="457200">
              <a:lnSpc>
                <a:spcPts val="2700"/>
              </a:lnSpc>
            </a:pPr>
            <a:r>
              <a:rPr lang="zh-CN" altLang="en-US" sz="1200" b="1" dirty="0">
                <a:latin typeface="微软雅黑" panose="020B0503020204020204" pitchFamily="34" charset="-122"/>
                <a:ea typeface="微软雅黑" panose="020B0503020204020204" pitchFamily="34" charset="-122"/>
              </a:rPr>
              <a:t>本专业拥有一支结构合理的高水平师资队伍。现有专职教师</a:t>
            </a:r>
            <a:r>
              <a:rPr lang="en-US" altLang="zh-CN" sz="1200" b="1" dirty="0">
                <a:latin typeface="微软雅黑" panose="020B0503020204020204" pitchFamily="34" charset="-122"/>
                <a:ea typeface="微软雅黑" panose="020B0503020204020204" pitchFamily="34" charset="-122"/>
              </a:rPr>
              <a:t>35</a:t>
            </a:r>
            <a:r>
              <a:rPr lang="zh-CN" altLang="en-US" sz="1200" b="1" dirty="0">
                <a:latin typeface="微软雅黑" panose="020B0503020204020204" pitchFamily="34" charset="-122"/>
                <a:ea typeface="微软雅黑" panose="020B0503020204020204" pitchFamily="34" charset="-122"/>
              </a:rPr>
              <a:t>人，其中：教授</a:t>
            </a: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人，副教授</a:t>
            </a:r>
            <a:r>
              <a:rPr lang="en-US" altLang="zh-CN" sz="1200" b="1" dirty="0">
                <a:latin typeface="微软雅黑" panose="020B0503020204020204" pitchFamily="34" charset="-122"/>
                <a:ea typeface="微软雅黑" panose="020B0503020204020204" pitchFamily="34" charset="-122"/>
              </a:rPr>
              <a:t>13</a:t>
            </a:r>
            <a:r>
              <a:rPr lang="zh-CN" altLang="en-US" sz="1200" b="1" dirty="0">
                <a:latin typeface="微软雅黑" panose="020B0503020204020204" pitchFamily="34" charset="-122"/>
                <a:ea typeface="微软雅黑" panose="020B0503020204020204" pitchFamily="34" charset="-122"/>
              </a:rPr>
              <a:t>人；具有博士学位教师</a:t>
            </a:r>
            <a:r>
              <a:rPr lang="en-US" altLang="zh-CN" sz="1200" b="1" dirty="0">
                <a:latin typeface="微软雅黑" panose="020B0503020204020204" pitchFamily="34" charset="-122"/>
                <a:ea typeface="微软雅黑" panose="020B0503020204020204" pitchFamily="34" charset="-122"/>
              </a:rPr>
              <a:t>32</a:t>
            </a:r>
            <a:r>
              <a:rPr lang="zh-CN" altLang="en-US" sz="1200" b="1" dirty="0">
                <a:latin typeface="微软雅黑" panose="020B0503020204020204" pitchFamily="34" charset="-122"/>
                <a:ea typeface="微软雅黑" panose="020B0503020204020204" pitchFamily="34" charset="-122"/>
              </a:rPr>
              <a:t>人，有行业或工程背景教师</a:t>
            </a:r>
            <a:r>
              <a:rPr lang="en-US" altLang="zh-CN" sz="1200" b="1" dirty="0">
                <a:latin typeface="微软雅黑" panose="020B0503020204020204" pitchFamily="34" charset="-122"/>
                <a:ea typeface="微软雅黑" panose="020B0503020204020204" pitchFamily="34" charset="-122"/>
              </a:rPr>
              <a:t>14</a:t>
            </a:r>
            <a:r>
              <a:rPr lang="zh-CN" altLang="en-US" sz="1200" b="1" dirty="0">
                <a:latin typeface="微软雅黑" panose="020B0503020204020204" pitchFamily="34" charset="-122"/>
                <a:ea typeface="微软雅黑" panose="020B0503020204020204" pitchFamily="34" charset="-122"/>
              </a:rPr>
              <a:t>人；另有</a:t>
            </a:r>
            <a:r>
              <a:rPr lang="en-US" altLang="zh-CN" sz="1200" b="1" dirty="0">
                <a:latin typeface="微软雅黑" panose="020B0503020204020204" pitchFamily="34" charset="-122"/>
                <a:ea typeface="微软雅黑" panose="020B0503020204020204" pitchFamily="34" charset="-122"/>
              </a:rPr>
              <a:t>15</a:t>
            </a:r>
            <a:r>
              <a:rPr lang="zh-CN" altLang="en-US" sz="1200" b="1" dirty="0">
                <a:latin typeface="微软雅黑" panose="020B0503020204020204" pitchFamily="34" charset="-122"/>
                <a:ea typeface="微软雅黑" panose="020B0503020204020204" pitchFamily="34" charset="-122"/>
              </a:rPr>
              <a:t>名在行业具有一定影响力的专家担任外聘教师。</a:t>
            </a:r>
          </a:p>
        </p:txBody>
      </p:sp>
      <p:graphicFrame>
        <p:nvGraphicFramePr>
          <p:cNvPr id="11" name="表格 10"/>
          <p:cNvGraphicFramePr>
            <a:graphicFrameLocks noGrp="1"/>
          </p:cNvGraphicFramePr>
          <p:nvPr>
            <p:extLst>
              <p:ext uri="{D42A27DB-BD31-4B8C-83A1-F6EECF244321}">
                <p14:modId xmlns:p14="http://schemas.microsoft.com/office/powerpoint/2010/main" val="3945777021"/>
              </p:ext>
            </p:extLst>
          </p:nvPr>
        </p:nvGraphicFramePr>
        <p:xfrm>
          <a:off x="467544" y="1743443"/>
          <a:ext cx="7992886" cy="4638555"/>
        </p:xfrm>
        <a:graphic>
          <a:graphicData uri="http://schemas.openxmlformats.org/drawingml/2006/table">
            <a:tbl>
              <a:tblPr>
                <a:tableStyleId>{5C22544A-7EE6-4342-B048-85BDC9FD1C3A}</a:tableStyleId>
              </a:tblPr>
              <a:tblGrid>
                <a:gridCol w="288722">
                  <a:extLst>
                    <a:ext uri="{9D8B030D-6E8A-4147-A177-3AD203B41FA5}">
                      <a16:colId xmlns:a16="http://schemas.microsoft.com/office/drawing/2014/main" val="20000"/>
                    </a:ext>
                  </a:extLst>
                </a:gridCol>
                <a:gridCol w="491731">
                  <a:extLst>
                    <a:ext uri="{9D8B030D-6E8A-4147-A177-3AD203B41FA5}">
                      <a16:colId xmlns:a16="http://schemas.microsoft.com/office/drawing/2014/main" val="20001"/>
                    </a:ext>
                  </a:extLst>
                </a:gridCol>
                <a:gridCol w="479889">
                  <a:extLst>
                    <a:ext uri="{9D8B030D-6E8A-4147-A177-3AD203B41FA5}">
                      <a16:colId xmlns:a16="http://schemas.microsoft.com/office/drawing/2014/main" val="20002"/>
                    </a:ext>
                  </a:extLst>
                </a:gridCol>
                <a:gridCol w="399250">
                  <a:extLst>
                    <a:ext uri="{9D8B030D-6E8A-4147-A177-3AD203B41FA5}">
                      <a16:colId xmlns:a16="http://schemas.microsoft.com/office/drawing/2014/main" val="20003"/>
                    </a:ext>
                  </a:extLst>
                </a:gridCol>
                <a:gridCol w="479889">
                  <a:extLst>
                    <a:ext uri="{9D8B030D-6E8A-4147-A177-3AD203B41FA5}">
                      <a16:colId xmlns:a16="http://schemas.microsoft.com/office/drawing/2014/main" val="20004"/>
                    </a:ext>
                  </a:extLst>
                </a:gridCol>
                <a:gridCol w="719551">
                  <a:extLst>
                    <a:ext uri="{9D8B030D-6E8A-4147-A177-3AD203B41FA5}">
                      <a16:colId xmlns:a16="http://schemas.microsoft.com/office/drawing/2014/main" val="20005"/>
                    </a:ext>
                  </a:extLst>
                </a:gridCol>
                <a:gridCol w="718988">
                  <a:extLst>
                    <a:ext uri="{9D8B030D-6E8A-4147-A177-3AD203B41FA5}">
                      <a16:colId xmlns:a16="http://schemas.microsoft.com/office/drawing/2014/main" val="20006"/>
                    </a:ext>
                  </a:extLst>
                </a:gridCol>
                <a:gridCol w="2712416">
                  <a:extLst>
                    <a:ext uri="{9D8B030D-6E8A-4147-A177-3AD203B41FA5}">
                      <a16:colId xmlns:a16="http://schemas.microsoft.com/office/drawing/2014/main" val="20007"/>
                    </a:ext>
                  </a:extLst>
                </a:gridCol>
                <a:gridCol w="1702450">
                  <a:extLst>
                    <a:ext uri="{9D8B030D-6E8A-4147-A177-3AD203B41FA5}">
                      <a16:colId xmlns:a16="http://schemas.microsoft.com/office/drawing/2014/main" val="20008"/>
                    </a:ext>
                  </a:extLst>
                </a:gridCol>
              </a:tblGrid>
              <a:tr h="424229">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序号</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姓名</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出生年月</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学位</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职称</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毕业学校与专业</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来本专业工作时间</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主要工程背景</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承担本专业本科教学情况</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extLst>
                  <a:ext uri="{0D108BD9-81ED-4DB2-BD59-A6C34878D82A}">
                    <a16:rowId xmlns:a16="http://schemas.microsoft.com/office/drawing/2014/main" val="10000"/>
                  </a:ext>
                </a:extLst>
              </a:tr>
              <a:tr h="304596">
                <a:tc>
                  <a:txBody>
                    <a:bodyPr/>
                    <a:lstStyle/>
                    <a:p>
                      <a:pPr algn="ctr">
                        <a:spcAft>
                          <a:spcPts val="0"/>
                        </a:spcAft>
                      </a:pPr>
                      <a:r>
                        <a:rPr lang="en-US" sz="800" kern="100" dirty="0">
                          <a:effectLst/>
                        </a:rPr>
                        <a:t>1</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dirty="0">
                          <a:effectLst/>
                        </a:rPr>
                        <a:t>郑七振</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196211</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dirty="0">
                          <a:effectLst/>
                        </a:rPr>
                        <a:t>博士</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dirty="0">
                          <a:effectLst/>
                        </a:rPr>
                        <a:t>教授</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dirty="0">
                          <a:effectLst/>
                        </a:rPr>
                        <a:t>上海理工大学、管理工程</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199910</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1989</a:t>
                      </a:r>
                      <a:r>
                        <a:rPr lang="zh-CN" sz="800" kern="100" dirty="0">
                          <a:effectLst/>
                        </a:rPr>
                        <a:t>年</a:t>
                      </a:r>
                      <a:r>
                        <a:rPr lang="en-US" sz="800" kern="100" dirty="0">
                          <a:effectLst/>
                        </a:rPr>
                        <a:t>4</a:t>
                      </a:r>
                      <a:r>
                        <a:rPr lang="zh-CN" sz="800" kern="100" dirty="0">
                          <a:effectLst/>
                        </a:rPr>
                        <a:t>月到</a:t>
                      </a:r>
                      <a:r>
                        <a:rPr lang="en-US" sz="800" kern="100" dirty="0">
                          <a:effectLst/>
                        </a:rPr>
                        <a:t>1998</a:t>
                      </a:r>
                      <a:r>
                        <a:rPr lang="zh-CN" sz="800" kern="100" dirty="0">
                          <a:effectLst/>
                        </a:rPr>
                        <a:t>年</a:t>
                      </a:r>
                      <a:r>
                        <a:rPr lang="en-US" sz="800" kern="100" dirty="0">
                          <a:effectLst/>
                        </a:rPr>
                        <a:t>9</a:t>
                      </a:r>
                      <a:r>
                        <a:rPr lang="zh-CN" sz="800" kern="100" dirty="0">
                          <a:effectLst/>
                        </a:rPr>
                        <a:t>月在河北省冶金设计研究院从事结构设计工作</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钢结构基本原理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课程；共指导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20</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304596">
                <a:tc>
                  <a:txBody>
                    <a:bodyPr/>
                    <a:lstStyle/>
                    <a:p>
                      <a:pPr algn="ctr">
                        <a:spcAft>
                          <a:spcPts val="0"/>
                        </a:spcAft>
                      </a:pPr>
                      <a:r>
                        <a:rPr lang="en-US" sz="800" kern="100" dirty="0">
                          <a:effectLst/>
                        </a:rPr>
                        <a:t>2</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陈有亮</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196602</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dirty="0">
                          <a:effectLst/>
                        </a:rPr>
                        <a:t>博士</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dirty="0">
                          <a:effectLst/>
                        </a:rPr>
                        <a:t>教授</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同济大学、结构工程</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200611</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 </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工程地质</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土木工程防灾减灾</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工程地质实习</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15</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r h="578573">
                <a:tc>
                  <a:txBody>
                    <a:bodyPr/>
                    <a:lstStyle/>
                    <a:p>
                      <a:pPr algn="ctr">
                        <a:spcAft>
                          <a:spcPts val="0"/>
                        </a:spcAft>
                      </a:pPr>
                      <a:r>
                        <a:rPr lang="en-US" sz="800" kern="100" dirty="0">
                          <a:effectLst/>
                        </a:rPr>
                        <a:t>3</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杨  涛</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196210</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博士</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教授</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河海大学、岩土工程</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200009</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just">
                        <a:lnSpc>
                          <a:spcPct val="100000"/>
                        </a:lnSpc>
                        <a:spcAft>
                          <a:spcPts val="0"/>
                        </a:spcAft>
                      </a:pPr>
                      <a:r>
                        <a:rPr lang="en-US" sz="800" kern="100" dirty="0">
                          <a:effectLst/>
                        </a:rPr>
                        <a:t>1987</a:t>
                      </a:r>
                      <a:r>
                        <a:rPr lang="zh-CN" sz="800" kern="100" dirty="0">
                          <a:effectLst/>
                        </a:rPr>
                        <a:t>年</a:t>
                      </a:r>
                      <a:r>
                        <a:rPr lang="en-US" sz="800" kern="100" dirty="0">
                          <a:effectLst/>
                        </a:rPr>
                        <a:t>5</a:t>
                      </a:r>
                      <a:r>
                        <a:rPr lang="zh-CN" sz="800" kern="100" dirty="0">
                          <a:effectLst/>
                        </a:rPr>
                        <a:t>月到</a:t>
                      </a:r>
                      <a:r>
                        <a:rPr lang="en-US" sz="800" kern="100" dirty="0">
                          <a:effectLst/>
                        </a:rPr>
                        <a:t>1989</a:t>
                      </a:r>
                      <a:r>
                        <a:rPr lang="zh-CN" sz="800" kern="100" dirty="0">
                          <a:effectLst/>
                        </a:rPr>
                        <a:t>年</a:t>
                      </a:r>
                      <a:r>
                        <a:rPr lang="en-US" sz="800" kern="100" dirty="0">
                          <a:effectLst/>
                        </a:rPr>
                        <a:t>4</a:t>
                      </a:r>
                      <a:r>
                        <a:rPr lang="zh-CN" sz="800" kern="100" dirty="0">
                          <a:effectLst/>
                        </a:rPr>
                        <a:t>月在水利部东北勘测设计院科研所工作，从事水工隧洞位移反分析和水电站高边坡预应力锚索研发；</a:t>
                      </a:r>
                      <a:r>
                        <a:rPr lang="en-US" sz="800" kern="100" dirty="0">
                          <a:effectLst/>
                        </a:rPr>
                        <a:t>1997</a:t>
                      </a:r>
                      <a:r>
                        <a:rPr lang="zh-CN" sz="800" kern="100" dirty="0">
                          <a:effectLst/>
                        </a:rPr>
                        <a:t>年</a:t>
                      </a:r>
                      <a:r>
                        <a:rPr lang="en-US" sz="800" kern="100" dirty="0">
                          <a:effectLst/>
                        </a:rPr>
                        <a:t>1</a:t>
                      </a:r>
                      <a:r>
                        <a:rPr lang="zh-CN" sz="800" kern="100" dirty="0">
                          <a:effectLst/>
                        </a:rPr>
                        <a:t>月到</a:t>
                      </a:r>
                      <a:r>
                        <a:rPr lang="en-US" sz="800" kern="100" dirty="0">
                          <a:effectLst/>
                        </a:rPr>
                        <a:t>2000</a:t>
                      </a:r>
                      <a:r>
                        <a:rPr lang="zh-CN" sz="800" kern="100" dirty="0">
                          <a:effectLst/>
                        </a:rPr>
                        <a:t>年</a:t>
                      </a:r>
                      <a:r>
                        <a:rPr lang="en-US" sz="800" kern="100" dirty="0">
                          <a:effectLst/>
                        </a:rPr>
                        <a:t>8</a:t>
                      </a:r>
                      <a:r>
                        <a:rPr lang="zh-CN" sz="800" kern="100" dirty="0">
                          <a:effectLst/>
                        </a:rPr>
                        <a:t>月在河南省交通规划设计院总工办工作，高级工程师，主要从事交通岩土工程设计方案审查。</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土力学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弹性力学及有限单元法</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土木工程概论</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地基处理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6</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3"/>
                  </a:ext>
                </a:extLst>
              </a:tr>
              <a:tr h="398474">
                <a:tc>
                  <a:txBody>
                    <a:bodyPr/>
                    <a:lstStyle/>
                    <a:p>
                      <a:pPr algn="ctr">
                        <a:spcAft>
                          <a:spcPts val="0"/>
                        </a:spcAft>
                      </a:pPr>
                      <a:r>
                        <a:rPr lang="en-US" sz="800" kern="100" dirty="0">
                          <a:effectLst/>
                        </a:rPr>
                        <a:t>4</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刘卫东</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196105</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博士</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教授</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东华大学，材料学</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200508</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just">
                        <a:lnSpc>
                          <a:spcPct val="100000"/>
                        </a:lnSpc>
                        <a:spcAft>
                          <a:spcPts val="0"/>
                        </a:spcAft>
                      </a:pPr>
                      <a:r>
                        <a:rPr lang="en-US" sz="800" kern="100" dirty="0">
                          <a:effectLst/>
                        </a:rPr>
                        <a:t>1992</a:t>
                      </a:r>
                      <a:r>
                        <a:rPr lang="zh-CN" sz="800" kern="100" dirty="0">
                          <a:effectLst/>
                        </a:rPr>
                        <a:t>年</a:t>
                      </a:r>
                      <a:r>
                        <a:rPr lang="en-US" sz="800" kern="100" dirty="0">
                          <a:effectLst/>
                        </a:rPr>
                        <a:t>7</a:t>
                      </a:r>
                      <a:r>
                        <a:rPr lang="zh-CN" sz="800" kern="100" dirty="0">
                          <a:effectLst/>
                        </a:rPr>
                        <a:t>月至</a:t>
                      </a:r>
                      <a:r>
                        <a:rPr lang="en-US" sz="800" kern="100" dirty="0">
                          <a:effectLst/>
                        </a:rPr>
                        <a:t>2005</a:t>
                      </a:r>
                      <a:r>
                        <a:rPr lang="zh-CN" sz="800" kern="100" dirty="0">
                          <a:effectLst/>
                        </a:rPr>
                        <a:t>年</a:t>
                      </a:r>
                      <a:r>
                        <a:rPr lang="en-US" sz="800" kern="100" dirty="0">
                          <a:effectLst/>
                        </a:rPr>
                        <a:t>7</a:t>
                      </a:r>
                      <a:r>
                        <a:rPr lang="zh-CN" sz="800" kern="100" dirty="0">
                          <a:effectLst/>
                        </a:rPr>
                        <a:t>月在山东省水利科学研究院工作，主持参与土木工程专业的科研、设计、施工、生产、管理、应用推广等工作。</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土木工程材料</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土木工程施工</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施工生产实习</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4"/>
                  </a:ext>
                </a:extLst>
              </a:tr>
              <a:tr h="304596">
                <a:tc>
                  <a:txBody>
                    <a:bodyPr/>
                    <a:lstStyle/>
                    <a:p>
                      <a:pPr algn="ctr">
                        <a:spcAft>
                          <a:spcPts val="0"/>
                        </a:spcAft>
                      </a:pPr>
                      <a:r>
                        <a:rPr lang="en-US" sz="800" kern="100" dirty="0">
                          <a:effectLst/>
                        </a:rPr>
                        <a:t>5</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彭  斌</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197705</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博士</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教授</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同济大学、结构工程</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200510</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 </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混凝土结构基本原理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混凝土与砌体结构设计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5"/>
                  </a:ext>
                </a:extLst>
              </a:tr>
              <a:tr h="511288">
                <a:tc>
                  <a:txBody>
                    <a:bodyPr/>
                    <a:lstStyle/>
                    <a:p>
                      <a:pPr algn="ctr">
                        <a:spcAft>
                          <a:spcPts val="0"/>
                        </a:spcAft>
                      </a:pPr>
                      <a:r>
                        <a:rPr lang="en-US" sz="800" kern="100" dirty="0">
                          <a:effectLst/>
                        </a:rPr>
                        <a:t>6</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饶平平</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198407</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博士</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副教授</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同济大学、岩土工程</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201110</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2015</a:t>
                      </a:r>
                      <a:r>
                        <a:rPr lang="zh-CN" sz="800" kern="100" dirty="0">
                          <a:effectLst/>
                        </a:rPr>
                        <a:t>年</a:t>
                      </a:r>
                      <a:r>
                        <a:rPr lang="en-US" sz="800" kern="100" dirty="0">
                          <a:effectLst/>
                        </a:rPr>
                        <a:t>9</a:t>
                      </a:r>
                      <a:r>
                        <a:rPr lang="zh-CN" sz="800" kern="100" dirty="0">
                          <a:effectLst/>
                        </a:rPr>
                        <a:t>月到</a:t>
                      </a:r>
                      <a:r>
                        <a:rPr lang="en-US" sz="800" kern="100" dirty="0">
                          <a:effectLst/>
                        </a:rPr>
                        <a:t>2016</a:t>
                      </a:r>
                      <a:r>
                        <a:rPr lang="zh-CN" sz="800" kern="100" dirty="0">
                          <a:effectLst/>
                        </a:rPr>
                        <a:t>年</a:t>
                      </a:r>
                      <a:r>
                        <a:rPr lang="en-US" sz="800" kern="100" dirty="0">
                          <a:effectLst/>
                        </a:rPr>
                        <a:t>9</a:t>
                      </a:r>
                      <a:r>
                        <a:rPr lang="zh-CN" sz="800" kern="100" dirty="0">
                          <a:effectLst/>
                        </a:rPr>
                        <a:t>月在上海市杨浦区建设和管理委员会挂职担任副主任，负责全区推广</a:t>
                      </a:r>
                      <a:r>
                        <a:rPr lang="en-US" sz="800" kern="100" dirty="0">
                          <a:effectLst/>
                        </a:rPr>
                        <a:t>BIM</a:t>
                      </a:r>
                      <a:r>
                        <a:rPr lang="zh-CN" sz="800" kern="100" dirty="0">
                          <a:effectLst/>
                        </a:rPr>
                        <a:t>技术及装配式建筑。</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地下建筑结构</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城市地下工程施工技术</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BIM</a:t>
                      </a:r>
                      <a:r>
                        <a:rPr lang="zh-CN" altLang="en-US" sz="800" kern="100" dirty="0">
                          <a:solidFill>
                            <a:schemeClr val="dk1"/>
                          </a:solidFill>
                          <a:effectLst/>
                          <a:latin typeface="+mn-lt"/>
                          <a:ea typeface="+mn-ea"/>
                          <a:cs typeface="+mn-cs"/>
                        </a:rPr>
                        <a:t>技术基础</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地下建筑结构</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课程设计；共指导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6"/>
                  </a:ext>
                </a:extLst>
              </a:tr>
              <a:tr h="399279">
                <a:tc>
                  <a:txBody>
                    <a:bodyPr/>
                    <a:lstStyle/>
                    <a:p>
                      <a:pPr algn="ctr">
                        <a:spcAft>
                          <a:spcPts val="0"/>
                        </a:spcAft>
                      </a:pPr>
                      <a:r>
                        <a:rPr lang="en-US" sz="800" kern="100" dirty="0">
                          <a:effectLst/>
                        </a:rPr>
                        <a:t>7</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张治国</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197804</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博士</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副教授</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同济大学、岩土工程</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201206</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2001</a:t>
                      </a:r>
                      <a:r>
                        <a:rPr lang="zh-CN" sz="800" kern="100" dirty="0">
                          <a:effectLst/>
                        </a:rPr>
                        <a:t>年</a:t>
                      </a:r>
                      <a:r>
                        <a:rPr lang="en-US" sz="800" kern="100" dirty="0">
                          <a:effectLst/>
                        </a:rPr>
                        <a:t>2</a:t>
                      </a:r>
                      <a:r>
                        <a:rPr lang="zh-CN" sz="800" kern="100" dirty="0">
                          <a:effectLst/>
                        </a:rPr>
                        <a:t>月到</a:t>
                      </a:r>
                      <a:r>
                        <a:rPr lang="en-US" sz="800" kern="100" dirty="0">
                          <a:effectLst/>
                        </a:rPr>
                        <a:t>2002</a:t>
                      </a:r>
                      <a:r>
                        <a:rPr lang="zh-CN" sz="800" kern="100" dirty="0">
                          <a:effectLst/>
                        </a:rPr>
                        <a:t>年</a:t>
                      </a:r>
                      <a:r>
                        <a:rPr lang="en-US" sz="800" kern="100" dirty="0">
                          <a:effectLst/>
                        </a:rPr>
                        <a:t>9</a:t>
                      </a:r>
                      <a:r>
                        <a:rPr lang="zh-CN" sz="800" kern="100" dirty="0">
                          <a:effectLst/>
                        </a:rPr>
                        <a:t>月以及</a:t>
                      </a:r>
                      <a:r>
                        <a:rPr lang="en-US" sz="800" kern="100" dirty="0">
                          <a:effectLst/>
                        </a:rPr>
                        <a:t>2005</a:t>
                      </a:r>
                      <a:r>
                        <a:rPr lang="zh-CN" sz="800" kern="100" dirty="0">
                          <a:effectLst/>
                        </a:rPr>
                        <a:t>年</a:t>
                      </a:r>
                      <a:r>
                        <a:rPr lang="en-US" sz="800" kern="100" dirty="0">
                          <a:effectLst/>
                        </a:rPr>
                        <a:t>8</a:t>
                      </a:r>
                      <a:r>
                        <a:rPr lang="zh-CN" sz="800" kern="100" dirty="0">
                          <a:effectLst/>
                        </a:rPr>
                        <a:t>月到</a:t>
                      </a:r>
                      <a:r>
                        <a:rPr lang="en-US" sz="800" kern="100" dirty="0">
                          <a:effectLst/>
                        </a:rPr>
                        <a:t>2006</a:t>
                      </a:r>
                      <a:r>
                        <a:rPr lang="zh-CN" sz="800" kern="100" dirty="0">
                          <a:effectLst/>
                        </a:rPr>
                        <a:t>年在武汉交科交通工程咨询有限公司从事桥梁与隧道工程设计、工程检测工作。</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en-US" sz="800" kern="100" dirty="0">
                          <a:solidFill>
                            <a:schemeClr val="dk1"/>
                          </a:solidFill>
                          <a:effectLst/>
                          <a:latin typeface="+mn-lt"/>
                          <a:ea typeface="+mn-ea"/>
                          <a:cs typeface="+mn-cs"/>
                        </a:rPr>
                        <a:t>2018</a:t>
                      </a:r>
                      <a:r>
                        <a:rPr lang="zh-CN" altLang="en-US" sz="800" kern="100" dirty="0">
                          <a:solidFill>
                            <a:schemeClr val="dk1"/>
                          </a:solidFill>
                          <a:effectLst/>
                          <a:latin typeface="+mn-lt"/>
                          <a:ea typeface="+mn-ea"/>
                          <a:cs typeface="+mn-cs"/>
                        </a:rPr>
                        <a:t>年</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2021</a:t>
                      </a:r>
                      <a:r>
                        <a:rPr lang="zh-CN" altLang="en-US" sz="800" kern="100" dirty="0">
                          <a:solidFill>
                            <a:schemeClr val="dk1"/>
                          </a:solidFill>
                          <a:effectLst/>
                          <a:latin typeface="+mn-lt"/>
                          <a:ea typeface="+mn-ea"/>
                          <a:cs typeface="+mn-cs"/>
                        </a:rPr>
                        <a:t>年：主讲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水力学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工程结构抗震设计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7"/>
                  </a:ext>
                </a:extLst>
              </a:tr>
              <a:tr h="304596">
                <a:tc>
                  <a:txBody>
                    <a:bodyPr/>
                    <a:lstStyle/>
                    <a:p>
                      <a:pPr algn="ctr">
                        <a:spcAft>
                          <a:spcPts val="0"/>
                        </a:spcAft>
                      </a:pPr>
                      <a:r>
                        <a:rPr lang="en-US" sz="800" kern="100" dirty="0">
                          <a:effectLst/>
                        </a:rPr>
                        <a:t>8</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邵  俐</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196911</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博士</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副教授</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东南大学、岩土工程</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201105</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 </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土力学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基础工程设计原理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测量学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20</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8"/>
                  </a:ext>
                </a:extLst>
              </a:tr>
              <a:tr h="406129">
                <a:tc>
                  <a:txBody>
                    <a:bodyPr/>
                    <a:lstStyle/>
                    <a:p>
                      <a:pPr algn="ctr">
                        <a:spcAft>
                          <a:spcPts val="0"/>
                        </a:spcAft>
                      </a:pPr>
                      <a:r>
                        <a:rPr lang="en-US" sz="800" kern="100" dirty="0">
                          <a:effectLst/>
                        </a:rPr>
                        <a:t>9</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阚黎黎</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198004</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博士</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副教授</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同济大学、材料学</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201408</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 </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土木工程材料</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绿色生态建筑材料</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16</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9"/>
                  </a:ext>
                </a:extLst>
              </a:tr>
              <a:tr h="304596">
                <a:tc>
                  <a:txBody>
                    <a:bodyPr/>
                    <a:lstStyle/>
                    <a:p>
                      <a:pPr algn="ctr">
                        <a:spcAft>
                          <a:spcPts val="0"/>
                        </a:spcAft>
                      </a:pPr>
                      <a:r>
                        <a:rPr lang="en-US" sz="800" kern="100" dirty="0">
                          <a:effectLst/>
                        </a:rPr>
                        <a:t>10</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张菊辉</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198106</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博士</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副教授</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zh-CN" sz="800" kern="100">
                          <a:effectLst/>
                        </a:rPr>
                        <a:t>香港科技大学、土木工程</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a:effectLst/>
                        </a:rPr>
                        <a:t>201306</a:t>
                      </a:r>
                      <a:endParaRPr lang="zh-CN" sz="800" kern="10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Aft>
                          <a:spcPts val="0"/>
                        </a:spcAft>
                      </a:pPr>
                      <a:r>
                        <a:rPr lang="en-US" sz="800" kern="100" dirty="0">
                          <a:effectLst/>
                        </a:rPr>
                        <a:t> </a:t>
                      </a:r>
                      <a:endParaRPr lang="zh-CN" sz="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桥梁工程</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预应力混凝土结构设计原理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建筑工程概预算</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5</a:t>
            </a:fld>
            <a:r>
              <a:rPr lang="zh-CN" altLang="en-US" dirty="0"/>
              <a:t>页</a:t>
            </a:r>
          </a:p>
        </p:txBody>
      </p:sp>
      <p:sp>
        <p:nvSpPr>
          <p:cNvPr id="6" name="TextBox 69"/>
          <p:cNvSpPr txBox="1"/>
          <p:nvPr/>
        </p:nvSpPr>
        <p:spPr>
          <a:xfrm>
            <a:off x="323528" y="114655"/>
            <a:ext cx="4363690"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一、专业师资简介</a:t>
            </a:r>
          </a:p>
        </p:txBody>
      </p:sp>
      <p:pic>
        <p:nvPicPr>
          <p:cNvPr id="12" name="图片 11"/>
          <p:cNvPicPr>
            <a:picLocks noChangeAspect="1"/>
          </p:cNvPicPr>
          <p:nvPr/>
        </p:nvPicPr>
        <p:blipFill>
          <a:blip r:embed="rId3"/>
          <a:stretch>
            <a:fillRect/>
          </a:stretch>
        </p:blipFill>
        <p:spPr>
          <a:xfrm>
            <a:off x="6817569" y="196333"/>
            <a:ext cx="2074911" cy="513749"/>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3231477024"/>
              </p:ext>
            </p:extLst>
          </p:nvPr>
        </p:nvGraphicFramePr>
        <p:xfrm>
          <a:off x="467544" y="908720"/>
          <a:ext cx="8229601" cy="5387850"/>
        </p:xfrm>
        <a:graphic>
          <a:graphicData uri="http://schemas.openxmlformats.org/drawingml/2006/table">
            <a:tbl>
              <a:tblPr>
                <a:tableStyleId>{5C22544A-7EE6-4342-B048-85BDC9FD1C3A}</a:tableStyleId>
              </a:tblPr>
              <a:tblGrid>
                <a:gridCol w="297274">
                  <a:extLst>
                    <a:ext uri="{9D8B030D-6E8A-4147-A177-3AD203B41FA5}">
                      <a16:colId xmlns:a16="http://schemas.microsoft.com/office/drawing/2014/main" val="20000"/>
                    </a:ext>
                  </a:extLst>
                </a:gridCol>
                <a:gridCol w="506294">
                  <a:extLst>
                    <a:ext uri="{9D8B030D-6E8A-4147-A177-3AD203B41FA5}">
                      <a16:colId xmlns:a16="http://schemas.microsoft.com/office/drawing/2014/main" val="20001"/>
                    </a:ext>
                  </a:extLst>
                </a:gridCol>
                <a:gridCol w="494101">
                  <a:extLst>
                    <a:ext uri="{9D8B030D-6E8A-4147-A177-3AD203B41FA5}">
                      <a16:colId xmlns:a16="http://schemas.microsoft.com/office/drawing/2014/main" val="20002"/>
                    </a:ext>
                  </a:extLst>
                </a:gridCol>
                <a:gridCol w="411074">
                  <a:extLst>
                    <a:ext uri="{9D8B030D-6E8A-4147-A177-3AD203B41FA5}">
                      <a16:colId xmlns:a16="http://schemas.microsoft.com/office/drawing/2014/main" val="20003"/>
                    </a:ext>
                  </a:extLst>
                </a:gridCol>
                <a:gridCol w="494101">
                  <a:extLst>
                    <a:ext uri="{9D8B030D-6E8A-4147-A177-3AD203B41FA5}">
                      <a16:colId xmlns:a16="http://schemas.microsoft.com/office/drawing/2014/main" val="20004"/>
                    </a:ext>
                  </a:extLst>
                </a:gridCol>
                <a:gridCol w="740861">
                  <a:extLst>
                    <a:ext uri="{9D8B030D-6E8A-4147-A177-3AD203B41FA5}">
                      <a16:colId xmlns:a16="http://schemas.microsoft.com/office/drawing/2014/main" val="20005"/>
                    </a:ext>
                  </a:extLst>
                </a:gridCol>
                <a:gridCol w="740281">
                  <a:extLst>
                    <a:ext uri="{9D8B030D-6E8A-4147-A177-3AD203B41FA5}">
                      <a16:colId xmlns:a16="http://schemas.microsoft.com/office/drawing/2014/main" val="20006"/>
                    </a:ext>
                  </a:extLst>
                </a:gridCol>
                <a:gridCol w="2792746">
                  <a:extLst>
                    <a:ext uri="{9D8B030D-6E8A-4147-A177-3AD203B41FA5}">
                      <a16:colId xmlns:a16="http://schemas.microsoft.com/office/drawing/2014/main" val="20007"/>
                    </a:ext>
                  </a:extLst>
                </a:gridCol>
                <a:gridCol w="1752869">
                  <a:extLst>
                    <a:ext uri="{9D8B030D-6E8A-4147-A177-3AD203B41FA5}">
                      <a16:colId xmlns:a16="http://schemas.microsoft.com/office/drawing/2014/main" val="20008"/>
                    </a:ext>
                  </a:extLst>
                </a:gridCol>
              </a:tblGrid>
              <a:tr h="568806">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序号</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姓名</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出生年月</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学位</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职称</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毕业学校与专业</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来本专业工作时间</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主要工程背景</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承担本专业本科教学情况</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extLst>
                  <a:ext uri="{0D108BD9-81ED-4DB2-BD59-A6C34878D82A}">
                    <a16:rowId xmlns:a16="http://schemas.microsoft.com/office/drawing/2014/main" val="785367894"/>
                  </a:ext>
                </a:extLst>
              </a:tr>
              <a:tr h="568806">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11</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李秀君</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197607</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副教授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同济大学、道路与铁道工程</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200207</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 </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土木工程材料</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测量学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城市道路工程</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19</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568806">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12</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周志云</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196610</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副教授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日本东北大学、都市与建筑专攻</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200604</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1988</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9</a:t>
                      </a:r>
                      <a:r>
                        <a:rPr lang="zh-CN" altLang="en-US" sz="800" kern="100" dirty="0">
                          <a:solidFill>
                            <a:schemeClr val="dk1"/>
                          </a:solidFill>
                          <a:effectLst/>
                          <a:latin typeface="+mn-lt"/>
                          <a:ea typeface="+mn-ea"/>
                          <a:cs typeface="+mn-cs"/>
                        </a:rPr>
                        <a:t>月到</a:t>
                      </a:r>
                      <a:r>
                        <a:rPr lang="en-US" sz="800" kern="100" dirty="0">
                          <a:solidFill>
                            <a:schemeClr val="dk1"/>
                          </a:solidFill>
                          <a:effectLst/>
                          <a:latin typeface="+mn-lt"/>
                          <a:ea typeface="+mn-ea"/>
                          <a:cs typeface="+mn-cs"/>
                        </a:rPr>
                        <a:t>1995</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3</a:t>
                      </a:r>
                      <a:r>
                        <a:rPr lang="zh-CN" altLang="en-US" sz="800" kern="100" dirty="0">
                          <a:solidFill>
                            <a:schemeClr val="dk1"/>
                          </a:solidFill>
                          <a:effectLst/>
                          <a:latin typeface="+mn-lt"/>
                          <a:ea typeface="+mn-ea"/>
                          <a:cs typeface="+mn-cs"/>
                        </a:rPr>
                        <a:t>月在中国矿业大学建筑工程设计院从事建筑工程建筑结构设计。</a:t>
                      </a:r>
                    </a:p>
                    <a:p>
                      <a:pPr marL="0" algn="ctr" defTabSz="914400" rtl="0" eaLnBrk="1" latinLnBrk="0" hangingPunct="1">
                        <a:spcAft>
                          <a:spcPts val="0"/>
                        </a:spcAft>
                      </a:pPr>
                      <a:r>
                        <a:rPr lang="en-US" sz="800" kern="100" dirty="0">
                          <a:solidFill>
                            <a:schemeClr val="dk1"/>
                          </a:solidFill>
                          <a:effectLst/>
                          <a:latin typeface="+mn-lt"/>
                          <a:ea typeface="+mn-ea"/>
                          <a:cs typeface="+mn-cs"/>
                        </a:rPr>
                        <a:t> </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II</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工程结构抗震设计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土木工程材料</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568806">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13</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周  奎</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197011</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副教授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东南大学、结构工程</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200111</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2009</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10</a:t>
                      </a:r>
                      <a:r>
                        <a:rPr lang="zh-CN" altLang="en-US" sz="800" kern="100" dirty="0">
                          <a:solidFill>
                            <a:schemeClr val="dk1"/>
                          </a:solidFill>
                          <a:effectLst/>
                          <a:latin typeface="+mn-lt"/>
                          <a:ea typeface="+mn-ea"/>
                          <a:cs typeface="+mn-cs"/>
                        </a:rPr>
                        <a:t>月到</a:t>
                      </a:r>
                      <a:r>
                        <a:rPr lang="en-US" sz="800" kern="100" dirty="0">
                          <a:solidFill>
                            <a:schemeClr val="dk1"/>
                          </a:solidFill>
                          <a:effectLst/>
                          <a:latin typeface="+mn-lt"/>
                          <a:ea typeface="+mn-ea"/>
                          <a:cs typeface="+mn-cs"/>
                        </a:rPr>
                        <a:t>2010</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9</a:t>
                      </a:r>
                      <a:r>
                        <a:rPr lang="zh-CN" altLang="en-US" sz="800" kern="100" dirty="0">
                          <a:solidFill>
                            <a:schemeClr val="dk1"/>
                          </a:solidFill>
                          <a:effectLst/>
                          <a:latin typeface="+mn-lt"/>
                          <a:ea typeface="+mn-ea"/>
                          <a:cs typeface="+mn-cs"/>
                        </a:rPr>
                        <a:t>月在杨浦置业有限公司挂职副总经理；</a:t>
                      </a:r>
                      <a:r>
                        <a:rPr lang="en-US" sz="800" kern="100" dirty="0">
                          <a:solidFill>
                            <a:schemeClr val="dk1"/>
                          </a:solidFill>
                          <a:effectLst/>
                          <a:latin typeface="+mn-lt"/>
                          <a:ea typeface="+mn-ea"/>
                          <a:cs typeface="+mn-cs"/>
                        </a:rPr>
                        <a:t>2013</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9</a:t>
                      </a:r>
                      <a:r>
                        <a:rPr lang="zh-CN" altLang="en-US" sz="800" kern="100" dirty="0">
                          <a:solidFill>
                            <a:schemeClr val="dk1"/>
                          </a:solidFill>
                          <a:effectLst/>
                          <a:latin typeface="+mn-lt"/>
                          <a:ea typeface="+mn-ea"/>
                          <a:cs typeface="+mn-cs"/>
                        </a:rPr>
                        <a:t>到</a:t>
                      </a:r>
                      <a:r>
                        <a:rPr lang="en-US" sz="800" kern="100" dirty="0">
                          <a:solidFill>
                            <a:schemeClr val="dk1"/>
                          </a:solidFill>
                          <a:effectLst/>
                          <a:latin typeface="+mn-lt"/>
                          <a:ea typeface="+mn-ea"/>
                          <a:cs typeface="+mn-cs"/>
                        </a:rPr>
                        <a:t>2019</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5</a:t>
                      </a:r>
                      <a:r>
                        <a:rPr lang="zh-CN" altLang="en-US" sz="800" kern="100" dirty="0">
                          <a:solidFill>
                            <a:schemeClr val="dk1"/>
                          </a:solidFill>
                          <a:effectLst/>
                          <a:latin typeface="+mn-lt"/>
                          <a:ea typeface="+mn-ea"/>
                          <a:cs typeface="+mn-cs"/>
                        </a:rPr>
                        <a:t>月任学校基建处副处长，参与负责学校基建、维修工程项目的立项与管理工作。</a:t>
                      </a:r>
                    </a:p>
                  </a:txBody>
                  <a:tcPr marL="62706" marR="62706"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钢结构基本原理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课程设计；共指导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20</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r h="426604">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14</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镇  斌</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198012</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副教授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同济大学、动力学与控制</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201411</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 </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I</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II</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弹性力学及有限元法</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3"/>
                  </a:ext>
                </a:extLst>
              </a:tr>
              <a:tr h="491924">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15</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徐建设</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197202</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高级工程师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同济大学、结构工程</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201412</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2004</a:t>
                      </a:r>
                      <a:r>
                        <a:rPr lang="zh-CN" altLang="en-US" sz="800" kern="100">
                          <a:solidFill>
                            <a:schemeClr val="dk1"/>
                          </a:solidFill>
                          <a:effectLst/>
                          <a:latin typeface="+mn-lt"/>
                          <a:ea typeface="+mn-ea"/>
                          <a:cs typeface="+mn-cs"/>
                        </a:rPr>
                        <a:t>年</a:t>
                      </a:r>
                      <a:r>
                        <a:rPr lang="en-US" sz="800" kern="100">
                          <a:solidFill>
                            <a:schemeClr val="dk1"/>
                          </a:solidFill>
                          <a:effectLst/>
                          <a:latin typeface="+mn-lt"/>
                          <a:ea typeface="+mn-ea"/>
                          <a:cs typeface="+mn-cs"/>
                        </a:rPr>
                        <a:t>7</a:t>
                      </a:r>
                      <a:r>
                        <a:rPr lang="zh-CN" altLang="en-US" sz="800" kern="100">
                          <a:solidFill>
                            <a:schemeClr val="dk1"/>
                          </a:solidFill>
                          <a:effectLst/>
                          <a:latin typeface="+mn-lt"/>
                          <a:ea typeface="+mn-ea"/>
                          <a:cs typeface="+mn-cs"/>
                        </a:rPr>
                        <a:t>月到</a:t>
                      </a:r>
                      <a:r>
                        <a:rPr lang="en-US" sz="800" kern="100">
                          <a:solidFill>
                            <a:schemeClr val="dk1"/>
                          </a:solidFill>
                          <a:effectLst/>
                          <a:latin typeface="+mn-lt"/>
                          <a:ea typeface="+mn-ea"/>
                          <a:cs typeface="+mn-cs"/>
                        </a:rPr>
                        <a:t>2014</a:t>
                      </a:r>
                      <a:r>
                        <a:rPr lang="zh-CN" altLang="en-US" sz="800" kern="100">
                          <a:solidFill>
                            <a:schemeClr val="dk1"/>
                          </a:solidFill>
                          <a:effectLst/>
                          <a:latin typeface="+mn-lt"/>
                          <a:ea typeface="+mn-ea"/>
                          <a:cs typeface="+mn-cs"/>
                        </a:rPr>
                        <a:t>年</a:t>
                      </a:r>
                      <a:r>
                        <a:rPr lang="en-US" sz="800" kern="100">
                          <a:solidFill>
                            <a:schemeClr val="dk1"/>
                          </a:solidFill>
                          <a:effectLst/>
                          <a:latin typeface="+mn-lt"/>
                          <a:ea typeface="+mn-ea"/>
                          <a:cs typeface="+mn-cs"/>
                        </a:rPr>
                        <a:t>8</a:t>
                      </a:r>
                      <a:r>
                        <a:rPr lang="zh-CN" altLang="en-US" sz="800" kern="100">
                          <a:solidFill>
                            <a:schemeClr val="dk1"/>
                          </a:solidFill>
                          <a:effectLst/>
                          <a:latin typeface="+mn-lt"/>
                          <a:ea typeface="+mn-ea"/>
                          <a:cs typeface="+mn-cs"/>
                        </a:rPr>
                        <a:t>月在上海建科结构新技术工程有限公司、中国建筑科学研究院上海分院从事建筑结构设计工作。</a:t>
                      </a:r>
                    </a:p>
                  </a:txBody>
                  <a:tcPr marL="62706" marR="62706"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房屋建筑学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课程设计、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施工生产实习</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4"/>
                  </a:ext>
                </a:extLst>
              </a:tr>
              <a:tr h="426604">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16</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璩继立</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197409</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副教授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同济大学、岩土工程</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200507</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土力学（双语）</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桩基工程</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土力学实验</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施工生产实习</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5"/>
                  </a:ext>
                </a:extLst>
              </a:tr>
              <a:tr h="568806">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17</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任  青</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197605</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副教授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同济大学、岩土工程</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200809</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地基处理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混凝土结构与砌体结构设计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工程结构荷载</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6"/>
                  </a:ext>
                </a:extLst>
              </a:tr>
              <a:tr h="568806">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18</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倪  静</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198301</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副教授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澳大利亚卧龙岗大学、岩土工程</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201210</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混凝土与砌体结构设计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钢筋混凝土结构课程设 计</a:t>
                      </a:r>
                      <a:r>
                        <a:rPr lang="en-US" sz="800" kern="100" dirty="0">
                          <a:solidFill>
                            <a:schemeClr val="dk1"/>
                          </a:solidFill>
                          <a:effectLst/>
                          <a:latin typeface="+mn-lt"/>
                          <a:ea typeface="+mn-ea"/>
                          <a:cs typeface="+mn-cs"/>
                        </a:rPr>
                        <a:t> B</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7"/>
                  </a:ext>
                </a:extLst>
              </a:tr>
              <a:tr h="568806">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19</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欧阳利军</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198111</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副教授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同济大学、结构工程</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201409</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2</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工程结构荷载</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建筑工程施工组织与管理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6</a:t>
            </a:fld>
            <a:r>
              <a:rPr lang="zh-CN" altLang="en-US" dirty="0"/>
              <a:t>页</a:t>
            </a:r>
          </a:p>
        </p:txBody>
      </p:sp>
      <p:sp>
        <p:nvSpPr>
          <p:cNvPr id="6" name="TextBox 69"/>
          <p:cNvSpPr txBox="1"/>
          <p:nvPr/>
        </p:nvSpPr>
        <p:spPr>
          <a:xfrm>
            <a:off x="308788" y="114655"/>
            <a:ext cx="4363690"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一、专业师资简介</a:t>
            </a:r>
          </a:p>
        </p:txBody>
      </p:sp>
      <p:pic>
        <p:nvPicPr>
          <p:cNvPr id="12" name="图片 11"/>
          <p:cNvPicPr>
            <a:picLocks noChangeAspect="1"/>
          </p:cNvPicPr>
          <p:nvPr/>
        </p:nvPicPr>
        <p:blipFill>
          <a:blip r:embed="rId3"/>
          <a:stretch>
            <a:fillRect/>
          </a:stretch>
        </p:blipFill>
        <p:spPr>
          <a:xfrm>
            <a:off x="6817569" y="196333"/>
            <a:ext cx="2074911" cy="513749"/>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2291991195"/>
              </p:ext>
            </p:extLst>
          </p:nvPr>
        </p:nvGraphicFramePr>
        <p:xfrm>
          <a:off x="457199" y="908149"/>
          <a:ext cx="8229601" cy="5477564"/>
        </p:xfrm>
        <a:graphic>
          <a:graphicData uri="http://schemas.openxmlformats.org/drawingml/2006/table">
            <a:tbl>
              <a:tblPr>
                <a:tableStyleId>{5C22544A-7EE6-4342-B048-85BDC9FD1C3A}</a:tableStyleId>
              </a:tblPr>
              <a:tblGrid>
                <a:gridCol w="297274">
                  <a:extLst>
                    <a:ext uri="{9D8B030D-6E8A-4147-A177-3AD203B41FA5}">
                      <a16:colId xmlns:a16="http://schemas.microsoft.com/office/drawing/2014/main" val="20000"/>
                    </a:ext>
                  </a:extLst>
                </a:gridCol>
                <a:gridCol w="506294">
                  <a:extLst>
                    <a:ext uri="{9D8B030D-6E8A-4147-A177-3AD203B41FA5}">
                      <a16:colId xmlns:a16="http://schemas.microsoft.com/office/drawing/2014/main" val="20001"/>
                    </a:ext>
                  </a:extLst>
                </a:gridCol>
                <a:gridCol w="494101">
                  <a:extLst>
                    <a:ext uri="{9D8B030D-6E8A-4147-A177-3AD203B41FA5}">
                      <a16:colId xmlns:a16="http://schemas.microsoft.com/office/drawing/2014/main" val="20002"/>
                    </a:ext>
                  </a:extLst>
                </a:gridCol>
                <a:gridCol w="411074">
                  <a:extLst>
                    <a:ext uri="{9D8B030D-6E8A-4147-A177-3AD203B41FA5}">
                      <a16:colId xmlns:a16="http://schemas.microsoft.com/office/drawing/2014/main" val="20003"/>
                    </a:ext>
                  </a:extLst>
                </a:gridCol>
                <a:gridCol w="494101">
                  <a:extLst>
                    <a:ext uri="{9D8B030D-6E8A-4147-A177-3AD203B41FA5}">
                      <a16:colId xmlns:a16="http://schemas.microsoft.com/office/drawing/2014/main" val="20004"/>
                    </a:ext>
                  </a:extLst>
                </a:gridCol>
                <a:gridCol w="740861">
                  <a:extLst>
                    <a:ext uri="{9D8B030D-6E8A-4147-A177-3AD203B41FA5}">
                      <a16:colId xmlns:a16="http://schemas.microsoft.com/office/drawing/2014/main" val="20005"/>
                    </a:ext>
                  </a:extLst>
                </a:gridCol>
                <a:gridCol w="740281">
                  <a:extLst>
                    <a:ext uri="{9D8B030D-6E8A-4147-A177-3AD203B41FA5}">
                      <a16:colId xmlns:a16="http://schemas.microsoft.com/office/drawing/2014/main" val="20006"/>
                    </a:ext>
                  </a:extLst>
                </a:gridCol>
                <a:gridCol w="2792746">
                  <a:extLst>
                    <a:ext uri="{9D8B030D-6E8A-4147-A177-3AD203B41FA5}">
                      <a16:colId xmlns:a16="http://schemas.microsoft.com/office/drawing/2014/main" val="20007"/>
                    </a:ext>
                  </a:extLst>
                </a:gridCol>
                <a:gridCol w="1752869">
                  <a:extLst>
                    <a:ext uri="{9D8B030D-6E8A-4147-A177-3AD203B41FA5}">
                      <a16:colId xmlns:a16="http://schemas.microsoft.com/office/drawing/2014/main" val="20008"/>
                    </a:ext>
                  </a:extLst>
                </a:gridCol>
              </a:tblGrid>
              <a:tr h="516928">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序号</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姓名</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出生年月</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学位</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职称</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毕业学校与专业</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来本专业工作时间</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主要工程背景</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承担本专业本科教学情况</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extLst>
                  <a:ext uri="{0D108BD9-81ED-4DB2-BD59-A6C34878D82A}">
                    <a16:rowId xmlns:a16="http://schemas.microsoft.com/office/drawing/2014/main" val="4238773437"/>
                  </a:ext>
                </a:extLst>
              </a:tr>
              <a:tr h="516928">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20</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张佳慧</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198103</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a:solidFill>
                            <a:schemeClr val="dk1"/>
                          </a:solidFill>
                          <a:effectLst/>
                          <a:latin typeface="+mn-lt"/>
                          <a:ea typeface="+mn-ea"/>
                          <a:cs typeface="+mn-cs"/>
                        </a:rPr>
                        <a:t>香港大学、结构工程</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201412</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en-US" sz="800" kern="100" dirty="0">
                          <a:solidFill>
                            <a:schemeClr val="dk1"/>
                          </a:solidFill>
                          <a:effectLst/>
                          <a:latin typeface="+mn-lt"/>
                          <a:ea typeface="+mn-ea"/>
                          <a:cs typeface="+mn-cs"/>
                        </a:rPr>
                        <a:t>2004</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9</a:t>
                      </a:r>
                      <a:r>
                        <a:rPr lang="zh-CN" altLang="en-US" sz="800" kern="100" dirty="0">
                          <a:solidFill>
                            <a:schemeClr val="dk1"/>
                          </a:solidFill>
                          <a:effectLst/>
                          <a:latin typeface="+mn-lt"/>
                          <a:ea typeface="+mn-ea"/>
                          <a:cs typeface="+mn-cs"/>
                        </a:rPr>
                        <a:t>月至</a:t>
                      </a:r>
                      <a:r>
                        <a:rPr lang="en-US" sz="800" kern="100" dirty="0">
                          <a:solidFill>
                            <a:schemeClr val="dk1"/>
                          </a:solidFill>
                          <a:effectLst/>
                          <a:latin typeface="+mn-lt"/>
                          <a:ea typeface="+mn-ea"/>
                          <a:cs typeface="+mn-cs"/>
                        </a:rPr>
                        <a:t>2006</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月在同济科技实业股份有限公司从事塔桅所、通讯塔、石油井架的结构设计与优化工作。</a:t>
                      </a:r>
                    </a:p>
                  </a:txBody>
                  <a:tcPr marL="62706" marR="62706" marT="0" marB="0" anchor="ctr">
                    <a:solidFill>
                      <a:schemeClr val="accent2">
                        <a:lumMod val="20000"/>
                        <a:lumOff val="80000"/>
                      </a:schemeClr>
                    </a:solidFill>
                  </a:tcPr>
                </a:tc>
                <a:tc>
                  <a:txBody>
                    <a:bodyPr/>
                    <a:lstStyle/>
                    <a:p>
                      <a:pPr marL="0" algn="ctr" defTabSz="914400" rtl="0" eaLnBrk="1" latinLnBrk="0" hangingPunct="1">
                        <a:lnSpc>
                          <a:spcPct val="100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城市桥梁工程</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建筑法规</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42241938"/>
                  </a:ext>
                </a:extLst>
              </a:tr>
              <a:tr h="585078">
                <a:tc>
                  <a:txBody>
                    <a:bodyPr/>
                    <a:lstStyle/>
                    <a:p>
                      <a:pPr algn="ctr">
                        <a:spcAft>
                          <a:spcPts val="0"/>
                        </a:spcAft>
                      </a:pPr>
                      <a:r>
                        <a:rPr lang="en-US" sz="800" kern="100" dirty="0">
                          <a:solidFill>
                            <a:schemeClr val="dk1"/>
                          </a:solidFill>
                          <a:effectLst/>
                          <a:latin typeface="+mn-lt"/>
                          <a:ea typeface="+mn-ea"/>
                          <a:cs typeface="+mn-cs"/>
                        </a:rPr>
                        <a:t>21</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洪  燕</a:t>
                      </a:r>
                    </a:p>
                  </a:txBody>
                  <a:tcPr marL="62706" marR="62706" marT="0" marB="0" anchor="ctr">
                    <a:solidFill>
                      <a:schemeClr val="accent2">
                        <a:lumMod val="20000"/>
                        <a:lumOff val="80000"/>
                      </a:schemeClr>
                    </a:solidFill>
                  </a:tcPr>
                </a:tc>
                <a:tc>
                  <a:txBody>
                    <a:bodyPr/>
                    <a:lstStyle/>
                    <a:p>
                      <a:pPr algn="ctr">
                        <a:spcAft>
                          <a:spcPts val="0"/>
                        </a:spcAft>
                      </a:pPr>
                      <a:r>
                        <a:rPr lang="en-US" sz="800" kern="100" dirty="0">
                          <a:solidFill>
                            <a:schemeClr val="dk1"/>
                          </a:solidFill>
                          <a:effectLst/>
                          <a:latin typeface="+mn-lt"/>
                          <a:ea typeface="+mn-ea"/>
                          <a:cs typeface="+mn-cs"/>
                        </a:rPr>
                        <a:t>197907</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韩国延世大学、建筑学</a:t>
                      </a:r>
                    </a:p>
                  </a:txBody>
                  <a:tcPr marL="62706" marR="62706" marT="0" marB="0" anchor="ctr">
                    <a:solidFill>
                      <a:schemeClr val="accent2">
                        <a:lumMod val="20000"/>
                        <a:lumOff val="80000"/>
                      </a:schemeClr>
                    </a:solidFill>
                  </a:tcPr>
                </a:tc>
                <a:tc>
                  <a:txBody>
                    <a:bodyPr/>
                    <a:lstStyle/>
                    <a:p>
                      <a:pPr algn="ctr">
                        <a:spcAft>
                          <a:spcPts val="0"/>
                        </a:spcAft>
                      </a:pPr>
                      <a:r>
                        <a:rPr lang="en-US" sz="800" kern="100" dirty="0">
                          <a:solidFill>
                            <a:schemeClr val="dk1"/>
                          </a:solidFill>
                          <a:effectLst/>
                          <a:latin typeface="+mn-lt"/>
                          <a:ea typeface="+mn-ea"/>
                          <a:cs typeface="+mn-cs"/>
                        </a:rPr>
                        <a:t>201303</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just">
                        <a:spcAft>
                          <a:spcPts val="0"/>
                        </a:spcAft>
                      </a:pPr>
                      <a:r>
                        <a:rPr lang="en-US" sz="800" kern="100" dirty="0">
                          <a:solidFill>
                            <a:schemeClr val="dk1"/>
                          </a:solidFill>
                          <a:effectLst/>
                          <a:latin typeface="+mn-lt"/>
                          <a:ea typeface="+mn-ea"/>
                          <a:cs typeface="+mn-cs"/>
                        </a:rPr>
                        <a:t>2003</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6</a:t>
                      </a:r>
                      <a:r>
                        <a:rPr lang="zh-CN" altLang="en-US" sz="800" kern="100" dirty="0">
                          <a:solidFill>
                            <a:schemeClr val="dk1"/>
                          </a:solidFill>
                          <a:effectLst/>
                          <a:latin typeface="+mn-lt"/>
                          <a:ea typeface="+mn-ea"/>
                          <a:cs typeface="+mn-cs"/>
                        </a:rPr>
                        <a:t>月到</a:t>
                      </a:r>
                      <a:r>
                        <a:rPr lang="en-US" sz="800" kern="100" dirty="0">
                          <a:solidFill>
                            <a:schemeClr val="dk1"/>
                          </a:solidFill>
                          <a:effectLst/>
                          <a:latin typeface="+mn-lt"/>
                          <a:ea typeface="+mn-ea"/>
                          <a:cs typeface="+mn-cs"/>
                        </a:rPr>
                        <a:t>2005</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2</a:t>
                      </a:r>
                      <a:r>
                        <a:rPr lang="zh-CN" altLang="en-US" sz="800" kern="100" dirty="0">
                          <a:solidFill>
                            <a:schemeClr val="dk1"/>
                          </a:solidFill>
                          <a:effectLst/>
                          <a:latin typeface="+mn-lt"/>
                          <a:ea typeface="+mn-ea"/>
                          <a:cs typeface="+mn-cs"/>
                        </a:rPr>
                        <a:t>月在辽宁省建筑设计研究院从事建筑设计工作。</a:t>
                      </a:r>
                    </a:p>
                    <a:p>
                      <a:pPr algn="ctr">
                        <a:spcAft>
                          <a:spcPts val="0"/>
                        </a:spcAft>
                      </a:pPr>
                      <a:r>
                        <a:rPr lang="en-US" sz="800" kern="100" dirty="0">
                          <a:solidFill>
                            <a:schemeClr val="dk1"/>
                          </a:solidFill>
                          <a:effectLst/>
                          <a:latin typeface="+mn-lt"/>
                          <a:ea typeface="+mn-ea"/>
                          <a:cs typeface="+mn-cs"/>
                        </a:rPr>
                        <a:t> </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土木工程材料</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测量学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城市道路工程</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19</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585078">
                <a:tc>
                  <a:txBody>
                    <a:bodyPr/>
                    <a:lstStyle/>
                    <a:p>
                      <a:pPr algn="ctr">
                        <a:spcAft>
                          <a:spcPts val="0"/>
                        </a:spcAft>
                      </a:pPr>
                      <a:r>
                        <a:rPr lang="en-US" sz="800" kern="100">
                          <a:solidFill>
                            <a:schemeClr val="dk1"/>
                          </a:solidFill>
                          <a:effectLst/>
                          <a:latin typeface="+mn-lt"/>
                          <a:ea typeface="+mn-ea"/>
                          <a:cs typeface="+mn-cs"/>
                        </a:rPr>
                        <a:t>22</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李  涛</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197412</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just">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西北工业大学、工程力学</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201412</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1997</a:t>
                      </a:r>
                      <a:r>
                        <a:rPr lang="zh-CN" altLang="en-US" sz="800" kern="100">
                          <a:solidFill>
                            <a:schemeClr val="dk1"/>
                          </a:solidFill>
                          <a:effectLst/>
                          <a:latin typeface="+mn-lt"/>
                          <a:ea typeface="+mn-ea"/>
                          <a:cs typeface="+mn-cs"/>
                        </a:rPr>
                        <a:t>年</a:t>
                      </a:r>
                      <a:r>
                        <a:rPr lang="en-US" sz="800" kern="100">
                          <a:solidFill>
                            <a:schemeClr val="dk1"/>
                          </a:solidFill>
                          <a:effectLst/>
                          <a:latin typeface="+mn-lt"/>
                          <a:ea typeface="+mn-ea"/>
                          <a:cs typeface="+mn-cs"/>
                        </a:rPr>
                        <a:t>3</a:t>
                      </a:r>
                      <a:r>
                        <a:rPr lang="zh-CN" altLang="en-US" sz="800" kern="100">
                          <a:solidFill>
                            <a:schemeClr val="dk1"/>
                          </a:solidFill>
                          <a:effectLst/>
                          <a:latin typeface="+mn-lt"/>
                          <a:ea typeface="+mn-ea"/>
                          <a:cs typeface="+mn-cs"/>
                        </a:rPr>
                        <a:t>月到</a:t>
                      </a:r>
                      <a:r>
                        <a:rPr lang="en-US" sz="800" kern="100">
                          <a:solidFill>
                            <a:schemeClr val="dk1"/>
                          </a:solidFill>
                          <a:effectLst/>
                          <a:latin typeface="+mn-lt"/>
                          <a:ea typeface="+mn-ea"/>
                          <a:cs typeface="+mn-cs"/>
                        </a:rPr>
                        <a:t>2006</a:t>
                      </a:r>
                      <a:r>
                        <a:rPr lang="zh-CN" altLang="en-US" sz="800" kern="100">
                          <a:solidFill>
                            <a:schemeClr val="dk1"/>
                          </a:solidFill>
                          <a:effectLst/>
                          <a:latin typeface="+mn-lt"/>
                          <a:ea typeface="+mn-ea"/>
                          <a:cs typeface="+mn-cs"/>
                        </a:rPr>
                        <a:t>年</a:t>
                      </a:r>
                      <a:r>
                        <a:rPr lang="en-US" sz="800" kern="100">
                          <a:solidFill>
                            <a:schemeClr val="dk1"/>
                          </a:solidFill>
                          <a:effectLst/>
                          <a:latin typeface="+mn-lt"/>
                          <a:ea typeface="+mn-ea"/>
                          <a:cs typeface="+mn-cs"/>
                        </a:rPr>
                        <a:t>12</a:t>
                      </a:r>
                      <a:r>
                        <a:rPr lang="zh-CN" altLang="en-US" sz="800" kern="100">
                          <a:solidFill>
                            <a:schemeClr val="dk1"/>
                          </a:solidFill>
                          <a:effectLst/>
                          <a:latin typeface="+mn-lt"/>
                          <a:ea typeface="+mn-ea"/>
                          <a:cs typeface="+mn-cs"/>
                        </a:rPr>
                        <a:t>月在北方联合电力有限公司工程处从事供热及发电机组土建设施工及管理工作。</a:t>
                      </a: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II</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工程结构抗震设计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土木工程材料</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437568">
                <a:tc>
                  <a:txBody>
                    <a:bodyPr/>
                    <a:lstStyle/>
                    <a:p>
                      <a:pPr algn="ctr">
                        <a:spcAft>
                          <a:spcPts val="0"/>
                        </a:spcAft>
                      </a:pPr>
                      <a:r>
                        <a:rPr lang="en-US" sz="800" kern="100">
                          <a:solidFill>
                            <a:schemeClr val="dk1"/>
                          </a:solidFill>
                          <a:effectLst/>
                          <a:latin typeface="+mn-lt"/>
                          <a:ea typeface="+mn-ea"/>
                          <a:cs typeface="+mn-cs"/>
                        </a:rPr>
                        <a:t>23</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刘  俊</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198308</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同济大学、结构工程</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201806</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just">
                        <a:spcAft>
                          <a:spcPts val="0"/>
                        </a:spcAft>
                      </a:pPr>
                      <a:r>
                        <a:rPr lang="en-US" sz="800" kern="100">
                          <a:solidFill>
                            <a:schemeClr val="dk1"/>
                          </a:solidFill>
                          <a:effectLst/>
                          <a:latin typeface="+mn-lt"/>
                          <a:ea typeface="+mn-ea"/>
                          <a:cs typeface="+mn-cs"/>
                        </a:rPr>
                        <a:t>2014</a:t>
                      </a:r>
                      <a:r>
                        <a:rPr lang="zh-CN" altLang="en-US" sz="800" kern="100">
                          <a:solidFill>
                            <a:schemeClr val="dk1"/>
                          </a:solidFill>
                          <a:effectLst/>
                          <a:latin typeface="+mn-lt"/>
                          <a:ea typeface="+mn-ea"/>
                          <a:cs typeface="+mn-cs"/>
                        </a:rPr>
                        <a:t>年</a:t>
                      </a:r>
                      <a:r>
                        <a:rPr lang="en-US" sz="800" kern="100">
                          <a:solidFill>
                            <a:schemeClr val="dk1"/>
                          </a:solidFill>
                          <a:effectLst/>
                          <a:latin typeface="+mn-lt"/>
                          <a:ea typeface="+mn-ea"/>
                          <a:cs typeface="+mn-cs"/>
                        </a:rPr>
                        <a:t>9</a:t>
                      </a:r>
                      <a:r>
                        <a:rPr lang="zh-CN" altLang="en-US" sz="800" kern="100">
                          <a:solidFill>
                            <a:schemeClr val="dk1"/>
                          </a:solidFill>
                          <a:effectLst/>
                          <a:latin typeface="+mn-lt"/>
                          <a:ea typeface="+mn-ea"/>
                          <a:cs typeface="+mn-cs"/>
                        </a:rPr>
                        <a:t>月到</a:t>
                      </a:r>
                      <a:r>
                        <a:rPr lang="en-US" sz="800" kern="100">
                          <a:solidFill>
                            <a:schemeClr val="dk1"/>
                          </a:solidFill>
                          <a:effectLst/>
                          <a:latin typeface="+mn-lt"/>
                          <a:ea typeface="+mn-ea"/>
                          <a:cs typeface="+mn-cs"/>
                        </a:rPr>
                        <a:t>2018</a:t>
                      </a:r>
                      <a:r>
                        <a:rPr lang="zh-CN" altLang="en-US" sz="800" kern="100">
                          <a:solidFill>
                            <a:schemeClr val="dk1"/>
                          </a:solidFill>
                          <a:effectLst/>
                          <a:latin typeface="+mn-lt"/>
                          <a:ea typeface="+mn-ea"/>
                          <a:cs typeface="+mn-cs"/>
                        </a:rPr>
                        <a:t>年</a:t>
                      </a:r>
                      <a:r>
                        <a:rPr lang="en-US" sz="800" kern="100">
                          <a:solidFill>
                            <a:schemeClr val="dk1"/>
                          </a:solidFill>
                          <a:effectLst/>
                          <a:latin typeface="+mn-lt"/>
                          <a:ea typeface="+mn-ea"/>
                          <a:cs typeface="+mn-cs"/>
                        </a:rPr>
                        <a:t>11</a:t>
                      </a:r>
                      <a:r>
                        <a:rPr lang="zh-CN" altLang="en-US" sz="800" kern="100">
                          <a:solidFill>
                            <a:schemeClr val="dk1"/>
                          </a:solidFill>
                          <a:effectLst/>
                          <a:latin typeface="+mn-lt"/>
                          <a:ea typeface="+mn-ea"/>
                          <a:cs typeface="+mn-cs"/>
                        </a:rPr>
                        <a:t>月在华东建筑设计研究总院从事高层建筑结构设计工作。</a:t>
                      </a: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钢结构基本原理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课程设计；共指导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20</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r h="437050">
                <a:tc>
                  <a:txBody>
                    <a:bodyPr/>
                    <a:lstStyle/>
                    <a:p>
                      <a:pPr algn="ctr">
                        <a:spcAft>
                          <a:spcPts val="0"/>
                        </a:spcAft>
                      </a:pPr>
                      <a:r>
                        <a:rPr lang="en-US" sz="800" kern="100">
                          <a:solidFill>
                            <a:schemeClr val="dk1"/>
                          </a:solidFill>
                          <a:effectLst/>
                          <a:latin typeface="+mn-lt"/>
                          <a:ea typeface="+mn-ea"/>
                          <a:cs typeface="+mn-cs"/>
                        </a:rPr>
                        <a:t>24</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孙  畅</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198711</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同济大学、结构工程</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201803</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I</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II</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弹性力学及有限元法</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3"/>
                  </a:ext>
                </a:extLst>
              </a:tr>
              <a:tr h="438808">
                <a:tc>
                  <a:txBody>
                    <a:bodyPr/>
                    <a:lstStyle/>
                    <a:p>
                      <a:pPr algn="ctr">
                        <a:spcAft>
                          <a:spcPts val="0"/>
                        </a:spcAft>
                      </a:pPr>
                      <a:r>
                        <a:rPr lang="en-US" sz="800" kern="100">
                          <a:solidFill>
                            <a:schemeClr val="dk1"/>
                          </a:solidFill>
                          <a:effectLst/>
                          <a:latin typeface="+mn-lt"/>
                          <a:ea typeface="+mn-ea"/>
                          <a:cs typeface="+mn-cs"/>
                        </a:rPr>
                        <a:t>25</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孙  冰</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198704</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华南理工大学、建筑学</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2019.03</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房屋建筑学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课程设计、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施工生产实习</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4"/>
                  </a:ext>
                </a:extLst>
              </a:tr>
              <a:tr h="577031">
                <a:tc>
                  <a:txBody>
                    <a:bodyPr/>
                    <a:lstStyle/>
                    <a:p>
                      <a:pPr algn="ctr">
                        <a:spcAft>
                          <a:spcPts val="0"/>
                        </a:spcAft>
                      </a:pPr>
                      <a:r>
                        <a:rPr lang="en-US" sz="800" kern="100">
                          <a:solidFill>
                            <a:schemeClr val="dk1"/>
                          </a:solidFill>
                          <a:effectLst/>
                          <a:latin typeface="+mn-lt"/>
                          <a:ea typeface="+mn-ea"/>
                          <a:cs typeface="+mn-cs"/>
                        </a:rPr>
                        <a:t>26</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李惠平</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197211</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同济大学、岩土工程</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200103</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土力学（双语）</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桩基工程</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土力学实验</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施工生产实习</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5"/>
                  </a:ext>
                </a:extLst>
              </a:tr>
              <a:tr h="511706">
                <a:tc>
                  <a:txBody>
                    <a:bodyPr/>
                    <a:lstStyle/>
                    <a:p>
                      <a:pPr algn="ctr">
                        <a:spcAft>
                          <a:spcPts val="0"/>
                        </a:spcAft>
                      </a:pPr>
                      <a:r>
                        <a:rPr lang="en-US" sz="800" kern="100">
                          <a:solidFill>
                            <a:schemeClr val="dk1"/>
                          </a:solidFill>
                          <a:effectLst/>
                          <a:latin typeface="+mn-lt"/>
                          <a:ea typeface="+mn-ea"/>
                          <a:cs typeface="+mn-cs"/>
                        </a:rPr>
                        <a:t>27</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李  宁</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198204</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同济大学、岩土工程</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201309</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地基处理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混凝土结构与砌体结构设计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工程结构荷载</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6"/>
                  </a:ext>
                </a:extLst>
              </a:tr>
              <a:tr h="585078">
                <a:tc>
                  <a:txBody>
                    <a:bodyPr/>
                    <a:lstStyle/>
                    <a:p>
                      <a:pPr algn="ctr">
                        <a:spcAft>
                          <a:spcPts val="0"/>
                        </a:spcAft>
                      </a:pPr>
                      <a:r>
                        <a:rPr lang="en-US" sz="800" kern="100">
                          <a:solidFill>
                            <a:schemeClr val="dk1"/>
                          </a:solidFill>
                          <a:effectLst/>
                          <a:latin typeface="+mn-lt"/>
                          <a:ea typeface="+mn-ea"/>
                          <a:cs typeface="+mn-cs"/>
                        </a:rPr>
                        <a:t>28</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陈  刚</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198011</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硕士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实验师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上海理工大学、结构工程</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200307</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混凝土与砌体结构设计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钢筋混凝土结构课程设 计</a:t>
                      </a:r>
                      <a:r>
                        <a:rPr lang="en-US" sz="800" kern="100" dirty="0">
                          <a:solidFill>
                            <a:schemeClr val="dk1"/>
                          </a:solidFill>
                          <a:effectLst/>
                          <a:latin typeface="+mn-lt"/>
                          <a:ea typeface="+mn-ea"/>
                          <a:cs typeface="+mn-cs"/>
                        </a:rPr>
                        <a:t> B</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7</a:t>
            </a:fld>
            <a:r>
              <a:rPr lang="zh-CN" altLang="en-US" dirty="0"/>
              <a:t>页</a:t>
            </a:r>
          </a:p>
        </p:txBody>
      </p:sp>
      <p:sp>
        <p:nvSpPr>
          <p:cNvPr id="6" name="TextBox 69"/>
          <p:cNvSpPr txBox="1"/>
          <p:nvPr/>
        </p:nvSpPr>
        <p:spPr>
          <a:xfrm>
            <a:off x="308788" y="114655"/>
            <a:ext cx="4363690"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一、专业师资简介</a:t>
            </a:r>
          </a:p>
        </p:txBody>
      </p:sp>
      <p:pic>
        <p:nvPicPr>
          <p:cNvPr id="12" name="图片 11"/>
          <p:cNvPicPr>
            <a:picLocks noChangeAspect="1"/>
          </p:cNvPicPr>
          <p:nvPr/>
        </p:nvPicPr>
        <p:blipFill>
          <a:blip r:embed="rId3"/>
          <a:stretch>
            <a:fillRect/>
          </a:stretch>
        </p:blipFill>
        <p:spPr>
          <a:xfrm>
            <a:off x="6817569" y="196333"/>
            <a:ext cx="2074911" cy="513749"/>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1480224708"/>
              </p:ext>
            </p:extLst>
          </p:nvPr>
        </p:nvGraphicFramePr>
        <p:xfrm>
          <a:off x="323528" y="1196752"/>
          <a:ext cx="8229601" cy="4926297"/>
        </p:xfrm>
        <a:graphic>
          <a:graphicData uri="http://schemas.openxmlformats.org/drawingml/2006/table">
            <a:tbl>
              <a:tblPr>
                <a:tableStyleId>{5C22544A-7EE6-4342-B048-85BDC9FD1C3A}</a:tableStyleId>
              </a:tblPr>
              <a:tblGrid>
                <a:gridCol w="297274">
                  <a:extLst>
                    <a:ext uri="{9D8B030D-6E8A-4147-A177-3AD203B41FA5}">
                      <a16:colId xmlns:a16="http://schemas.microsoft.com/office/drawing/2014/main" val="20000"/>
                    </a:ext>
                  </a:extLst>
                </a:gridCol>
                <a:gridCol w="506294">
                  <a:extLst>
                    <a:ext uri="{9D8B030D-6E8A-4147-A177-3AD203B41FA5}">
                      <a16:colId xmlns:a16="http://schemas.microsoft.com/office/drawing/2014/main" val="20001"/>
                    </a:ext>
                  </a:extLst>
                </a:gridCol>
                <a:gridCol w="494101">
                  <a:extLst>
                    <a:ext uri="{9D8B030D-6E8A-4147-A177-3AD203B41FA5}">
                      <a16:colId xmlns:a16="http://schemas.microsoft.com/office/drawing/2014/main" val="20002"/>
                    </a:ext>
                  </a:extLst>
                </a:gridCol>
                <a:gridCol w="411074">
                  <a:extLst>
                    <a:ext uri="{9D8B030D-6E8A-4147-A177-3AD203B41FA5}">
                      <a16:colId xmlns:a16="http://schemas.microsoft.com/office/drawing/2014/main" val="20003"/>
                    </a:ext>
                  </a:extLst>
                </a:gridCol>
                <a:gridCol w="494101">
                  <a:extLst>
                    <a:ext uri="{9D8B030D-6E8A-4147-A177-3AD203B41FA5}">
                      <a16:colId xmlns:a16="http://schemas.microsoft.com/office/drawing/2014/main" val="20004"/>
                    </a:ext>
                  </a:extLst>
                </a:gridCol>
                <a:gridCol w="740861">
                  <a:extLst>
                    <a:ext uri="{9D8B030D-6E8A-4147-A177-3AD203B41FA5}">
                      <a16:colId xmlns:a16="http://schemas.microsoft.com/office/drawing/2014/main" val="20005"/>
                    </a:ext>
                  </a:extLst>
                </a:gridCol>
                <a:gridCol w="728703">
                  <a:extLst>
                    <a:ext uri="{9D8B030D-6E8A-4147-A177-3AD203B41FA5}">
                      <a16:colId xmlns:a16="http://schemas.microsoft.com/office/drawing/2014/main" val="20006"/>
                    </a:ext>
                  </a:extLst>
                </a:gridCol>
                <a:gridCol w="2804324">
                  <a:extLst>
                    <a:ext uri="{9D8B030D-6E8A-4147-A177-3AD203B41FA5}">
                      <a16:colId xmlns:a16="http://schemas.microsoft.com/office/drawing/2014/main" val="20007"/>
                    </a:ext>
                  </a:extLst>
                </a:gridCol>
                <a:gridCol w="1752869">
                  <a:extLst>
                    <a:ext uri="{9D8B030D-6E8A-4147-A177-3AD203B41FA5}">
                      <a16:colId xmlns:a16="http://schemas.microsoft.com/office/drawing/2014/main" val="20008"/>
                    </a:ext>
                  </a:extLst>
                </a:gridCol>
              </a:tblGrid>
              <a:tr h="585078">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序号</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姓名</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出生年月</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学位</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职称</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毕业学校与专业</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来本专业工作时间</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主要工程背景</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tc>
                  <a:txBody>
                    <a:bodyPr/>
                    <a:lstStyle/>
                    <a:p>
                      <a:pPr algn="ctr">
                        <a:lnSpc>
                          <a:spcPct val="100000"/>
                        </a:lnSpc>
                        <a:spcBef>
                          <a:spcPts val="600"/>
                        </a:spcBef>
                        <a:spcAft>
                          <a:spcPts val="0"/>
                        </a:spcAft>
                      </a:pPr>
                      <a:r>
                        <a:rPr lang="zh-CN" sz="1000" b="1" kern="100" dirty="0">
                          <a:solidFill>
                            <a:schemeClr val="accent2"/>
                          </a:solidFill>
                          <a:effectLst/>
                          <a:latin typeface="黑体" panose="02010609060101010101" pitchFamily="49" charset="-122"/>
                          <a:ea typeface="黑体" panose="02010609060101010101" pitchFamily="49" charset="-122"/>
                        </a:rPr>
                        <a:t>承担本专业本科教学情况</a:t>
                      </a:r>
                      <a:endParaRPr lang="zh-CN" sz="800" b="1" kern="100" dirty="0">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518" marR="54518" marT="0" marB="0" anchor="ctr">
                    <a:solidFill>
                      <a:schemeClr val="accent2">
                        <a:lumMod val="20000"/>
                        <a:lumOff val="80000"/>
                      </a:schemeClr>
                    </a:solidFill>
                  </a:tcPr>
                </a:tc>
                <a:extLst>
                  <a:ext uri="{0D108BD9-81ED-4DB2-BD59-A6C34878D82A}">
                    <a16:rowId xmlns:a16="http://schemas.microsoft.com/office/drawing/2014/main" val="1636383731"/>
                  </a:ext>
                </a:extLst>
              </a:tr>
              <a:tr h="585078">
                <a:tc>
                  <a:txBody>
                    <a:bodyPr/>
                    <a:lstStyle/>
                    <a:p>
                      <a:pPr algn="ctr">
                        <a:spcAft>
                          <a:spcPts val="0"/>
                        </a:spcAft>
                      </a:pPr>
                      <a:r>
                        <a:rPr lang="en-US" sz="800" kern="100" dirty="0">
                          <a:solidFill>
                            <a:schemeClr val="dk1"/>
                          </a:solidFill>
                          <a:effectLst/>
                          <a:latin typeface="+mn-lt"/>
                          <a:ea typeface="+mn-ea"/>
                          <a:cs typeface="+mn-cs"/>
                        </a:rPr>
                        <a:t>29</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曹  操</a:t>
                      </a:r>
                    </a:p>
                  </a:txBody>
                  <a:tcPr marL="62706" marR="62706" marT="0" marB="0" anchor="ctr">
                    <a:solidFill>
                      <a:schemeClr val="accent2">
                        <a:lumMod val="20000"/>
                        <a:lumOff val="80000"/>
                      </a:schemeClr>
                    </a:solidFill>
                  </a:tcPr>
                </a:tc>
                <a:tc>
                  <a:txBody>
                    <a:bodyPr/>
                    <a:lstStyle/>
                    <a:p>
                      <a:pPr algn="ctr">
                        <a:spcAft>
                          <a:spcPts val="0"/>
                        </a:spcAft>
                      </a:pPr>
                      <a:r>
                        <a:rPr lang="en-US" sz="800" kern="100" dirty="0">
                          <a:solidFill>
                            <a:schemeClr val="dk1"/>
                          </a:solidFill>
                          <a:effectLst/>
                          <a:latin typeface="+mn-lt"/>
                          <a:ea typeface="+mn-ea"/>
                          <a:cs typeface="+mn-cs"/>
                        </a:rPr>
                        <a:t>198411</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硕士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实验师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上海理工大学、控制理论与工程</a:t>
                      </a:r>
                    </a:p>
                  </a:txBody>
                  <a:tcPr marL="62706" marR="62706" marT="0" marB="0" anchor="ctr">
                    <a:solidFill>
                      <a:schemeClr val="accent2">
                        <a:lumMod val="20000"/>
                        <a:lumOff val="80000"/>
                      </a:schemeClr>
                    </a:solidFill>
                  </a:tcPr>
                </a:tc>
                <a:tc>
                  <a:txBody>
                    <a:bodyPr/>
                    <a:lstStyle/>
                    <a:p>
                      <a:pPr algn="ctr">
                        <a:spcAft>
                          <a:spcPts val="0"/>
                        </a:spcAft>
                      </a:pPr>
                      <a:r>
                        <a:rPr lang="en-US" sz="800" kern="100" dirty="0">
                          <a:solidFill>
                            <a:schemeClr val="dk1"/>
                          </a:solidFill>
                          <a:effectLst/>
                          <a:latin typeface="+mn-lt"/>
                          <a:ea typeface="+mn-ea"/>
                          <a:cs typeface="+mn-cs"/>
                        </a:rPr>
                        <a:t>201407</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en-US" sz="800" kern="100" dirty="0">
                          <a:solidFill>
                            <a:schemeClr val="dk1"/>
                          </a:solidFill>
                          <a:effectLst/>
                          <a:latin typeface="+mn-lt"/>
                          <a:ea typeface="+mn-ea"/>
                          <a:cs typeface="+mn-cs"/>
                        </a:rPr>
                        <a:t> </a:t>
                      </a:r>
                      <a:endParaRPr lang="zh-CN" altLang="en-US" sz="800" kern="100" dirty="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2</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工程结构荷载</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建筑工程施工组织与管理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2245015278"/>
                  </a:ext>
                </a:extLst>
              </a:tr>
              <a:tr h="585078">
                <a:tc>
                  <a:txBody>
                    <a:bodyPr/>
                    <a:lstStyle/>
                    <a:p>
                      <a:pPr algn="ctr">
                        <a:spcAft>
                          <a:spcPts val="0"/>
                        </a:spcAft>
                      </a:pPr>
                      <a:r>
                        <a:rPr lang="en-US" sz="800" kern="100">
                          <a:solidFill>
                            <a:schemeClr val="dk1"/>
                          </a:solidFill>
                          <a:effectLst/>
                          <a:latin typeface="+mn-lt"/>
                          <a:ea typeface="+mn-ea"/>
                          <a:cs typeface="+mn-cs"/>
                        </a:rPr>
                        <a:t>30</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王  欣</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197008</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硕士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浙江大学、岩土工程</a:t>
                      </a: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199804</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城市桥梁工程</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建筑法规</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436562448"/>
                  </a:ext>
                </a:extLst>
              </a:tr>
              <a:tr h="585078">
                <a:tc>
                  <a:txBody>
                    <a:bodyPr/>
                    <a:lstStyle/>
                    <a:p>
                      <a:pPr algn="ctr">
                        <a:lnSpc>
                          <a:spcPct val="150000"/>
                        </a:lnSpc>
                        <a:spcBef>
                          <a:spcPts val="600"/>
                        </a:spcBef>
                      </a:pPr>
                      <a:r>
                        <a:rPr lang="en-US" sz="800" kern="100" dirty="0">
                          <a:solidFill>
                            <a:schemeClr val="dk1"/>
                          </a:solidFill>
                          <a:effectLst/>
                          <a:latin typeface="+mn-lt"/>
                          <a:ea typeface="+mn-ea"/>
                          <a:cs typeface="+mn-cs"/>
                        </a:rPr>
                        <a:t>31</a:t>
                      </a:r>
                      <a:endParaRPr lang="zh-CN" altLang="en-US" sz="800" kern="100" dirty="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zh-CN" altLang="en-US" sz="800" kern="100" dirty="0">
                          <a:solidFill>
                            <a:schemeClr val="dk1"/>
                          </a:solidFill>
                          <a:effectLst/>
                          <a:latin typeface="+mn-lt"/>
                          <a:ea typeface="+mn-ea"/>
                          <a:cs typeface="+mn-cs"/>
                        </a:rPr>
                        <a:t>郭晓</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dirty="0">
                          <a:solidFill>
                            <a:schemeClr val="dk1"/>
                          </a:solidFill>
                          <a:effectLst/>
                          <a:latin typeface="+mn-lt"/>
                          <a:ea typeface="+mn-ea"/>
                          <a:cs typeface="+mn-cs"/>
                        </a:rPr>
                        <a:t>198409</a:t>
                      </a:r>
                      <a:endParaRPr lang="zh-CN" altLang="en-US" sz="800" kern="100" dirty="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dirty="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lnSpc>
                          <a:spcPct val="150000"/>
                        </a:lnSpc>
                        <a:spcBef>
                          <a:spcPts val="600"/>
                        </a:spcBef>
                      </a:pPr>
                      <a:r>
                        <a:rPr lang="zh-CN" altLang="en-US" sz="800" kern="100" dirty="0">
                          <a:solidFill>
                            <a:schemeClr val="dk1"/>
                          </a:solidFill>
                          <a:effectLst/>
                          <a:latin typeface="+mn-lt"/>
                          <a:ea typeface="+mn-ea"/>
                          <a:cs typeface="+mn-cs"/>
                        </a:rPr>
                        <a:t>上海交通大学，土木工程</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a:solidFill>
                            <a:schemeClr val="dk1"/>
                          </a:solidFill>
                          <a:effectLst/>
                          <a:latin typeface="+mn-lt"/>
                          <a:ea typeface="+mn-ea"/>
                          <a:cs typeface="+mn-cs"/>
                        </a:rPr>
                        <a:t>2019.05</a:t>
                      </a:r>
                      <a:endParaRPr lang="zh-CN" altLang="en-US" sz="800" kern="10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lnSpc>
                          <a:spcPct val="125000"/>
                        </a:lnSpc>
                        <a:spcBef>
                          <a:spcPts val="600"/>
                        </a:spcBef>
                      </a:pPr>
                      <a:r>
                        <a:rPr lang="en-US" sz="800" kern="100" dirty="0">
                          <a:solidFill>
                            <a:schemeClr val="dk1"/>
                          </a:solidFill>
                          <a:effectLst/>
                          <a:latin typeface="+mn-lt"/>
                          <a:ea typeface="+mn-ea"/>
                          <a:cs typeface="+mn-cs"/>
                        </a:rPr>
                        <a:t>2010</a:t>
                      </a:r>
                      <a:r>
                        <a:rPr lang="zh-CN" altLang="en-US" sz="800" kern="100" dirty="0">
                          <a:solidFill>
                            <a:schemeClr val="dk1"/>
                          </a:solidFill>
                          <a:effectLst/>
                          <a:latin typeface="+mn-lt"/>
                          <a:ea typeface="+mn-ea"/>
                          <a:cs typeface="+mn-cs"/>
                        </a:rPr>
                        <a:t>年至</a:t>
                      </a:r>
                      <a:r>
                        <a:rPr lang="en-US" sz="800" kern="100" dirty="0">
                          <a:solidFill>
                            <a:schemeClr val="dk1"/>
                          </a:solidFill>
                          <a:effectLst/>
                          <a:latin typeface="+mn-lt"/>
                          <a:ea typeface="+mn-ea"/>
                          <a:cs typeface="+mn-cs"/>
                        </a:rPr>
                        <a:t>2013</a:t>
                      </a:r>
                      <a:r>
                        <a:rPr lang="zh-CN" altLang="en-US" sz="800" kern="100" dirty="0">
                          <a:solidFill>
                            <a:schemeClr val="dk1"/>
                          </a:solidFill>
                          <a:effectLst/>
                          <a:latin typeface="+mn-lt"/>
                          <a:ea typeface="+mn-ea"/>
                          <a:cs typeface="+mn-cs"/>
                        </a:rPr>
                        <a:t>年内蒙古锡林浩特市海装风电设备公司项目建设施工，北京市望京</a:t>
                      </a:r>
                      <a:r>
                        <a:rPr lang="en-US" sz="800" kern="100" dirty="0">
                          <a:solidFill>
                            <a:schemeClr val="dk1"/>
                          </a:solidFill>
                          <a:effectLst/>
                          <a:latin typeface="+mn-lt"/>
                          <a:ea typeface="+mn-ea"/>
                          <a:cs typeface="+mn-cs"/>
                        </a:rPr>
                        <a:t>soho</a:t>
                      </a:r>
                      <a:r>
                        <a:rPr lang="zh-CN" altLang="en-US" sz="800" kern="100" dirty="0">
                          <a:solidFill>
                            <a:schemeClr val="dk1"/>
                          </a:solidFill>
                          <a:effectLst/>
                          <a:latin typeface="+mn-lt"/>
                          <a:ea typeface="+mn-ea"/>
                          <a:cs typeface="+mn-cs"/>
                        </a:rPr>
                        <a:t>大厦详图设计，北京市武警总部加固改造设计； </a:t>
                      </a:r>
                      <a:r>
                        <a:rPr lang="en-US" sz="800" kern="100" dirty="0">
                          <a:solidFill>
                            <a:schemeClr val="dk1"/>
                          </a:solidFill>
                          <a:effectLst/>
                          <a:latin typeface="+mn-lt"/>
                          <a:ea typeface="+mn-ea"/>
                          <a:cs typeface="+mn-cs"/>
                        </a:rPr>
                        <a:t>2013</a:t>
                      </a:r>
                      <a:r>
                        <a:rPr lang="zh-CN" altLang="en-US" sz="800" kern="100" dirty="0">
                          <a:solidFill>
                            <a:schemeClr val="dk1"/>
                          </a:solidFill>
                          <a:effectLst/>
                          <a:latin typeface="+mn-lt"/>
                          <a:ea typeface="+mn-ea"/>
                          <a:cs typeface="+mn-cs"/>
                        </a:rPr>
                        <a:t>年至</a:t>
                      </a:r>
                      <a:r>
                        <a:rPr lang="en-US" sz="800" kern="100" dirty="0">
                          <a:solidFill>
                            <a:schemeClr val="dk1"/>
                          </a:solidFill>
                          <a:effectLst/>
                          <a:latin typeface="+mn-lt"/>
                          <a:ea typeface="+mn-ea"/>
                          <a:cs typeface="+mn-cs"/>
                        </a:rPr>
                        <a:t>2015</a:t>
                      </a:r>
                      <a:r>
                        <a:rPr lang="zh-CN" altLang="en-US" sz="800" kern="100" dirty="0">
                          <a:solidFill>
                            <a:schemeClr val="dk1"/>
                          </a:solidFill>
                          <a:effectLst/>
                          <a:latin typeface="+mn-lt"/>
                          <a:ea typeface="+mn-ea"/>
                          <a:cs typeface="+mn-cs"/>
                        </a:rPr>
                        <a:t>年，空军某试验用临时机库的气肋充气膜结构的开发设计；</a:t>
                      </a:r>
                      <a:r>
                        <a:rPr lang="en-US" sz="800" kern="100" dirty="0">
                          <a:solidFill>
                            <a:schemeClr val="dk1"/>
                          </a:solidFill>
                          <a:effectLst/>
                          <a:latin typeface="+mn-lt"/>
                          <a:ea typeface="+mn-ea"/>
                          <a:cs typeface="+mn-cs"/>
                        </a:rPr>
                        <a:t>2015</a:t>
                      </a:r>
                      <a:r>
                        <a:rPr lang="zh-CN" altLang="en-US" sz="800" kern="100" dirty="0">
                          <a:solidFill>
                            <a:schemeClr val="dk1"/>
                          </a:solidFill>
                          <a:effectLst/>
                          <a:latin typeface="+mn-lt"/>
                          <a:ea typeface="+mn-ea"/>
                          <a:cs typeface="+mn-cs"/>
                        </a:rPr>
                        <a:t>年至</a:t>
                      </a:r>
                      <a:r>
                        <a:rPr lang="en-US" sz="800" kern="100" dirty="0">
                          <a:solidFill>
                            <a:schemeClr val="dk1"/>
                          </a:solidFill>
                          <a:effectLst/>
                          <a:latin typeface="+mn-lt"/>
                          <a:ea typeface="+mn-ea"/>
                          <a:cs typeface="+mn-cs"/>
                        </a:rPr>
                        <a:t>2019</a:t>
                      </a:r>
                      <a:r>
                        <a:rPr lang="zh-CN" altLang="en-US" sz="800" kern="100" dirty="0">
                          <a:solidFill>
                            <a:schemeClr val="dk1"/>
                          </a:solidFill>
                          <a:effectLst/>
                          <a:latin typeface="+mn-lt"/>
                          <a:ea typeface="+mn-ea"/>
                          <a:cs typeface="+mn-cs"/>
                        </a:rPr>
                        <a:t>年，中煤建安集团采用气膜钢筋混凝土结构制作储煤仓及办公楼的设计研发及施工；</a:t>
                      </a:r>
                      <a:r>
                        <a:rPr lang="en-US" sz="800" kern="100" dirty="0">
                          <a:solidFill>
                            <a:schemeClr val="dk1"/>
                          </a:solidFill>
                          <a:effectLst/>
                          <a:latin typeface="+mn-lt"/>
                          <a:ea typeface="+mn-ea"/>
                          <a:cs typeface="+mn-cs"/>
                        </a:rPr>
                        <a:t>2018</a:t>
                      </a:r>
                      <a:r>
                        <a:rPr lang="zh-CN" altLang="en-US" sz="800" kern="100" dirty="0">
                          <a:solidFill>
                            <a:schemeClr val="dk1"/>
                          </a:solidFill>
                          <a:effectLst/>
                          <a:latin typeface="+mn-lt"/>
                          <a:ea typeface="+mn-ea"/>
                          <a:cs typeface="+mn-cs"/>
                        </a:rPr>
                        <a:t>年至</a:t>
                      </a:r>
                      <a:r>
                        <a:rPr lang="en-US" sz="800" kern="100" dirty="0">
                          <a:solidFill>
                            <a:schemeClr val="dk1"/>
                          </a:solidFill>
                          <a:effectLst/>
                          <a:latin typeface="+mn-lt"/>
                          <a:ea typeface="+mn-ea"/>
                          <a:cs typeface="+mn-cs"/>
                        </a:rPr>
                        <a:t>2019</a:t>
                      </a:r>
                      <a:r>
                        <a:rPr lang="zh-CN" altLang="en-US" sz="800" kern="100" dirty="0">
                          <a:solidFill>
                            <a:schemeClr val="dk1"/>
                          </a:solidFill>
                          <a:effectLst/>
                          <a:latin typeface="+mn-lt"/>
                          <a:ea typeface="+mn-ea"/>
                          <a:cs typeface="+mn-cs"/>
                        </a:rPr>
                        <a:t>年上海市建筑科学研究院结构检测与加固。</a:t>
                      </a:r>
                    </a:p>
                  </a:txBody>
                  <a:tcPr marL="68580" marR="68580"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土木工程材料</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测量学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城市道路工程</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19</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585078">
                <a:tc>
                  <a:txBody>
                    <a:bodyPr/>
                    <a:lstStyle/>
                    <a:p>
                      <a:pPr algn="ctr">
                        <a:lnSpc>
                          <a:spcPct val="150000"/>
                        </a:lnSpc>
                        <a:spcBef>
                          <a:spcPts val="600"/>
                        </a:spcBef>
                      </a:pPr>
                      <a:r>
                        <a:rPr lang="en-US" sz="800" kern="100">
                          <a:solidFill>
                            <a:schemeClr val="dk1"/>
                          </a:solidFill>
                          <a:effectLst/>
                          <a:latin typeface="+mn-lt"/>
                          <a:ea typeface="+mn-ea"/>
                          <a:cs typeface="+mn-cs"/>
                        </a:rPr>
                        <a:t>32</a:t>
                      </a:r>
                      <a:endParaRPr lang="zh-CN" altLang="en-US" sz="800" kern="10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zh-CN" altLang="en-US" sz="800" kern="100">
                          <a:solidFill>
                            <a:schemeClr val="dk1"/>
                          </a:solidFill>
                          <a:effectLst/>
                          <a:latin typeface="+mn-lt"/>
                          <a:ea typeface="+mn-ea"/>
                          <a:cs typeface="+mn-cs"/>
                        </a:rPr>
                        <a:t>迟琳</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dirty="0">
                          <a:solidFill>
                            <a:schemeClr val="dk1"/>
                          </a:solidFill>
                          <a:effectLst/>
                          <a:latin typeface="+mn-lt"/>
                          <a:ea typeface="+mn-ea"/>
                          <a:cs typeface="+mn-cs"/>
                        </a:rPr>
                        <a:t>198905</a:t>
                      </a:r>
                      <a:endParaRPr lang="zh-CN" altLang="en-US" sz="800" kern="100" dirty="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marL="0" algn="ctr" defTabSz="914400" rtl="0" eaLnBrk="1" latinLnBrk="0" hangingPunct="1">
                        <a:spcAft>
                          <a:spcPts val="0"/>
                        </a:spcAft>
                      </a:pPr>
                      <a:r>
                        <a:rPr lang="zh-CN" altLang="en-US" sz="800" kern="100" dirty="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哈尔滨工业大学，土木工程</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a:solidFill>
                            <a:schemeClr val="dk1"/>
                          </a:solidFill>
                          <a:effectLst/>
                          <a:latin typeface="+mn-lt"/>
                          <a:ea typeface="+mn-ea"/>
                          <a:cs typeface="+mn-cs"/>
                        </a:rPr>
                        <a:t>2019.07</a:t>
                      </a:r>
                      <a:endParaRPr lang="zh-CN" altLang="en-US" sz="800" kern="10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lnSpc>
                          <a:spcPct val="125000"/>
                        </a:lnSpc>
                        <a:spcBef>
                          <a:spcPts val="600"/>
                        </a:spcBef>
                      </a:pPr>
                      <a:r>
                        <a:rPr lang="en-US" sz="10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II</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工程结构抗震设计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土木工程材料</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437568">
                <a:tc>
                  <a:txBody>
                    <a:bodyPr/>
                    <a:lstStyle/>
                    <a:p>
                      <a:pPr algn="ctr">
                        <a:lnSpc>
                          <a:spcPct val="150000"/>
                        </a:lnSpc>
                        <a:spcBef>
                          <a:spcPts val="600"/>
                        </a:spcBef>
                      </a:pPr>
                      <a:r>
                        <a:rPr lang="en-US" sz="800" kern="100">
                          <a:solidFill>
                            <a:schemeClr val="dk1"/>
                          </a:solidFill>
                          <a:effectLst/>
                          <a:latin typeface="+mn-lt"/>
                          <a:ea typeface="+mn-ea"/>
                          <a:cs typeface="+mn-cs"/>
                        </a:rPr>
                        <a:t>33</a:t>
                      </a:r>
                      <a:endParaRPr lang="zh-CN" altLang="en-US" sz="800" kern="10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zh-CN" altLang="en-US" sz="800" kern="100">
                          <a:solidFill>
                            <a:schemeClr val="dk1"/>
                          </a:solidFill>
                          <a:effectLst/>
                          <a:latin typeface="+mn-lt"/>
                          <a:ea typeface="+mn-ea"/>
                          <a:cs typeface="+mn-cs"/>
                        </a:rPr>
                        <a:t>刘琼</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dirty="0">
                          <a:solidFill>
                            <a:schemeClr val="dk1"/>
                          </a:solidFill>
                          <a:effectLst/>
                          <a:latin typeface="+mn-lt"/>
                          <a:ea typeface="+mn-ea"/>
                          <a:cs typeface="+mn-cs"/>
                        </a:rPr>
                        <a:t>198006</a:t>
                      </a:r>
                      <a:endParaRPr lang="zh-CN" altLang="en-US" sz="800" kern="100" dirty="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同济大学，结构工程</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a:solidFill>
                            <a:schemeClr val="dk1"/>
                          </a:solidFill>
                          <a:effectLst/>
                          <a:latin typeface="+mn-lt"/>
                          <a:ea typeface="+mn-ea"/>
                          <a:cs typeface="+mn-cs"/>
                        </a:rPr>
                        <a:t>2021.03</a:t>
                      </a:r>
                      <a:endParaRPr lang="zh-CN" altLang="en-US" sz="800" kern="10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于</a:t>
                      </a:r>
                      <a:r>
                        <a:rPr lang="en-US" sz="800" kern="100" dirty="0">
                          <a:solidFill>
                            <a:schemeClr val="dk1"/>
                          </a:solidFill>
                          <a:effectLst/>
                          <a:latin typeface="+mn-lt"/>
                          <a:ea typeface="+mn-ea"/>
                          <a:cs typeface="+mn-cs"/>
                        </a:rPr>
                        <a:t>2011</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9</a:t>
                      </a:r>
                      <a:r>
                        <a:rPr lang="zh-CN" altLang="en-US" sz="800" kern="100" dirty="0">
                          <a:solidFill>
                            <a:schemeClr val="dk1"/>
                          </a:solidFill>
                          <a:effectLst/>
                          <a:latin typeface="+mn-lt"/>
                          <a:ea typeface="+mn-ea"/>
                          <a:cs typeface="+mn-cs"/>
                        </a:rPr>
                        <a:t>月</a:t>
                      </a:r>
                      <a:r>
                        <a:rPr lang="en-US" sz="800" kern="100" dirty="0">
                          <a:solidFill>
                            <a:schemeClr val="dk1"/>
                          </a:solidFill>
                          <a:effectLst/>
                          <a:latin typeface="+mn-lt"/>
                          <a:ea typeface="+mn-ea"/>
                          <a:cs typeface="+mn-cs"/>
                        </a:rPr>
                        <a:t>-2012</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5</a:t>
                      </a:r>
                      <a:r>
                        <a:rPr lang="zh-CN" altLang="en-US" sz="800" kern="100" dirty="0">
                          <a:solidFill>
                            <a:schemeClr val="dk1"/>
                          </a:solidFill>
                          <a:effectLst/>
                          <a:latin typeface="+mn-lt"/>
                          <a:ea typeface="+mn-ea"/>
                          <a:cs typeface="+mn-cs"/>
                        </a:rPr>
                        <a:t>月在上海德滨环保科技有限公司参与四川都江堰地震建筑垃圾资源化工作。于</a:t>
                      </a:r>
                      <a:r>
                        <a:rPr lang="en-US" sz="800" kern="100" dirty="0">
                          <a:solidFill>
                            <a:schemeClr val="dk1"/>
                          </a:solidFill>
                          <a:effectLst/>
                          <a:latin typeface="+mn-lt"/>
                          <a:ea typeface="+mn-ea"/>
                          <a:cs typeface="+mn-cs"/>
                        </a:rPr>
                        <a:t>2013</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9</a:t>
                      </a:r>
                      <a:r>
                        <a:rPr lang="zh-CN" altLang="en-US" sz="800" kern="100" dirty="0">
                          <a:solidFill>
                            <a:schemeClr val="dk1"/>
                          </a:solidFill>
                          <a:effectLst/>
                          <a:latin typeface="+mn-lt"/>
                          <a:ea typeface="+mn-ea"/>
                          <a:cs typeface="+mn-cs"/>
                        </a:rPr>
                        <a:t>月</a:t>
                      </a:r>
                      <a:r>
                        <a:rPr lang="en-US" sz="800" kern="100" dirty="0">
                          <a:solidFill>
                            <a:schemeClr val="dk1"/>
                          </a:solidFill>
                          <a:effectLst/>
                          <a:latin typeface="+mn-lt"/>
                          <a:ea typeface="+mn-ea"/>
                          <a:cs typeface="+mn-cs"/>
                        </a:rPr>
                        <a:t>-2016</a:t>
                      </a:r>
                      <a:r>
                        <a:rPr lang="zh-CN" altLang="en-US" sz="800" kern="100" dirty="0">
                          <a:solidFill>
                            <a:schemeClr val="dk1"/>
                          </a:solidFill>
                          <a:effectLst/>
                          <a:latin typeface="+mn-lt"/>
                          <a:ea typeface="+mn-ea"/>
                          <a:cs typeface="+mn-cs"/>
                        </a:rPr>
                        <a:t>年</a:t>
                      </a:r>
                      <a:r>
                        <a:rPr lang="en-US" sz="800" kern="100" dirty="0">
                          <a:solidFill>
                            <a:schemeClr val="dk1"/>
                          </a:solidFill>
                          <a:effectLst/>
                          <a:latin typeface="+mn-lt"/>
                          <a:ea typeface="+mn-ea"/>
                          <a:cs typeface="+mn-cs"/>
                        </a:rPr>
                        <a:t>9</a:t>
                      </a:r>
                      <a:r>
                        <a:rPr lang="zh-CN" altLang="en-US" sz="800" kern="100" dirty="0">
                          <a:solidFill>
                            <a:schemeClr val="dk1"/>
                          </a:solidFill>
                          <a:effectLst/>
                          <a:latin typeface="+mn-lt"/>
                          <a:ea typeface="+mn-ea"/>
                          <a:cs typeface="+mn-cs"/>
                        </a:rPr>
                        <a:t>月在上海市建筑科学研究院参与建筑结构监测加固工作。</a:t>
                      </a:r>
                      <a:r>
                        <a:rPr lang="en-US" sz="1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钢结构基本原理</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课程设计；共指导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20</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r h="437050">
                <a:tc>
                  <a:txBody>
                    <a:bodyPr/>
                    <a:lstStyle/>
                    <a:p>
                      <a:pPr algn="ctr">
                        <a:lnSpc>
                          <a:spcPct val="150000"/>
                        </a:lnSpc>
                        <a:spcBef>
                          <a:spcPts val="600"/>
                        </a:spcBef>
                      </a:pPr>
                      <a:r>
                        <a:rPr lang="en-US" sz="800" kern="100">
                          <a:solidFill>
                            <a:schemeClr val="dk1"/>
                          </a:solidFill>
                          <a:effectLst/>
                          <a:latin typeface="+mn-lt"/>
                          <a:ea typeface="+mn-ea"/>
                          <a:cs typeface="+mn-cs"/>
                        </a:rPr>
                        <a:t>34</a:t>
                      </a:r>
                      <a:endParaRPr lang="zh-CN" altLang="en-US" sz="800" kern="10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zh-CN" altLang="en-US" sz="800" kern="100">
                          <a:solidFill>
                            <a:schemeClr val="dk1"/>
                          </a:solidFill>
                          <a:effectLst/>
                          <a:latin typeface="+mn-lt"/>
                          <a:ea typeface="+mn-ea"/>
                          <a:cs typeface="+mn-cs"/>
                        </a:rPr>
                        <a:t>崔纪飞</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dirty="0">
                          <a:solidFill>
                            <a:schemeClr val="dk1"/>
                          </a:solidFill>
                          <a:effectLst/>
                          <a:latin typeface="+mn-lt"/>
                          <a:ea typeface="+mn-ea"/>
                          <a:cs typeface="+mn-cs"/>
                        </a:rPr>
                        <a:t>199109</a:t>
                      </a:r>
                      <a:endParaRPr lang="zh-CN" altLang="en-US" sz="800" kern="100" dirty="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同济大学，土木工程</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a:solidFill>
                            <a:schemeClr val="dk1"/>
                          </a:solidFill>
                          <a:effectLst/>
                          <a:latin typeface="+mn-lt"/>
                          <a:ea typeface="+mn-ea"/>
                          <a:cs typeface="+mn-cs"/>
                        </a:rPr>
                        <a:t>2020.11</a:t>
                      </a:r>
                      <a:endParaRPr lang="zh-CN" altLang="en-US" sz="800" kern="10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lnSpc>
                          <a:spcPct val="125000"/>
                        </a:lnSpc>
                        <a:spcBef>
                          <a:spcPts val="600"/>
                        </a:spcBef>
                      </a:pP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I</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结构力学</a:t>
                      </a:r>
                      <a:r>
                        <a:rPr lang="en-US" sz="800" kern="100" dirty="0">
                          <a:solidFill>
                            <a:schemeClr val="dk1"/>
                          </a:solidFill>
                          <a:effectLst/>
                          <a:latin typeface="+mn-lt"/>
                          <a:ea typeface="+mn-ea"/>
                          <a:cs typeface="+mn-cs"/>
                        </a:rPr>
                        <a:t>II</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弹性力学及有限元法</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12</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3"/>
                  </a:ext>
                </a:extLst>
              </a:tr>
              <a:tr h="438808">
                <a:tc>
                  <a:txBody>
                    <a:bodyPr/>
                    <a:lstStyle/>
                    <a:p>
                      <a:pPr algn="ctr">
                        <a:lnSpc>
                          <a:spcPct val="150000"/>
                        </a:lnSpc>
                        <a:spcBef>
                          <a:spcPts val="600"/>
                        </a:spcBef>
                      </a:pPr>
                      <a:r>
                        <a:rPr lang="en-US" sz="800" kern="100">
                          <a:solidFill>
                            <a:schemeClr val="dk1"/>
                          </a:solidFill>
                          <a:effectLst/>
                          <a:latin typeface="+mn-lt"/>
                          <a:ea typeface="+mn-ea"/>
                          <a:cs typeface="+mn-cs"/>
                        </a:rPr>
                        <a:t>35</a:t>
                      </a:r>
                      <a:endParaRPr lang="zh-CN" altLang="en-US" sz="800" kern="10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zh-CN" altLang="en-US" sz="800" kern="100" dirty="0">
                          <a:solidFill>
                            <a:schemeClr val="dk1"/>
                          </a:solidFill>
                          <a:effectLst/>
                          <a:latin typeface="+mn-lt"/>
                          <a:ea typeface="+mn-ea"/>
                          <a:cs typeface="+mn-cs"/>
                        </a:rPr>
                        <a:t>夏学敏</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dirty="0">
                          <a:solidFill>
                            <a:schemeClr val="dk1"/>
                          </a:solidFill>
                          <a:effectLst/>
                          <a:latin typeface="+mn-lt"/>
                          <a:ea typeface="+mn-ea"/>
                          <a:cs typeface="+mn-cs"/>
                        </a:rPr>
                        <a:t>199311</a:t>
                      </a:r>
                      <a:endParaRPr lang="zh-CN" altLang="en-US" sz="800" kern="100" dirty="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博士</a:t>
                      </a:r>
                    </a:p>
                  </a:txBody>
                  <a:tcPr marL="62706" marR="62706" marT="0" marB="0" anchor="ctr">
                    <a:solidFill>
                      <a:schemeClr val="accent2">
                        <a:lumMod val="20000"/>
                        <a:lumOff val="80000"/>
                      </a:schemeClr>
                    </a:solidFill>
                  </a:tcPr>
                </a:tc>
                <a:tc>
                  <a:txBody>
                    <a:bodyPr/>
                    <a:lstStyle/>
                    <a:p>
                      <a:pPr algn="ctr">
                        <a:spcAft>
                          <a:spcPts val="0"/>
                        </a:spcAft>
                      </a:pPr>
                      <a:r>
                        <a:rPr lang="zh-CN" altLang="en-US" sz="800" kern="100">
                          <a:solidFill>
                            <a:schemeClr val="dk1"/>
                          </a:solidFill>
                          <a:effectLst/>
                          <a:latin typeface="+mn-lt"/>
                          <a:ea typeface="+mn-ea"/>
                          <a:cs typeface="+mn-cs"/>
                        </a:rPr>
                        <a:t>讲师</a:t>
                      </a: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同济大学，土木工程</a:t>
                      </a:r>
                    </a:p>
                  </a:txBody>
                  <a:tcPr marL="68580" marR="68580" marT="0" marB="0" anchor="ctr">
                    <a:solidFill>
                      <a:schemeClr val="accent2">
                        <a:lumMod val="20000"/>
                        <a:lumOff val="80000"/>
                      </a:schemeClr>
                    </a:solidFill>
                  </a:tcPr>
                </a:tc>
                <a:tc>
                  <a:txBody>
                    <a:bodyPr/>
                    <a:lstStyle/>
                    <a:p>
                      <a:pPr algn="ctr">
                        <a:lnSpc>
                          <a:spcPct val="150000"/>
                        </a:lnSpc>
                        <a:spcBef>
                          <a:spcPts val="600"/>
                        </a:spcBef>
                      </a:pPr>
                      <a:r>
                        <a:rPr lang="en-US" sz="800" kern="100" dirty="0">
                          <a:solidFill>
                            <a:schemeClr val="dk1"/>
                          </a:solidFill>
                          <a:effectLst/>
                          <a:latin typeface="+mn-lt"/>
                          <a:ea typeface="+mn-ea"/>
                          <a:cs typeface="+mn-cs"/>
                        </a:rPr>
                        <a:t>2021.07</a:t>
                      </a:r>
                      <a:endParaRPr lang="zh-CN" altLang="en-US" sz="800" kern="100" dirty="0">
                        <a:solidFill>
                          <a:schemeClr val="dk1"/>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algn="ctr">
                        <a:spcAft>
                          <a:spcPts val="0"/>
                        </a:spcAft>
                      </a:pPr>
                      <a:r>
                        <a:rPr lang="en-US" sz="800" kern="100">
                          <a:solidFill>
                            <a:schemeClr val="dk1"/>
                          </a:solidFill>
                          <a:effectLst/>
                          <a:latin typeface="+mn-lt"/>
                          <a:ea typeface="+mn-ea"/>
                          <a:cs typeface="+mn-cs"/>
                        </a:rPr>
                        <a:t> </a:t>
                      </a:r>
                      <a:endParaRPr lang="zh-CN" altLang="en-US" sz="800" kern="100">
                        <a:solidFill>
                          <a:schemeClr val="dk1"/>
                        </a:solidFill>
                        <a:effectLst/>
                        <a:latin typeface="+mn-lt"/>
                        <a:ea typeface="+mn-ea"/>
                        <a:cs typeface="+mn-cs"/>
                      </a:endParaRPr>
                    </a:p>
                  </a:txBody>
                  <a:tcPr marL="62706" marR="62706" marT="0" marB="0" anchor="ctr">
                    <a:solidFill>
                      <a:schemeClr val="accent2">
                        <a:lumMod val="20000"/>
                        <a:lumOff val="80000"/>
                      </a:schemeClr>
                    </a:solidFill>
                  </a:tcPr>
                </a:tc>
                <a:tc>
                  <a:txBody>
                    <a:bodyPr/>
                    <a:lstStyle/>
                    <a:p>
                      <a:pPr algn="ctr">
                        <a:lnSpc>
                          <a:spcPct val="125000"/>
                        </a:lnSpc>
                        <a:spcBef>
                          <a:spcPts val="600"/>
                        </a:spcBef>
                      </a:pPr>
                      <a:r>
                        <a:rPr lang="zh-CN" altLang="en-US" sz="800" kern="100" dirty="0">
                          <a:solidFill>
                            <a:schemeClr val="dk1"/>
                          </a:solidFill>
                          <a:effectLst/>
                          <a:latin typeface="+mn-lt"/>
                          <a:ea typeface="+mn-ea"/>
                          <a:cs typeface="+mn-cs"/>
                        </a:rPr>
                        <a:t>主讲</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房屋建筑学</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钢结构设计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课程设计、</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施工生产实习</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；共指导</a:t>
                      </a:r>
                      <a:r>
                        <a:rPr lang="en-US" altLang="zh-CN" sz="800" kern="100" dirty="0">
                          <a:solidFill>
                            <a:schemeClr val="dk1"/>
                          </a:solidFill>
                          <a:effectLst/>
                          <a:latin typeface="+mn-lt"/>
                          <a:ea typeface="+mn-ea"/>
                          <a:cs typeface="+mn-cs"/>
                        </a:rPr>
                        <a:t>《</a:t>
                      </a:r>
                      <a:r>
                        <a:rPr lang="zh-CN" altLang="en-US" sz="800" kern="100" dirty="0">
                          <a:solidFill>
                            <a:schemeClr val="dk1"/>
                          </a:solidFill>
                          <a:effectLst/>
                          <a:latin typeface="+mn-lt"/>
                          <a:ea typeface="+mn-ea"/>
                          <a:cs typeface="+mn-cs"/>
                        </a:rPr>
                        <a:t>毕业设计（论文）</a:t>
                      </a:r>
                      <a:r>
                        <a:rPr lang="en-US" altLang="zh-CN" sz="800" kern="100" dirty="0">
                          <a:solidFill>
                            <a:schemeClr val="dk1"/>
                          </a:solidFill>
                          <a:effectLst/>
                          <a:latin typeface="+mn-lt"/>
                          <a:ea typeface="+mn-ea"/>
                          <a:cs typeface="+mn-cs"/>
                        </a:rPr>
                        <a:t>》</a:t>
                      </a:r>
                      <a:r>
                        <a:rPr lang="en-US" sz="800" kern="100" dirty="0">
                          <a:solidFill>
                            <a:schemeClr val="dk1"/>
                          </a:solidFill>
                          <a:effectLst/>
                          <a:latin typeface="+mn-lt"/>
                          <a:ea typeface="+mn-ea"/>
                          <a:cs typeface="+mn-cs"/>
                        </a:rPr>
                        <a:t>18</a:t>
                      </a:r>
                      <a:r>
                        <a:rPr lang="zh-CN" altLang="en-US" sz="800" kern="100" dirty="0">
                          <a:solidFill>
                            <a:schemeClr val="dk1"/>
                          </a:solidFill>
                          <a:effectLst/>
                          <a:latin typeface="+mn-lt"/>
                          <a:ea typeface="+mn-ea"/>
                          <a:cs typeface="+mn-cs"/>
                        </a:rPr>
                        <a:t>人。</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505404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8</a:t>
            </a:fld>
            <a:r>
              <a:rPr lang="zh-CN" altLang="en-US" dirty="0"/>
              <a:t>页</a:t>
            </a:r>
          </a:p>
        </p:txBody>
      </p:sp>
      <p:pic>
        <p:nvPicPr>
          <p:cNvPr id="12" name="图片 11"/>
          <p:cNvPicPr>
            <a:picLocks noChangeAspect="1"/>
          </p:cNvPicPr>
          <p:nvPr/>
        </p:nvPicPr>
        <p:blipFill>
          <a:blip r:embed="rId3"/>
          <a:stretch>
            <a:fillRect/>
          </a:stretch>
        </p:blipFill>
        <p:spPr>
          <a:xfrm>
            <a:off x="6817569" y="196333"/>
            <a:ext cx="2074911" cy="513749"/>
          </a:xfrm>
          <a:prstGeom prst="rect">
            <a:avLst/>
          </a:prstGeom>
        </p:spPr>
      </p:pic>
      <p:sp>
        <p:nvSpPr>
          <p:cNvPr id="5" name="矩形 4"/>
          <p:cNvSpPr/>
          <p:nvPr/>
        </p:nvSpPr>
        <p:spPr>
          <a:xfrm>
            <a:off x="467544" y="764704"/>
            <a:ext cx="3528392" cy="2862322"/>
          </a:xfrm>
          <a:prstGeom prst="rect">
            <a:avLst/>
          </a:prstGeom>
        </p:spPr>
        <p:txBody>
          <a:bodyPr wrap="square">
            <a:spAutoFit/>
          </a:bodyPr>
          <a:lstStyle/>
          <a:p>
            <a:pPr indent="457200">
              <a:lnSpc>
                <a:spcPts val="2700"/>
              </a:lnSpc>
            </a:pPr>
            <a:r>
              <a:rPr lang="zh-CN" altLang="en-US" sz="1200" b="1" dirty="0">
                <a:latin typeface="微软雅黑" panose="020B0503020204020204" pitchFamily="34" charset="-122"/>
                <a:ea typeface="微软雅黑" panose="020B0503020204020204" pitchFamily="34" charset="-122"/>
              </a:rPr>
              <a:t>本专业根据国家建设对人才培养的要求，按照“厚基础、宽口径、强能力、高素质”的指导思想，实行模块式、宽口径培养模式。主要培养具有土木工程学科如</a:t>
            </a:r>
            <a:r>
              <a:rPr lang="zh-CN" altLang="en-US" sz="1200" b="1" dirty="0">
                <a:solidFill>
                  <a:srgbClr val="FF0000"/>
                </a:solidFill>
                <a:latin typeface="微软雅黑" panose="020B0503020204020204" pitchFamily="34" charset="-122"/>
                <a:ea typeface="微软雅黑" panose="020B0503020204020204" pitchFamily="34" charset="-122"/>
              </a:rPr>
              <a:t>工业与民用建筑</a:t>
            </a:r>
            <a:r>
              <a:rPr lang="zh-CN" altLang="en-US" sz="1200" b="1" dirty="0">
                <a:latin typeface="微软雅黑" panose="020B0503020204020204" pitchFamily="34" charset="-122"/>
                <a:ea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rPr>
              <a:t>市政工程</a:t>
            </a:r>
            <a:r>
              <a:rPr lang="zh-CN" altLang="en-US" sz="1200" b="1" dirty="0">
                <a:latin typeface="微软雅黑" panose="020B0503020204020204" pitchFamily="34" charset="-122"/>
                <a:ea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rPr>
              <a:t>岩土与地下工程</a:t>
            </a:r>
            <a:r>
              <a:rPr lang="zh-CN" altLang="en-US" sz="1200" b="1" dirty="0">
                <a:latin typeface="微软雅黑" panose="020B0503020204020204" pitchFamily="34" charset="-122"/>
                <a:ea typeface="微软雅黑" panose="020B0503020204020204" pitchFamily="34" charset="-122"/>
              </a:rPr>
              <a:t>的基本理论和基本知识，获得卓越土木工程师的基本训练，具有</a:t>
            </a:r>
            <a:r>
              <a:rPr lang="zh-CN" altLang="en-US" sz="1200" b="1" dirty="0">
                <a:solidFill>
                  <a:srgbClr val="FF0000"/>
                </a:solidFill>
                <a:latin typeface="微软雅黑" panose="020B0503020204020204" pitchFamily="34" charset="-122"/>
                <a:ea typeface="微软雅黑" panose="020B0503020204020204" pitchFamily="34" charset="-122"/>
              </a:rPr>
              <a:t>创新意识和国际视野的工程型、应用型高级土木工程技术与管理复合人才</a:t>
            </a:r>
            <a:r>
              <a:rPr lang="zh-CN" altLang="en-US" sz="1200" b="1" dirty="0">
                <a:latin typeface="微软雅黑" panose="020B0503020204020204" pitchFamily="34" charset="-122"/>
                <a:ea typeface="微软雅黑" panose="020B0503020204020204" pitchFamily="34" charset="-122"/>
              </a:rPr>
              <a:t>。</a:t>
            </a:r>
          </a:p>
        </p:txBody>
      </p:sp>
      <p:sp>
        <p:nvSpPr>
          <p:cNvPr id="7" name="TextBox 69"/>
          <p:cNvSpPr txBox="1"/>
          <p:nvPr/>
        </p:nvSpPr>
        <p:spPr>
          <a:xfrm>
            <a:off x="308788" y="114655"/>
            <a:ext cx="5055300" cy="1231102"/>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二、专业覆盖领域介绍</a:t>
            </a:r>
          </a:p>
          <a:p>
            <a:endPar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4"/>
          <a:stretch>
            <a:fillRect/>
          </a:stretch>
        </p:blipFill>
        <p:spPr>
          <a:xfrm>
            <a:off x="4572000" y="914362"/>
            <a:ext cx="4011662" cy="2563006"/>
          </a:xfrm>
          <a:prstGeom prst="rect">
            <a:avLst/>
          </a:prstGeom>
        </p:spPr>
      </p:pic>
      <p:pic>
        <p:nvPicPr>
          <p:cNvPr id="3" name="图片 2"/>
          <p:cNvPicPr>
            <a:picLocks noChangeAspect="1"/>
          </p:cNvPicPr>
          <p:nvPr/>
        </p:nvPicPr>
        <p:blipFill>
          <a:blip r:embed="rId5"/>
          <a:stretch>
            <a:fillRect/>
          </a:stretch>
        </p:blipFill>
        <p:spPr>
          <a:xfrm>
            <a:off x="4578086" y="3681648"/>
            <a:ext cx="4011662" cy="2555664"/>
          </a:xfrm>
          <a:prstGeom prst="rect">
            <a:avLst/>
          </a:prstGeom>
        </p:spPr>
      </p:pic>
      <p:pic>
        <p:nvPicPr>
          <p:cNvPr id="8" name="图片 7"/>
          <p:cNvPicPr>
            <a:picLocks noChangeAspect="1"/>
          </p:cNvPicPr>
          <p:nvPr/>
        </p:nvPicPr>
        <p:blipFill>
          <a:blip r:embed="rId6"/>
          <a:stretch>
            <a:fillRect/>
          </a:stretch>
        </p:blipFill>
        <p:spPr>
          <a:xfrm>
            <a:off x="549039" y="3717032"/>
            <a:ext cx="3374889" cy="2520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dirty="0"/>
              <a:t>第</a:t>
            </a:r>
            <a:fld id="{26A37939-7686-41CC-A8D3-F58D0B3721D2}" type="slidenum">
              <a:rPr lang="zh-CN" altLang="en-US" dirty="0" smtClean="0"/>
              <a:t>9</a:t>
            </a:fld>
            <a:r>
              <a:rPr lang="zh-CN" altLang="en-US" dirty="0"/>
              <a:t>页</a:t>
            </a:r>
          </a:p>
        </p:txBody>
      </p:sp>
      <p:pic>
        <p:nvPicPr>
          <p:cNvPr id="12" name="图片 11"/>
          <p:cNvPicPr>
            <a:picLocks noChangeAspect="1"/>
          </p:cNvPicPr>
          <p:nvPr/>
        </p:nvPicPr>
        <p:blipFill>
          <a:blip r:embed="rId3"/>
          <a:stretch>
            <a:fillRect/>
          </a:stretch>
        </p:blipFill>
        <p:spPr>
          <a:xfrm>
            <a:off x="6817569" y="196333"/>
            <a:ext cx="2074911" cy="513749"/>
          </a:xfrm>
          <a:prstGeom prst="rect">
            <a:avLst/>
          </a:prstGeom>
        </p:spPr>
      </p:pic>
      <p:sp>
        <p:nvSpPr>
          <p:cNvPr id="7" name="TextBox 69"/>
          <p:cNvSpPr txBox="1"/>
          <p:nvPr/>
        </p:nvSpPr>
        <p:spPr>
          <a:xfrm>
            <a:off x="308788" y="114655"/>
            <a:ext cx="5055300" cy="677104"/>
          </a:xfrm>
          <a:prstGeom prst="rect">
            <a:avLst/>
          </a:prstGeom>
          <a:noFill/>
        </p:spPr>
        <p:txBody>
          <a:bodyPr wrap="square" lIns="121917" tIns="60958" rIns="121917" bIns="60958"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二、专业覆盖领域介绍</a:t>
            </a:r>
          </a:p>
        </p:txBody>
      </p:sp>
      <p:pic>
        <p:nvPicPr>
          <p:cNvPr id="9" name="Picture 4" descr="64380cd7912397dd13b61aae5b82b2b7d1a287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980728"/>
            <a:ext cx="2112836" cy="2664296"/>
          </a:xfrm>
          <a:prstGeom prst="rect">
            <a:avLst/>
          </a:prstGeom>
        </p:spPr>
        <p:style>
          <a:lnRef idx="0">
            <a:schemeClr val="accent6"/>
          </a:lnRef>
          <a:fillRef idx="3">
            <a:schemeClr val="accent6"/>
          </a:fillRef>
          <a:effectRef idx="3">
            <a:schemeClr val="accent6"/>
          </a:effectRef>
          <a:fontRef idx="minor">
            <a:schemeClr val="lt1"/>
          </a:fontRef>
        </p:style>
      </p:pic>
      <p:pic>
        <p:nvPicPr>
          <p:cNvPr id="10" name="Picture 3" descr="迪拜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840089"/>
            <a:ext cx="2088232" cy="2305379"/>
          </a:xfrm>
          <a:prstGeom prst="rect">
            <a:avLst/>
          </a:prstGeom>
        </p:spPr>
        <p:style>
          <a:lnRef idx="0">
            <a:schemeClr val="accent6"/>
          </a:lnRef>
          <a:fillRef idx="3">
            <a:schemeClr val="accent6"/>
          </a:fillRef>
          <a:effectRef idx="3">
            <a:schemeClr val="accent6"/>
          </a:effectRef>
          <a:fontRef idx="minor">
            <a:schemeClr val="lt1"/>
          </a:fontRef>
        </p:style>
      </p:pic>
      <p:sp>
        <p:nvSpPr>
          <p:cNvPr id="6" name="文本框 5"/>
          <p:cNvSpPr txBox="1"/>
          <p:nvPr/>
        </p:nvSpPr>
        <p:spPr>
          <a:xfrm>
            <a:off x="1403648" y="3717032"/>
            <a:ext cx="936104" cy="307777"/>
          </a:xfrm>
          <a:prstGeom prst="rect">
            <a:avLst/>
          </a:prstGeom>
          <a:noFill/>
          <a:ln>
            <a:solidFill>
              <a:srgbClr val="FF0000"/>
            </a:solidFill>
          </a:ln>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上海中心</a:t>
            </a:r>
          </a:p>
        </p:txBody>
      </p:sp>
      <p:sp>
        <p:nvSpPr>
          <p:cNvPr id="15" name="圆角矩形 14"/>
          <p:cNvSpPr/>
          <p:nvPr/>
        </p:nvSpPr>
        <p:spPr>
          <a:xfrm>
            <a:off x="3642695" y="1227963"/>
            <a:ext cx="5311396" cy="2232248"/>
          </a:xfrm>
          <a:prstGeom prst="roundRect">
            <a:avLst>
              <a:gd name="adj" fmla="val 10520"/>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20788" y="1227963"/>
            <a:ext cx="5271692" cy="2169825"/>
          </a:xfrm>
          <a:prstGeom prst="rect">
            <a:avLst/>
          </a:prstGeom>
        </p:spPr>
        <p:txBody>
          <a:bodyPr wrap="square">
            <a:spAutoFit/>
          </a:bodyPr>
          <a:lstStyle/>
          <a:p>
            <a:pPr indent="457200">
              <a:lnSpc>
                <a:spcPts val="2700"/>
              </a:lnSpc>
            </a:pPr>
            <a:r>
              <a:rPr lang="zh-CN" altLang="en-US" sz="1200" b="1" dirty="0">
                <a:latin typeface="微软雅黑" panose="020B0503020204020204" pitchFamily="34" charset="-122"/>
                <a:ea typeface="微软雅黑" panose="020B0503020204020204" pitchFamily="34" charset="-122"/>
              </a:rPr>
              <a:t>中国第一高楼</a:t>
            </a:r>
          </a:p>
          <a:p>
            <a:pPr indent="457200">
              <a:lnSpc>
                <a:spcPts val="2700"/>
              </a:lnSpc>
            </a:pPr>
            <a:r>
              <a:rPr lang="zh-CN" altLang="en-US" sz="1200" b="1" dirty="0">
                <a:latin typeface="微软雅黑" panose="020B0503020204020204" pitchFamily="34" charset="-122"/>
                <a:ea typeface="微软雅黑" panose="020B0503020204020204" pitchFamily="34" charset="-122"/>
              </a:rPr>
              <a:t>世界第二高楼</a:t>
            </a:r>
          </a:p>
          <a:p>
            <a:pPr indent="457200">
              <a:lnSpc>
                <a:spcPts val="2700"/>
              </a:lnSpc>
            </a:pPr>
            <a:r>
              <a:rPr lang="zh-CN" altLang="en-US" sz="1200" b="1" dirty="0">
                <a:latin typeface="微软雅黑" panose="020B0503020204020204" pitchFamily="34" charset="-122"/>
                <a:ea typeface="微软雅黑" panose="020B0503020204020204" pitchFamily="34" charset="-122"/>
              </a:rPr>
              <a:t>开工时间：</a:t>
            </a:r>
            <a:r>
              <a:rPr lang="en-US" altLang="zh-CN" sz="1200" b="1" dirty="0">
                <a:latin typeface="微软雅黑" panose="020B0503020204020204" pitchFamily="34" charset="-122"/>
                <a:ea typeface="微软雅黑" panose="020B0503020204020204" pitchFamily="34" charset="-122"/>
              </a:rPr>
              <a:t>2008</a:t>
            </a:r>
            <a:r>
              <a:rPr lang="zh-CN" altLang="en-US" sz="1200" b="1" dirty="0">
                <a:latin typeface="微软雅黑" panose="020B0503020204020204" pitchFamily="34" charset="-122"/>
                <a:ea typeface="微软雅黑" panose="020B0503020204020204" pitchFamily="34" charset="-122"/>
              </a:rPr>
              <a:t>年</a:t>
            </a:r>
            <a:r>
              <a:rPr lang="en-US" altLang="zh-CN" sz="1200" b="1" dirty="0">
                <a:latin typeface="微软雅黑" panose="020B0503020204020204" pitchFamily="34" charset="-122"/>
                <a:ea typeface="微软雅黑" panose="020B0503020204020204" pitchFamily="34" charset="-122"/>
              </a:rPr>
              <a:t>11</a:t>
            </a:r>
            <a:r>
              <a:rPr lang="zh-CN" altLang="en-US" sz="1200" b="1" dirty="0">
                <a:latin typeface="微软雅黑" panose="020B0503020204020204" pitchFamily="34" charset="-122"/>
                <a:ea typeface="微软雅黑" panose="020B0503020204020204" pitchFamily="34" charset="-122"/>
              </a:rPr>
              <a:t>月</a:t>
            </a:r>
            <a:r>
              <a:rPr lang="en-US" altLang="zh-CN" sz="1200" b="1" dirty="0">
                <a:latin typeface="微软雅黑" panose="020B0503020204020204" pitchFamily="34" charset="-122"/>
                <a:ea typeface="微软雅黑" panose="020B0503020204020204" pitchFamily="34" charset="-122"/>
              </a:rPr>
              <a:t>29</a:t>
            </a:r>
            <a:r>
              <a:rPr lang="zh-CN" altLang="en-US" sz="1200" b="1" dirty="0">
                <a:latin typeface="微软雅黑" panose="020B0503020204020204" pitchFamily="34" charset="-122"/>
                <a:ea typeface="微软雅黑" panose="020B0503020204020204" pitchFamily="34" charset="-122"/>
              </a:rPr>
              <a:t>日。</a:t>
            </a:r>
          </a:p>
          <a:p>
            <a:pPr indent="457200">
              <a:lnSpc>
                <a:spcPts val="2700"/>
              </a:lnSpc>
            </a:pPr>
            <a:r>
              <a:rPr lang="zh-CN" altLang="en-US" sz="1200" b="1" dirty="0">
                <a:latin typeface="微软雅黑" panose="020B0503020204020204" pitchFamily="34" charset="-122"/>
                <a:ea typeface="微软雅黑" panose="020B0503020204020204" pitchFamily="34" charset="-122"/>
              </a:rPr>
              <a:t>占地面积：</a:t>
            </a:r>
            <a:r>
              <a:rPr lang="en-US" altLang="zh-CN" sz="1200" b="1" dirty="0">
                <a:latin typeface="微软雅黑" panose="020B0503020204020204" pitchFamily="34" charset="-122"/>
                <a:ea typeface="微软雅黑" panose="020B0503020204020204" pitchFamily="34" charset="-122"/>
              </a:rPr>
              <a:t>30368</a:t>
            </a:r>
            <a:r>
              <a:rPr lang="zh-CN" altLang="en-US" sz="1200" b="1" dirty="0">
                <a:latin typeface="微软雅黑" panose="020B0503020204020204" pitchFamily="34" charset="-122"/>
                <a:ea typeface="微软雅黑" panose="020B0503020204020204" pitchFamily="34" charset="-122"/>
              </a:rPr>
              <a:t>平方米。</a:t>
            </a:r>
          </a:p>
          <a:p>
            <a:pPr indent="457200">
              <a:lnSpc>
                <a:spcPts val="2700"/>
              </a:lnSpc>
            </a:pPr>
            <a:r>
              <a:rPr lang="zh-CN" altLang="en-US" sz="1200" b="1" dirty="0">
                <a:latin typeface="微软雅黑" panose="020B0503020204020204" pitchFamily="34" charset="-122"/>
                <a:ea typeface="微软雅黑" panose="020B0503020204020204" pitchFamily="34" charset="-122"/>
              </a:rPr>
              <a:t>建筑面积：</a:t>
            </a:r>
            <a:r>
              <a:rPr lang="en-US" altLang="zh-CN" sz="1200" b="1" dirty="0">
                <a:latin typeface="微软雅黑" panose="020B0503020204020204" pitchFamily="34" charset="-122"/>
                <a:ea typeface="微软雅黑" panose="020B0503020204020204" pitchFamily="34" charset="-122"/>
              </a:rPr>
              <a:t>574058</a:t>
            </a:r>
            <a:r>
              <a:rPr lang="zh-CN" altLang="en-US" sz="1200" b="1" dirty="0">
                <a:latin typeface="微软雅黑" panose="020B0503020204020204" pitchFamily="34" charset="-122"/>
                <a:ea typeface="微软雅黑" panose="020B0503020204020204" pitchFamily="34" charset="-122"/>
              </a:rPr>
              <a:t>平方米，其中地上总建筑面积约</a:t>
            </a:r>
            <a:r>
              <a:rPr lang="en-US" altLang="zh-CN" sz="1200" b="1" dirty="0">
                <a:latin typeface="微软雅黑" panose="020B0503020204020204" pitchFamily="34" charset="-122"/>
                <a:ea typeface="微软雅黑" panose="020B0503020204020204" pitchFamily="34" charset="-122"/>
              </a:rPr>
              <a:t>433954</a:t>
            </a:r>
            <a:r>
              <a:rPr lang="zh-CN" altLang="en-US" sz="1200" b="1" dirty="0">
                <a:latin typeface="微软雅黑" panose="020B0503020204020204" pitchFamily="34" charset="-122"/>
                <a:ea typeface="微软雅黑" panose="020B0503020204020204" pitchFamily="34" charset="-122"/>
              </a:rPr>
              <a:t>平方米。</a:t>
            </a:r>
          </a:p>
          <a:p>
            <a:pPr indent="457200">
              <a:lnSpc>
                <a:spcPts val="2700"/>
              </a:lnSpc>
            </a:pPr>
            <a:r>
              <a:rPr lang="zh-CN" altLang="en-US" sz="1200" b="1" dirty="0">
                <a:latin typeface="微软雅黑" panose="020B0503020204020204" pitchFamily="34" charset="-122"/>
                <a:ea typeface="微软雅黑" panose="020B0503020204020204" pitchFamily="34" charset="-122"/>
              </a:rPr>
              <a:t>建筑总高度：</a:t>
            </a:r>
            <a:r>
              <a:rPr lang="en-US" altLang="zh-CN" sz="1200" b="1" dirty="0">
                <a:latin typeface="微软雅黑" panose="020B0503020204020204" pitchFamily="34" charset="-122"/>
                <a:ea typeface="微软雅黑" panose="020B0503020204020204" pitchFamily="34" charset="-122"/>
              </a:rPr>
              <a:t>632</a:t>
            </a:r>
            <a:r>
              <a:rPr lang="zh-CN" altLang="en-US" sz="1200" b="1" dirty="0">
                <a:latin typeface="微软雅黑" panose="020B0503020204020204" pitchFamily="34" charset="-122"/>
                <a:ea typeface="微软雅黑" panose="020B0503020204020204" pitchFamily="34" charset="-122"/>
              </a:rPr>
              <a:t>米。</a:t>
            </a:r>
          </a:p>
        </p:txBody>
      </p:sp>
      <p:sp>
        <p:nvSpPr>
          <p:cNvPr id="17" name="圆角矩形 16"/>
          <p:cNvSpPr/>
          <p:nvPr/>
        </p:nvSpPr>
        <p:spPr>
          <a:xfrm>
            <a:off x="2780398" y="3978092"/>
            <a:ext cx="2863124" cy="2115204"/>
          </a:xfrm>
          <a:prstGeom prst="roundRect">
            <a:avLst>
              <a:gd name="adj" fmla="val 10520"/>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竖卷形 4"/>
          <p:cNvSpPr>
            <a:spLocks noChangeArrowheads="1"/>
          </p:cNvSpPr>
          <p:nvPr/>
        </p:nvSpPr>
        <p:spPr bwMode="auto">
          <a:xfrm>
            <a:off x="757027" y="4373714"/>
            <a:ext cx="1582860" cy="1441004"/>
          </a:xfrm>
          <a:prstGeom prst="verticalScroll">
            <a:avLst>
              <a:gd name="adj" fmla="val 12500"/>
            </a:avLst>
          </a:prstGeom>
          <a:solidFill>
            <a:schemeClr val="bg1"/>
          </a:solidFill>
          <a:ln w="25400" cmpd="sng">
            <a:solidFill>
              <a:schemeClr val="tx1"/>
            </a:solidFill>
            <a:round/>
          </a:ln>
        </p:spPr>
        <p:txBody>
          <a:bodyPr anchor="ctr"/>
          <a:lstStyle/>
          <a:p>
            <a:pPr>
              <a:defRPr/>
            </a:pPr>
            <a:endParaRPr lang="zh-CN" altLang="en-US">
              <a:solidFill>
                <a:srgbClr val="FFFFFF"/>
              </a:solidFill>
              <a:effectLst>
                <a:outerShdw blurRad="38100" dist="38100" dir="2700000" algn="tl">
                  <a:srgbClr val="C0C0C0"/>
                </a:outerShdw>
              </a:effectLst>
              <a:ea typeface="宋体" panose="02010600030101010101" pitchFamily="2" charset="-122"/>
            </a:endParaRPr>
          </a:p>
        </p:txBody>
      </p:sp>
      <p:sp>
        <p:nvSpPr>
          <p:cNvPr id="21" name="矩形 20"/>
          <p:cNvSpPr/>
          <p:nvPr/>
        </p:nvSpPr>
        <p:spPr>
          <a:xfrm>
            <a:off x="2915816" y="4081228"/>
            <a:ext cx="2727706" cy="1823576"/>
          </a:xfrm>
          <a:prstGeom prst="rect">
            <a:avLst/>
          </a:prstGeom>
        </p:spPr>
        <p:txBody>
          <a:bodyPr wrap="square">
            <a:spAutoFit/>
          </a:bodyPr>
          <a:lstStyle/>
          <a:p>
            <a:pPr indent="457200">
              <a:lnSpc>
                <a:spcPts val="2700"/>
              </a:lnSpc>
            </a:pPr>
            <a:r>
              <a:rPr lang="zh-CN" altLang="en-US" sz="1200" b="1" dirty="0">
                <a:latin typeface="微软雅黑" panose="020B0503020204020204" pitchFamily="34" charset="-122"/>
                <a:ea typeface="微软雅黑" panose="020B0503020204020204" pitchFamily="34" charset="-122"/>
              </a:rPr>
              <a:t>哈利法塔（</a:t>
            </a:r>
            <a:r>
              <a:rPr lang="en-US" altLang="zh-CN" sz="1200" b="1" dirty="0" err="1">
                <a:latin typeface="微软雅黑" panose="020B0503020204020204" pitchFamily="34" charset="-122"/>
                <a:ea typeface="微软雅黑" panose="020B0503020204020204" pitchFamily="34" charset="-122"/>
              </a:rPr>
              <a:t>Burj</a:t>
            </a:r>
            <a:r>
              <a:rPr lang="en-US" altLang="zh-CN" sz="1200" b="1" dirty="0">
                <a:latin typeface="微软雅黑" panose="020B0503020204020204" pitchFamily="34" charset="-122"/>
                <a:ea typeface="微软雅黑" panose="020B0503020204020204" pitchFamily="34" charset="-122"/>
              </a:rPr>
              <a:t> </a:t>
            </a:r>
            <a:r>
              <a:rPr lang="en-US" altLang="zh-CN" sz="1200" b="1" dirty="0" err="1">
                <a:latin typeface="微软雅黑" panose="020B0503020204020204" pitchFamily="34" charset="-122"/>
                <a:ea typeface="微软雅黑" panose="020B0503020204020204" pitchFamily="34" charset="-122"/>
              </a:rPr>
              <a:t>Khalifa</a:t>
            </a:r>
            <a:r>
              <a:rPr lang="en-US" altLang="zh-CN" sz="1200" b="1" dirty="0">
                <a:latin typeface="微软雅黑" panose="020B0503020204020204" pitchFamily="34" charset="-122"/>
                <a:ea typeface="微软雅黑" panose="020B0503020204020204" pitchFamily="34" charset="-122"/>
              </a:rPr>
              <a:t> Tower</a:t>
            </a:r>
            <a:r>
              <a:rPr lang="zh-CN" altLang="en-US" sz="1200" b="1" dirty="0">
                <a:latin typeface="微软雅黑" panose="020B0503020204020204" pitchFamily="34" charset="-122"/>
                <a:ea typeface="微软雅黑" panose="020B0503020204020204" pitchFamily="34" charset="-122"/>
              </a:rPr>
              <a:t>）原名迪拜塔（</a:t>
            </a:r>
            <a:r>
              <a:rPr lang="en-US" altLang="zh-CN" sz="1200" b="1" dirty="0" err="1">
                <a:latin typeface="微软雅黑" panose="020B0503020204020204" pitchFamily="34" charset="-122"/>
                <a:ea typeface="微软雅黑" panose="020B0503020204020204" pitchFamily="34" charset="-122"/>
              </a:rPr>
              <a:t>Burj</a:t>
            </a:r>
            <a:r>
              <a:rPr lang="en-US" altLang="zh-CN" sz="1200" b="1" dirty="0">
                <a:latin typeface="微软雅黑" panose="020B0503020204020204" pitchFamily="34" charset="-122"/>
                <a:ea typeface="微软雅黑" panose="020B0503020204020204" pitchFamily="34" charset="-122"/>
              </a:rPr>
              <a:t> Dubai</a:t>
            </a:r>
            <a:r>
              <a:rPr lang="zh-CN" altLang="en-US" sz="1200" b="1" dirty="0">
                <a:latin typeface="微软雅黑" panose="020B0503020204020204" pitchFamily="34" charset="-122"/>
                <a:ea typeface="微软雅黑" panose="020B0503020204020204" pitchFamily="34" charset="-122"/>
              </a:rPr>
              <a:t>），又称迪拜大厦或比斯迪拜塔，位于阿拉伯联合酋长国迪拜，</a:t>
            </a:r>
            <a:r>
              <a:rPr lang="en-US" altLang="zh-CN" sz="1200" b="1" dirty="0">
                <a:latin typeface="微软雅黑" panose="020B0503020204020204" pitchFamily="34" charset="-122"/>
                <a:ea typeface="微软雅黑" panose="020B0503020204020204" pitchFamily="34" charset="-122"/>
              </a:rPr>
              <a:t>162</a:t>
            </a:r>
            <a:r>
              <a:rPr lang="zh-CN" altLang="en-US" sz="1200" b="1" dirty="0">
                <a:latin typeface="微软雅黑" panose="020B0503020204020204" pitchFamily="34" charset="-122"/>
                <a:ea typeface="微软雅黑" panose="020B0503020204020204" pitchFamily="34" charset="-122"/>
              </a:rPr>
              <a:t>层，总高</a:t>
            </a:r>
            <a:r>
              <a:rPr lang="en-US" altLang="zh-CN" sz="1200" b="1" dirty="0">
                <a:latin typeface="微软雅黑" panose="020B0503020204020204" pitchFamily="34" charset="-122"/>
                <a:ea typeface="微软雅黑" panose="020B0503020204020204" pitchFamily="34" charset="-122"/>
              </a:rPr>
              <a:t>828</a:t>
            </a:r>
            <a:r>
              <a:rPr lang="zh-CN" altLang="en-US" sz="1200" b="1" dirty="0">
                <a:latin typeface="微软雅黑" panose="020B0503020204020204" pitchFamily="34" charset="-122"/>
                <a:ea typeface="微软雅黑" panose="020B0503020204020204" pitchFamily="34" charset="-122"/>
              </a:rPr>
              <a:t>米，比台北</a:t>
            </a:r>
            <a:r>
              <a:rPr lang="en-US" altLang="zh-CN" sz="1200" b="1" dirty="0">
                <a:latin typeface="微软雅黑" panose="020B0503020204020204" pitchFamily="34" charset="-122"/>
                <a:ea typeface="微软雅黑" panose="020B0503020204020204" pitchFamily="34" charset="-122"/>
              </a:rPr>
              <a:t>101</a:t>
            </a:r>
            <a:r>
              <a:rPr lang="zh-CN" altLang="en-US" sz="1200" b="1" dirty="0">
                <a:latin typeface="微软雅黑" panose="020B0503020204020204" pitchFamily="34" charset="-122"/>
                <a:ea typeface="微软雅黑" panose="020B0503020204020204" pitchFamily="34" charset="-122"/>
              </a:rPr>
              <a:t>高出</a:t>
            </a:r>
            <a:r>
              <a:rPr lang="en-US" altLang="zh-CN" sz="1200" b="1" dirty="0">
                <a:latin typeface="微软雅黑" panose="020B0503020204020204" pitchFamily="34" charset="-122"/>
                <a:ea typeface="微软雅黑" panose="020B0503020204020204" pitchFamily="34" charset="-122"/>
              </a:rPr>
              <a:t>320</a:t>
            </a:r>
            <a:r>
              <a:rPr lang="zh-CN" altLang="en-US" sz="1200" b="1" dirty="0">
                <a:latin typeface="微软雅黑" panose="020B0503020204020204" pitchFamily="34" charset="-122"/>
                <a:ea typeface="微软雅黑" panose="020B0503020204020204" pitchFamily="34" charset="-122"/>
              </a:rPr>
              <a:t>米。</a:t>
            </a:r>
          </a:p>
        </p:txBody>
      </p:sp>
      <p:sp>
        <p:nvSpPr>
          <p:cNvPr id="18" name="矩形 17"/>
          <p:cNvSpPr/>
          <p:nvPr/>
        </p:nvSpPr>
        <p:spPr>
          <a:xfrm>
            <a:off x="683568" y="4605113"/>
            <a:ext cx="2885031" cy="1075487"/>
          </a:xfrm>
          <a:prstGeom prst="rect">
            <a:avLst/>
          </a:prstGeom>
        </p:spPr>
        <p:txBody>
          <a:bodyPr wrap="square">
            <a:spAutoFit/>
          </a:bodyPr>
          <a:lstStyle/>
          <a:p>
            <a:pPr indent="457200">
              <a:lnSpc>
                <a:spcPts val="4000"/>
              </a:lnSpc>
            </a:pPr>
            <a:r>
              <a:rPr lang="zh-CN" altLang="en-US" sz="2800" b="1" dirty="0">
                <a:latin typeface="微软雅黑" panose="020B0503020204020204" pitchFamily="34" charset="-122"/>
                <a:ea typeface="微软雅黑" panose="020B0503020204020204" pitchFamily="34" charset="-122"/>
              </a:rPr>
              <a:t>工程</a:t>
            </a:r>
            <a:endParaRPr lang="en-US" altLang="zh-CN" sz="2800" b="1" dirty="0">
              <a:latin typeface="微软雅黑" panose="020B0503020204020204" pitchFamily="34" charset="-122"/>
              <a:ea typeface="微软雅黑" panose="020B0503020204020204" pitchFamily="34" charset="-122"/>
            </a:endParaRPr>
          </a:p>
          <a:p>
            <a:pPr indent="457200">
              <a:lnSpc>
                <a:spcPts val="4000"/>
              </a:lnSpc>
            </a:pPr>
            <a:r>
              <a:rPr lang="zh-CN" altLang="en-US" sz="2800" b="1" dirty="0">
                <a:latin typeface="微软雅黑" panose="020B0503020204020204" pitchFamily="34" charset="-122"/>
                <a:ea typeface="微软雅黑" panose="020B0503020204020204" pitchFamily="34" charset="-122"/>
              </a:rPr>
              <a:t>实例</a:t>
            </a:r>
          </a:p>
        </p:txBody>
      </p:sp>
      <p:sp>
        <p:nvSpPr>
          <p:cNvPr id="22" name="文本框 21"/>
          <p:cNvSpPr txBox="1"/>
          <p:nvPr/>
        </p:nvSpPr>
        <p:spPr>
          <a:xfrm>
            <a:off x="8388424" y="4437112"/>
            <a:ext cx="315438" cy="954107"/>
          </a:xfrm>
          <a:prstGeom prst="rect">
            <a:avLst/>
          </a:prstGeom>
          <a:noFill/>
          <a:ln>
            <a:solidFill>
              <a:srgbClr val="FF0000"/>
            </a:solidFill>
          </a:ln>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哈</a:t>
            </a:r>
            <a:endParaRPr lang="en-US" altLang="zh-CN" sz="1400" b="1"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利</a:t>
            </a:r>
            <a:endParaRPr lang="en-US" altLang="zh-CN" sz="1400" b="1"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法</a:t>
            </a:r>
            <a:endParaRPr lang="en-US" altLang="zh-CN" sz="1400" b="1"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塔</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30</TotalTime>
  <Words>3603</Words>
  <Application>Microsoft Office PowerPoint</Application>
  <PresentationFormat>全屏显示(4:3)</PresentationFormat>
  <Paragraphs>492</Paragraphs>
  <Slides>20</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等线</vt:lpstr>
      <vt:lpstr>黑体</vt:lpstr>
      <vt:lpstr>楷体</vt:lpstr>
      <vt:lpstr>宋体</vt:lpstr>
      <vt:lpstr>微软雅黑</vt:lpstr>
      <vt:lpstr>Arial</vt:lpstr>
      <vt:lpstr>Calibri</vt:lpstr>
      <vt:lpstr>Times New Roman</vt:lpstr>
      <vt:lpstr>Wingdings</vt:lpstr>
      <vt:lpstr>主题1</vt:lpstr>
      <vt:lpstr>环境与建筑学院 土木工程专业介绍</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Crystal Cao</dc:creator>
  <cp:lastModifiedBy>tym</cp:lastModifiedBy>
  <cp:revision>101</cp:revision>
  <dcterms:created xsi:type="dcterms:W3CDTF">2017-09-09T00:45:00Z</dcterms:created>
  <dcterms:modified xsi:type="dcterms:W3CDTF">2021-11-08T10:36:52Z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