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1" r:id="rId6"/>
    <p:sldId id="260" r:id="rId7"/>
    <p:sldId id="280" r:id="rId8"/>
    <p:sldId id="262" r:id="rId9"/>
    <p:sldId id="264" r:id="rId10"/>
    <p:sldId id="263" r:id="rId11"/>
    <p:sldId id="265" r:id="rId12"/>
    <p:sldId id="266" r:id="rId13"/>
    <p:sldId id="268" r:id="rId14"/>
    <p:sldId id="281" r:id="rId15"/>
    <p:sldId id="270" r:id="rId16"/>
    <p:sldId id="269" r:id="rId17"/>
    <p:sldId id="271" r:id="rId18"/>
    <p:sldId id="273" r:id="rId19"/>
    <p:sldId id="272" r:id="rId20"/>
    <p:sldId id="274" r:id="rId21"/>
    <p:sldId id="275" r:id="rId22"/>
    <p:sldId id="276" r:id="rId23"/>
    <p:sldId id="277" r:id="rId24"/>
    <p:sldId id="279" r:id="rId25"/>
    <p:sldId id="278" r:id="rId26"/>
  </p:sldIdLst>
  <p:sldSz cx="9144000" cy="6858000" type="screen4x3"/>
  <p:notesSz cx="9942513" cy="67611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109" d="100"/>
          <a:sy n="109" d="100"/>
        </p:scale>
        <p:origin x="16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7FA40-8D7E-4240-8075-6DDAFD0C475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F286580B-F653-4CAD-8B5B-FBF7BFF8E046}">
      <dgm:prSet phldrT="[文本]"/>
      <dgm:spPr>
        <a:solidFill>
          <a:schemeClr val="accent6">
            <a:lumMod val="60000"/>
            <a:lumOff val="40000"/>
          </a:schemeClr>
        </a:solidFill>
      </dgm:spPr>
      <dgm:t>
        <a:bodyPr/>
        <a:lstStyle/>
        <a:p>
          <a:r>
            <a:rPr lang="zh-CN" altLang="en-US" b="1" dirty="0" smtClean="0">
              <a:solidFill>
                <a:srgbClr val="C00000"/>
              </a:solidFill>
              <a:latin typeface="微软雅黑" panose="020B0503020204020204" pitchFamily="34" charset="-122"/>
              <a:ea typeface="微软雅黑" panose="020B0503020204020204" pitchFamily="34" charset="-122"/>
            </a:rPr>
            <a:t>动力工程及工程热物理</a:t>
          </a:r>
          <a:endParaRPr lang="zh-CN" altLang="en-US" b="1" dirty="0">
            <a:solidFill>
              <a:srgbClr val="C00000"/>
            </a:solidFill>
            <a:latin typeface="微软雅黑" panose="020B0503020204020204" pitchFamily="34" charset="-122"/>
            <a:ea typeface="微软雅黑" panose="020B0503020204020204" pitchFamily="34" charset="-122"/>
          </a:endParaRPr>
        </a:p>
      </dgm:t>
    </dgm:pt>
    <dgm:pt modelId="{E61A95D0-2534-4D12-BAA6-19E80AD856E8}" type="parTrans" cxnId="{F85C4FA0-DB7D-4557-A1A9-CD39A72B4C4A}">
      <dgm:prSet/>
      <dgm:spPr/>
      <dgm:t>
        <a:bodyPr/>
        <a:lstStyle/>
        <a:p>
          <a:endParaRPr lang="zh-CN" altLang="en-US"/>
        </a:p>
      </dgm:t>
    </dgm:pt>
    <dgm:pt modelId="{C94C8723-8BC5-4F26-86BC-70CF609AA3B3}" type="sibTrans" cxnId="{F85C4FA0-DB7D-4557-A1A9-CD39A72B4C4A}">
      <dgm:prSet/>
      <dgm:spPr/>
      <dgm:t>
        <a:bodyPr/>
        <a:lstStyle/>
        <a:p>
          <a:endParaRPr lang="zh-CN" altLang="en-US"/>
        </a:p>
      </dgm:t>
    </dgm:pt>
    <dgm:pt modelId="{3CC9BF87-1CAB-4D81-94F5-E00088C4AC52}">
      <dgm:prSet phldrT="[文本]"/>
      <dgm:spPr>
        <a:solidFill>
          <a:srgbClr val="FFCC99"/>
        </a:solidFill>
      </dgm:spPr>
      <dgm:t>
        <a:bodyPr/>
        <a:lstStyle/>
        <a:p>
          <a:r>
            <a:rPr lang="en-US" altLang="zh-CN" b="1" dirty="0" smtClean="0">
              <a:solidFill>
                <a:srgbClr val="0000FF"/>
              </a:solidFill>
              <a:latin typeface="微软雅黑" panose="020B0503020204020204" pitchFamily="34" charset="-122"/>
              <a:ea typeface="微软雅黑" panose="020B0503020204020204" pitchFamily="34" charset="-122"/>
            </a:rPr>
            <a:t>1-</a:t>
          </a:r>
          <a:r>
            <a:rPr lang="zh-CN" altLang="en-US" b="1" dirty="0" smtClean="0">
              <a:solidFill>
                <a:srgbClr val="0000FF"/>
              </a:solidFill>
              <a:latin typeface="微软雅黑" panose="020B0503020204020204" pitchFamily="34" charset="-122"/>
              <a:ea typeface="微软雅黑" panose="020B0503020204020204" pitchFamily="34" charset="-122"/>
            </a:rPr>
            <a:t>动力机械及工程</a:t>
          </a:r>
          <a:endParaRPr lang="zh-CN" altLang="en-US" b="1" dirty="0">
            <a:solidFill>
              <a:srgbClr val="0000FF"/>
            </a:solidFill>
            <a:latin typeface="微软雅黑" panose="020B0503020204020204" pitchFamily="34" charset="-122"/>
            <a:ea typeface="微软雅黑" panose="020B0503020204020204" pitchFamily="34" charset="-122"/>
          </a:endParaRPr>
        </a:p>
      </dgm:t>
    </dgm:pt>
    <dgm:pt modelId="{211E9A6C-80FA-4DAC-A30C-F0DDA733F4A2}" type="parTrans" cxnId="{05E139CE-A07E-4828-933F-F9F7D139AE29}">
      <dgm:prSet/>
      <dgm:spPr/>
      <dgm:t>
        <a:bodyPr/>
        <a:lstStyle/>
        <a:p>
          <a:endParaRPr lang="zh-CN" altLang="en-US"/>
        </a:p>
      </dgm:t>
    </dgm:pt>
    <dgm:pt modelId="{B88E52FA-A79C-4C70-9BED-3A0A36487703}" type="sibTrans" cxnId="{05E139CE-A07E-4828-933F-F9F7D139AE29}">
      <dgm:prSet/>
      <dgm:spPr/>
      <dgm:t>
        <a:bodyPr/>
        <a:lstStyle/>
        <a:p>
          <a:endParaRPr lang="zh-CN" altLang="en-US"/>
        </a:p>
      </dgm:t>
    </dgm:pt>
    <dgm:pt modelId="{68E09652-CA36-4CA2-93D8-BDD9FEC7A92A}">
      <dgm:prSet phldrT="[文本]" custT="1"/>
      <dgm:spPr>
        <a:solidFill>
          <a:srgbClr val="FFCC99"/>
        </a:solidFill>
      </dgm:spPr>
      <dgm:t>
        <a:bodyPr/>
        <a:lstStyle/>
        <a:p>
          <a:pPr algn="l"/>
          <a:r>
            <a:rPr lang="zh-CN" altLang="en-US" sz="2700" dirty="0" smtClean="0">
              <a:solidFill>
                <a:srgbClr val="0000FF"/>
              </a:solidFill>
            </a:rPr>
            <a:t>        </a:t>
          </a:r>
          <a:r>
            <a:rPr lang="en-US" altLang="zh-CN" sz="2800" b="1" dirty="0" smtClean="0">
              <a:solidFill>
                <a:srgbClr val="0000FF"/>
              </a:solidFill>
              <a:latin typeface="微软雅黑" panose="020B0503020204020204" pitchFamily="34" charset="-122"/>
              <a:ea typeface="微软雅黑" panose="020B0503020204020204" pitchFamily="34" charset="-122"/>
            </a:rPr>
            <a:t>5-</a:t>
          </a:r>
          <a:r>
            <a:rPr lang="zh-CN" altLang="en-US" sz="2800" b="1" dirty="0" smtClean="0">
              <a:solidFill>
                <a:srgbClr val="0000FF"/>
              </a:solidFill>
              <a:latin typeface="微软雅黑" panose="020B0503020204020204" pitchFamily="34" charset="-122"/>
              <a:ea typeface="微软雅黑" panose="020B0503020204020204" pitchFamily="34" charset="-122"/>
            </a:rPr>
            <a:t>流体机械及工程</a:t>
          </a:r>
          <a:endParaRPr lang="zh-CN" altLang="en-US" sz="2800" b="1" dirty="0">
            <a:solidFill>
              <a:srgbClr val="0000FF"/>
            </a:solidFill>
            <a:latin typeface="微软雅黑" panose="020B0503020204020204" pitchFamily="34" charset="-122"/>
            <a:ea typeface="微软雅黑" panose="020B0503020204020204" pitchFamily="34" charset="-122"/>
          </a:endParaRPr>
        </a:p>
      </dgm:t>
    </dgm:pt>
    <dgm:pt modelId="{BF520593-E860-4643-9EAD-81591A8D318C}" type="parTrans" cxnId="{6AE1930C-56C1-47FD-9504-D483D7972D3B}">
      <dgm:prSet/>
      <dgm:spPr/>
      <dgm:t>
        <a:bodyPr/>
        <a:lstStyle/>
        <a:p>
          <a:endParaRPr lang="zh-CN" altLang="en-US"/>
        </a:p>
      </dgm:t>
    </dgm:pt>
    <dgm:pt modelId="{EFBF82F4-7C66-4AC9-973D-E9EC9336F704}" type="sibTrans" cxnId="{6AE1930C-56C1-47FD-9504-D483D7972D3B}">
      <dgm:prSet/>
      <dgm:spPr/>
      <dgm:t>
        <a:bodyPr/>
        <a:lstStyle/>
        <a:p>
          <a:endParaRPr lang="zh-CN" altLang="en-US"/>
        </a:p>
      </dgm:t>
    </dgm:pt>
    <dgm:pt modelId="{70B4DF8D-3F7E-4510-81E8-90B4CEFA7C49}">
      <dgm:prSet phldrT="[文本]" custT="1"/>
      <dgm:spPr/>
      <dgm:t>
        <a:bodyPr/>
        <a:lstStyle/>
        <a:p>
          <a:pPr algn="l"/>
          <a:r>
            <a:rPr lang="zh-CN" altLang="en-US" sz="3200" dirty="0" smtClean="0">
              <a:solidFill>
                <a:srgbClr val="0000FF"/>
              </a:solidFill>
            </a:rPr>
            <a:t>       </a:t>
          </a:r>
          <a:r>
            <a:rPr lang="en-US" altLang="zh-CN" sz="2800" b="1" dirty="0" smtClean="0">
              <a:solidFill>
                <a:srgbClr val="0000FF"/>
              </a:solidFill>
              <a:latin typeface="微软雅黑" panose="020B0503020204020204" pitchFamily="34" charset="-122"/>
              <a:ea typeface="微软雅黑" panose="020B0503020204020204" pitchFamily="34" charset="-122"/>
            </a:rPr>
            <a:t>6-</a:t>
          </a:r>
          <a:r>
            <a:rPr lang="zh-CN" altLang="en-US" sz="2800" b="1" dirty="0" smtClean="0">
              <a:solidFill>
                <a:srgbClr val="0000FF"/>
              </a:solidFill>
              <a:latin typeface="微软雅黑" panose="020B0503020204020204" pitchFamily="34" charset="-122"/>
              <a:ea typeface="微软雅黑" panose="020B0503020204020204" pitchFamily="34" charset="-122"/>
            </a:rPr>
            <a:t>化工过程机械</a:t>
          </a:r>
          <a:endParaRPr lang="zh-CN" altLang="en-US" sz="2800" b="1" dirty="0">
            <a:solidFill>
              <a:srgbClr val="0000FF"/>
            </a:solidFill>
            <a:latin typeface="微软雅黑" panose="020B0503020204020204" pitchFamily="34" charset="-122"/>
            <a:ea typeface="微软雅黑" panose="020B0503020204020204" pitchFamily="34" charset="-122"/>
          </a:endParaRPr>
        </a:p>
      </dgm:t>
    </dgm:pt>
    <dgm:pt modelId="{46923A2C-E9B5-4FB1-A3AC-A338BE0FE98B}" type="parTrans" cxnId="{8995A190-6B73-4F05-BA7F-0862DD66F22A}">
      <dgm:prSet/>
      <dgm:spPr/>
      <dgm:t>
        <a:bodyPr/>
        <a:lstStyle/>
        <a:p>
          <a:endParaRPr lang="zh-CN" altLang="en-US"/>
        </a:p>
      </dgm:t>
    </dgm:pt>
    <dgm:pt modelId="{E771A24C-9AC3-41B1-8194-F7E0EE0E77C2}" type="sibTrans" cxnId="{8995A190-6B73-4F05-BA7F-0862DD66F22A}">
      <dgm:prSet/>
      <dgm:spPr/>
      <dgm:t>
        <a:bodyPr/>
        <a:lstStyle/>
        <a:p>
          <a:endParaRPr lang="zh-CN" altLang="en-US"/>
        </a:p>
      </dgm:t>
    </dgm:pt>
    <dgm:pt modelId="{623DAB16-31F3-45AF-8714-6E02FDC9119D}">
      <dgm:prSet/>
      <dgm:spPr/>
      <dgm:t>
        <a:bodyPr/>
        <a:lstStyle/>
        <a:p>
          <a:endParaRPr lang="zh-CN" altLang="en-US" dirty="0"/>
        </a:p>
      </dgm:t>
    </dgm:pt>
    <dgm:pt modelId="{205B7926-65F2-417C-AE70-E84CD35EEFF4}" type="parTrans" cxnId="{5B6EECF1-AD4B-4FBA-902E-1B2308CF3404}">
      <dgm:prSet/>
      <dgm:spPr/>
      <dgm:t>
        <a:bodyPr/>
        <a:lstStyle/>
        <a:p>
          <a:endParaRPr lang="zh-CN" altLang="en-US"/>
        </a:p>
      </dgm:t>
    </dgm:pt>
    <dgm:pt modelId="{4BB4DB2F-FE5D-4DD0-8982-16F73257F32C}" type="sibTrans" cxnId="{5B6EECF1-AD4B-4FBA-902E-1B2308CF3404}">
      <dgm:prSet/>
      <dgm:spPr/>
      <dgm:t>
        <a:bodyPr/>
        <a:lstStyle/>
        <a:p>
          <a:endParaRPr lang="zh-CN" altLang="en-US"/>
        </a:p>
      </dgm:t>
    </dgm:pt>
    <dgm:pt modelId="{7AE4B09B-1ECD-4BFE-9556-9E0F429FFF42}">
      <dgm:prSet phldrT="[文本]"/>
      <dgm:spPr>
        <a:solidFill>
          <a:srgbClr val="FFCC99"/>
        </a:solidFill>
      </dgm:spPr>
      <dgm:t>
        <a:bodyPr/>
        <a:lstStyle/>
        <a:p>
          <a:r>
            <a:rPr lang="en-US" altLang="zh-CN" b="1" dirty="0" smtClean="0">
              <a:solidFill>
                <a:srgbClr val="0000FF"/>
              </a:solidFill>
              <a:latin typeface="微软雅黑" panose="020B0503020204020204" pitchFamily="34" charset="-122"/>
              <a:ea typeface="微软雅黑" panose="020B0503020204020204" pitchFamily="34" charset="-122"/>
            </a:rPr>
            <a:t>3-</a:t>
          </a:r>
          <a:r>
            <a:rPr lang="zh-CN" altLang="en-US" b="1" dirty="0" smtClean="0">
              <a:solidFill>
                <a:srgbClr val="0000FF"/>
              </a:solidFill>
              <a:latin typeface="微软雅黑" panose="020B0503020204020204" pitchFamily="34" charset="-122"/>
              <a:ea typeface="微软雅黑" panose="020B0503020204020204" pitchFamily="34" charset="-122"/>
            </a:rPr>
            <a:t>制冷及低温工程</a:t>
          </a:r>
          <a:endParaRPr lang="zh-CN" altLang="en-US" b="1" dirty="0">
            <a:solidFill>
              <a:srgbClr val="0000FF"/>
            </a:solidFill>
            <a:latin typeface="微软雅黑" panose="020B0503020204020204" pitchFamily="34" charset="-122"/>
            <a:ea typeface="微软雅黑" panose="020B0503020204020204" pitchFamily="34" charset="-122"/>
          </a:endParaRPr>
        </a:p>
      </dgm:t>
    </dgm:pt>
    <dgm:pt modelId="{471F5740-466F-4D21-9B06-4C5EDB0EB74A}" type="parTrans" cxnId="{23EFCC86-3B3D-488F-8963-7B14B724B2BE}">
      <dgm:prSet/>
      <dgm:spPr/>
      <dgm:t>
        <a:bodyPr/>
        <a:lstStyle/>
        <a:p>
          <a:endParaRPr lang="zh-CN" altLang="en-US"/>
        </a:p>
      </dgm:t>
    </dgm:pt>
    <dgm:pt modelId="{B8B4AA5D-06BD-4B53-9C51-765D607B6682}" type="sibTrans" cxnId="{23EFCC86-3B3D-488F-8963-7B14B724B2BE}">
      <dgm:prSet/>
      <dgm:spPr/>
      <dgm:t>
        <a:bodyPr/>
        <a:lstStyle/>
        <a:p>
          <a:endParaRPr lang="zh-CN" altLang="en-US"/>
        </a:p>
      </dgm:t>
    </dgm:pt>
    <dgm:pt modelId="{8241896A-0699-45BA-B4A1-4698A1A3425D}">
      <dgm:prSet phldrT="[文本]"/>
      <dgm:spPr/>
      <dgm:t>
        <a:bodyPr/>
        <a:lstStyle/>
        <a:p>
          <a:endParaRPr lang="zh-CN" altLang="en-US" b="1" dirty="0">
            <a:solidFill>
              <a:srgbClr val="0000FF"/>
            </a:solidFill>
            <a:latin typeface="微软雅黑" panose="020B0503020204020204" pitchFamily="34" charset="-122"/>
            <a:ea typeface="微软雅黑" panose="020B0503020204020204" pitchFamily="34" charset="-122"/>
          </a:endParaRPr>
        </a:p>
      </dgm:t>
    </dgm:pt>
    <dgm:pt modelId="{D860B17A-0A64-4542-8528-9C200C5899F5}" type="parTrans" cxnId="{DBFC4673-24D4-4CD9-8ABB-4452CAC10036}">
      <dgm:prSet/>
      <dgm:spPr/>
      <dgm:t>
        <a:bodyPr/>
        <a:lstStyle/>
        <a:p>
          <a:endParaRPr lang="zh-CN" altLang="en-US"/>
        </a:p>
      </dgm:t>
    </dgm:pt>
    <dgm:pt modelId="{03115F34-5367-4AEF-9573-BCBF79807519}" type="sibTrans" cxnId="{DBFC4673-24D4-4CD9-8ABB-4452CAC10036}">
      <dgm:prSet/>
      <dgm:spPr/>
      <dgm:t>
        <a:bodyPr/>
        <a:lstStyle/>
        <a:p>
          <a:endParaRPr lang="zh-CN" altLang="en-US"/>
        </a:p>
      </dgm:t>
    </dgm:pt>
    <dgm:pt modelId="{1D9C9AA5-0C6A-4C5A-B376-6DAB20351CE8}" type="pres">
      <dgm:prSet presAssocID="{C6F7FA40-8D7E-4240-8075-6DDAFD0C475C}" presName="Name0" presStyleCnt="0">
        <dgm:presLayoutVars>
          <dgm:chPref val="1"/>
          <dgm:dir/>
          <dgm:animOne val="branch"/>
          <dgm:animLvl val="lvl"/>
          <dgm:resizeHandles val="exact"/>
        </dgm:presLayoutVars>
      </dgm:prSet>
      <dgm:spPr/>
      <dgm:t>
        <a:bodyPr/>
        <a:lstStyle/>
        <a:p>
          <a:endParaRPr lang="zh-CN" altLang="en-US"/>
        </a:p>
      </dgm:t>
    </dgm:pt>
    <dgm:pt modelId="{B00EAF7F-D3B9-4CA9-B8EC-AB8D48617893}" type="pres">
      <dgm:prSet presAssocID="{F286580B-F653-4CAD-8B5B-FBF7BFF8E046}" presName="root1" presStyleCnt="0"/>
      <dgm:spPr/>
    </dgm:pt>
    <dgm:pt modelId="{B83ED114-A2D9-42C3-8639-2861C91DC03D}" type="pres">
      <dgm:prSet presAssocID="{F286580B-F653-4CAD-8B5B-FBF7BFF8E046}" presName="LevelOneTextNode" presStyleLbl="node0" presStyleIdx="0" presStyleCnt="1" custScaleY="122267">
        <dgm:presLayoutVars>
          <dgm:chPref val="3"/>
        </dgm:presLayoutVars>
      </dgm:prSet>
      <dgm:spPr/>
      <dgm:t>
        <a:bodyPr/>
        <a:lstStyle/>
        <a:p>
          <a:endParaRPr lang="zh-CN" altLang="en-US"/>
        </a:p>
      </dgm:t>
    </dgm:pt>
    <dgm:pt modelId="{09A2BE8F-2F2A-4468-A9D5-47E4F71964A4}" type="pres">
      <dgm:prSet presAssocID="{F286580B-F653-4CAD-8B5B-FBF7BFF8E046}" presName="level2hierChild" presStyleCnt="0"/>
      <dgm:spPr/>
    </dgm:pt>
    <dgm:pt modelId="{3EEAEC16-83AE-4A7A-8A19-F1BE07C36014}" type="pres">
      <dgm:prSet presAssocID="{211E9A6C-80FA-4DAC-A30C-F0DDA733F4A2}" presName="conn2-1" presStyleLbl="parChTrans1D2" presStyleIdx="0" presStyleCnt="6"/>
      <dgm:spPr/>
      <dgm:t>
        <a:bodyPr/>
        <a:lstStyle/>
        <a:p>
          <a:endParaRPr lang="zh-CN" altLang="en-US"/>
        </a:p>
      </dgm:t>
    </dgm:pt>
    <dgm:pt modelId="{3B4F52D0-90AA-4FF5-A871-C6245A42D29E}" type="pres">
      <dgm:prSet presAssocID="{211E9A6C-80FA-4DAC-A30C-F0DDA733F4A2}" presName="connTx" presStyleLbl="parChTrans1D2" presStyleIdx="0" presStyleCnt="6"/>
      <dgm:spPr/>
      <dgm:t>
        <a:bodyPr/>
        <a:lstStyle/>
        <a:p>
          <a:endParaRPr lang="zh-CN" altLang="en-US"/>
        </a:p>
      </dgm:t>
    </dgm:pt>
    <dgm:pt modelId="{E569D0D9-DE49-4455-BFD3-FC460A7BB914}" type="pres">
      <dgm:prSet presAssocID="{3CC9BF87-1CAB-4D81-94F5-E00088C4AC52}" presName="root2" presStyleCnt="0"/>
      <dgm:spPr/>
    </dgm:pt>
    <dgm:pt modelId="{6DC8D0D5-EE69-426E-8FF5-604FF0EA0842}" type="pres">
      <dgm:prSet presAssocID="{3CC9BF87-1CAB-4D81-94F5-E00088C4AC52}" presName="LevelTwoTextNode" presStyleLbl="node2" presStyleIdx="0" presStyleCnt="6" custScaleX="181232" custLinFactNeighborX="-1817" custLinFactNeighborY="92">
        <dgm:presLayoutVars>
          <dgm:chPref val="3"/>
        </dgm:presLayoutVars>
      </dgm:prSet>
      <dgm:spPr/>
      <dgm:t>
        <a:bodyPr/>
        <a:lstStyle/>
        <a:p>
          <a:endParaRPr lang="zh-CN" altLang="en-US"/>
        </a:p>
      </dgm:t>
    </dgm:pt>
    <dgm:pt modelId="{EA987F24-08FE-4B85-80DF-F655A2A8F217}" type="pres">
      <dgm:prSet presAssocID="{3CC9BF87-1CAB-4D81-94F5-E00088C4AC52}" presName="level3hierChild" presStyleCnt="0"/>
      <dgm:spPr/>
    </dgm:pt>
    <dgm:pt modelId="{5B207DFC-0B5D-47D2-9910-425D6C48975D}" type="pres">
      <dgm:prSet presAssocID="{D860B17A-0A64-4542-8528-9C200C5899F5}" presName="conn2-1" presStyleLbl="parChTrans1D2" presStyleIdx="1" presStyleCnt="6"/>
      <dgm:spPr/>
      <dgm:t>
        <a:bodyPr/>
        <a:lstStyle/>
        <a:p>
          <a:endParaRPr lang="zh-CN" altLang="en-US"/>
        </a:p>
      </dgm:t>
    </dgm:pt>
    <dgm:pt modelId="{5C2134F3-F080-4EDC-A31D-6679D884D328}" type="pres">
      <dgm:prSet presAssocID="{D860B17A-0A64-4542-8528-9C200C5899F5}" presName="connTx" presStyleLbl="parChTrans1D2" presStyleIdx="1" presStyleCnt="6"/>
      <dgm:spPr/>
      <dgm:t>
        <a:bodyPr/>
        <a:lstStyle/>
        <a:p>
          <a:endParaRPr lang="zh-CN" altLang="en-US"/>
        </a:p>
      </dgm:t>
    </dgm:pt>
    <dgm:pt modelId="{3FE16D05-FB30-479A-88D6-2169B1E1CBFA}" type="pres">
      <dgm:prSet presAssocID="{8241896A-0699-45BA-B4A1-4698A1A3425D}" presName="root2" presStyleCnt="0"/>
      <dgm:spPr/>
    </dgm:pt>
    <dgm:pt modelId="{66D9D5D6-4262-4823-A1D1-505C0DA64289}" type="pres">
      <dgm:prSet presAssocID="{8241896A-0699-45BA-B4A1-4698A1A3425D}" presName="LevelTwoTextNode" presStyleLbl="node2" presStyleIdx="1" presStyleCnt="6" custScaleX="181232">
        <dgm:presLayoutVars>
          <dgm:chPref val="3"/>
        </dgm:presLayoutVars>
      </dgm:prSet>
      <dgm:spPr/>
      <dgm:t>
        <a:bodyPr/>
        <a:lstStyle/>
        <a:p>
          <a:endParaRPr lang="zh-CN" altLang="en-US"/>
        </a:p>
      </dgm:t>
    </dgm:pt>
    <dgm:pt modelId="{36301E8E-B0BD-4181-AE72-A0EB03E725C7}" type="pres">
      <dgm:prSet presAssocID="{8241896A-0699-45BA-B4A1-4698A1A3425D}" presName="level3hierChild" presStyleCnt="0"/>
      <dgm:spPr/>
    </dgm:pt>
    <dgm:pt modelId="{EE498E48-7C03-4D87-8D4D-A6CAE261E865}" type="pres">
      <dgm:prSet presAssocID="{471F5740-466F-4D21-9B06-4C5EDB0EB74A}" presName="conn2-1" presStyleLbl="parChTrans1D2" presStyleIdx="2" presStyleCnt="6"/>
      <dgm:spPr/>
      <dgm:t>
        <a:bodyPr/>
        <a:lstStyle/>
        <a:p>
          <a:endParaRPr lang="zh-CN" altLang="en-US"/>
        </a:p>
      </dgm:t>
    </dgm:pt>
    <dgm:pt modelId="{522BE7F5-40B0-4227-86AE-05F56BA02168}" type="pres">
      <dgm:prSet presAssocID="{471F5740-466F-4D21-9B06-4C5EDB0EB74A}" presName="connTx" presStyleLbl="parChTrans1D2" presStyleIdx="2" presStyleCnt="6"/>
      <dgm:spPr/>
      <dgm:t>
        <a:bodyPr/>
        <a:lstStyle/>
        <a:p>
          <a:endParaRPr lang="zh-CN" altLang="en-US"/>
        </a:p>
      </dgm:t>
    </dgm:pt>
    <dgm:pt modelId="{5673C65D-FE57-4786-8AAD-60DB162523E2}" type="pres">
      <dgm:prSet presAssocID="{7AE4B09B-1ECD-4BFE-9556-9E0F429FFF42}" presName="root2" presStyleCnt="0"/>
      <dgm:spPr/>
    </dgm:pt>
    <dgm:pt modelId="{EB624350-1E08-4B30-AE4E-2EA8097D2469}" type="pres">
      <dgm:prSet presAssocID="{7AE4B09B-1ECD-4BFE-9556-9E0F429FFF42}" presName="LevelTwoTextNode" presStyleLbl="node2" presStyleIdx="2" presStyleCnt="6" custScaleX="181232" custLinFactNeighborX="-1817" custLinFactNeighborY="92">
        <dgm:presLayoutVars>
          <dgm:chPref val="3"/>
        </dgm:presLayoutVars>
      </dgm:prSet>
      <dgm:spPr/>
      <dgm:t>
        <a:bodyPr/>
        <a:lstStyle/>
        <a:p>
          <a:endParaRPr lang="zh-CN" altLang="en-US"/>
        </a:p>
      </dgm:t>
    </dgm:pt>
    <dgm:pt modelId="{ED5FE48C-631A-4559-8102-68088E055A0B}" type="pres">
      <dgm:prSet presAssocID="{7AE4B09B-1ECD-4BFE-9556-9E0F429FFF42}" presName="level3hierChild" presStyleCnt="0"/>
      <dgm:spPr/>
    </dgm:pt>
    <dgm:pt modelId="{2C3BB651-5B08-45C2-BD67-09FCDF8B28C0}" type="pres">
      <dgm:prSet presAssocID="{205B7926-65F2-417C-AE70-E84CD35EEFF4}" presName="conn2-1" presStyleLbl="parChTrans1D2" presStyleIdx="3" presStyleCnt="6"/>
      <dgm:spPr/>
      <dgm:t>
        <a:bodyPr/>
        <a:lstStyle/>
        <a:p>
          <a:endParaRPr lang="zh-CN" altLang="en-US"/>
        </a:p>
      </dgm:t>
    </dgm:pt>
    <dgm:pt modelId="{F327025A-75B0-4F4F-A9F6-C0D6FB686205}" type="pres">
      <dgm:prSet presAssocID="{205B7926-65F2-417C-AE70-E84CD35EEFF4}" presName="connTx" presStyleLbl="parChTrans1D2" presStyleIdx="3" presStyleCnt="6"/>
      <dgm:spPr/>
      <dgm:t>
        <a:bodyPr/>
        <a:lstStyle/>
        <a:p>
          <a:endParaRPr lang="zh-CN" altLang="en-US"/>
        </a:p>
      </dgm:t>
    </dgm:pt>
    <dgm:pt modelId="{760C2BC7-250E-46E4-8EC6-020382509D30}" type="pres">
      <dgm:prSet presAssocID="{623DAB16-31F3-45AF-8714-6E02FDC9119D}" presName="root2" presStyleCnt="0"/>
      <dgm:spPr/>
    </dgm:pt>
    <dgm:pt modelId="{A70B9B81-3FF1-4A32-B94E-CF65DDBCC388}" type="pres">
      <dgm:prSet presAssocID="{623DAB16-31F3-45AF-8714-6E02FDC9119D}" presName="LevelTwoTextNode" presStyleLbl="node2" presStyleIdx="3" presStyleCnt="6" custScaleX="181232">
        <dgm:presLayoutVars>
          <dgm:chPref val="3"/>
        </dgm:presLayoutVars>
      </dgm:prSet>
      <dgm:spPr/>
      <dgm:t>
        <a:bodyPr/>
        <a:lstStyle/>
        <a:p>
          <a:endParaRPr lang="zh-CN" altLang="en-US"/>
        </a:p>
      </dgm:t>
    </dgm:pt>
    <dgm:pt modelId="{AC755E8C-D944-4FCE-B243-94B4E6B1E0AB}" type="pres">
      <dgm:prSet presAssocID="{623DAB16-31F3-45AF-8714-6E02FDC9119D}" presName="level3hierChild" presStyleCnt="0"/>
      <dgm:spPr/>
    </dgm:pt>
    <dgm:pt modelId="{AC88D3E6-C18B-4EFB-84E7-825BBC2A5101}" type="pres">
      <dgm:prSet presAssocID="{BF520593-E860-4643-9EAD-81591A8D318C}" presName="conn2-1" presStyleLbl="parChTrans1D2" presStyleIdx="4" presStyleCnt="6"/>
      <dgm:spPr/>
      <dgm:t>
        <a:bodyPr/>
        <a:lstStyle/>
        <a:p>
          <a:endParaRPr lang="zh-CN" altLang="en-US"/>
        </a:p>
      </dgm:t>
    </dgm:pt>
    <dgm:pt modelId="{6EAFC73D-3B62-4C92-B865-26185B0B45BE}" type="pres">
      <dgm:prSet presAssocID="{BF520593-E860-4643-9EAD-81591A8D318C}" presName="connTx" presStyleLbl="parChTrans1D2" presStyleIdx="4" presStyleCnt="6"/>
      <dgm:spPr/>
      <dgm:t>
        <a:bodyPr/>
        <a:lstStyle/>
        <a:p>
          <a:endParaRPr lang="zh-CN" altLang="en-US"/>
        </a:p>
      </dgm:t>
    </dgm:pt>
    <dgm:pt modelId="{4CF25B56-B84A-4123-A0C6-9E5000490871}" type="pres">
      <dgm:prSet presAssocID="{68E09652-CA36-4CA2-93D8-BDD9FEC7A92A}" presName="root2" presStyleCnt="0"/>
      <dgm:spPr/>
    </dgm:pt>
    <dgm:pt modelId="{B15F40BC-2E19-41C3-864E-BF72EE36F69A}" type="pres">
      <dgm:prSet presAssocID="{68E09652-CA36-4CA2-93D8-BDD9FEC7A92A}" presName="LevelTwoTextNode" presStyleLbl="node2" presStyleIdx="4" presStyleCnt="6" custScaleX="181232">
        <dgm:presLayoutVars>
          <dgm:chPref val="3"/>
        </dgm:presLayoutVars>
      </dgm:prSet>
      <dgm:spPr/>
      <dgm:t>
        <a:bodyPr/>
        <a:lstStyle/>
        <a:p>
          <a:endParaRPr lang="zh-CN" altLang="en-US"/>
        </a:p>
      </dgm:t>
    </dgm:pt>
    <dgm:pt modelId="{95F31B13-B47C-4F5D-8214-127B912CC572}" type="pres">
      <dgm:prSet presAssocID="{68E09652-CA36-4CA2-93D8-BDD9FEC7A92A}" presName="level3hierChild" presStyleCnt="0"/>
      <dgm:spPr/>
    </dgm:pt>
    <dgm:pt modelId="{FECCFCA9-E787-4469-A9EF-B9CF4CA31E8C}" type="pres">
      <dgm:prSet presAssocID="{46923A2C-E9B5-4FB1-A3AC-A338BE0FE98B}" presName="conn2-1" presStyleLbl="parChTrans1D2" presStyleIdx="5" presStyleCnt="6"/>
      <dgm:spPr/>
      <dgm:t>
        <a:bodyPr/>
        <a:lstStyle/>
        <a:p>
          <a:endParaRPr lang="zh-CN" altLang="en-US"/>
        </a:p>
      </dgm:t>
    </dgm:pt>
    <dgm:pt modelId="{44CBC956-FC33-4A48-904F-F96497E32FEA}" type="pres">
      <dgm:prSet presAssocID="{46923A2C-E9B5-4FB1-A3AC-A338BE0FE98B}" presName="connTx" presStyleLbl="parChTrans1D2" presStyleIdx="5" presStyleCnt="6"/>
      <dgm:spPr/>
      <dgm:t>
        <a:bodyPr/>
        <a:lstStyle/>
        <a:p>
          <a:endParaRPr lang="zh-CN" altLang="en-US"/>
        </a:p>
      </dgm:t>
    </dgm:pt>
    <dgm:pt modelId="{17645E7F-4DFB-4F85-B184-33C10A8DDA91}" type="pres">
      <dgm:prSet presAssocID="{70B4DF8D-3F7E-4510-81E8-90B4CEFA7C49}" presName="root2" presStyleCnt="0"/>
      <dgm:spPr/>
    </dgm:pt>
    <dgm:pt modelId="{52F47474-6A37-4324-80E5-DC462D46EEAE}" type="pres">
      <dgm:prSet presAssocID="{70B4DF8D-3F7E-4510-81E8-90B4CEFA7C49}" presName="LevelTwoTextNode" presStyleLbl="node2" presStyleIdx="5" presStyleCnt="6" custScaleX="181232">
        <dgm:presLayoutVars>
          <dgm:chPref val="3"/>
        </dgm:presLayoutVars>
      </dgm:prSet>
      <dgm:spPr/>
      <dgm:t>
        <a:bodyPr/>
        <a:lstStyle/>
        <a:p>
          <a:endParaRPr lang="zh-CN" altLang="en-US"/>
        </a:p>
      </dgm:t>
    </dgm:pt>
    <dgm:pt modelId="{51C7BBEC-1382-4CA4-A3A9-E28FAC51C3DF}" type="pres">
      <dgm:prSet presAssocID="{70B4DF8D-3F7E-4510-81E8-90B4CEFA7C49}" presName="level3hierChild" presStyleCnt="0"/>
      <dgm:spPr/>
    </dgm:pt>
  </dgm:ptLst>
  <dgm:cxnLst>
    <dgm:cxn modelId="{05E139CE-A07E-4828-933F-F9F7D139AE29}" srcId="{F286580B-F653-4CAD-8B5B-FBF7BFF8E046}" destId="{3CC9BF87-1CAB-4D81-94F5-E00088C4AC52}" srcOrd="0" destOrd="0" parTransId="{211E9A6C-80FA-4DAC-A30C-F0DDA733F4A2}" sibTransId="{B88E52FA-A79C-4C70-9BED-3A0A36487703}"/>
    <dgm:cxn modelId="{EC7CAF90-821A-4834-A518-2E6A2CFA1561}" type="presOf" srcId="{F286580B-F653-4CAD-8B5B-FBF7BFF8E046}" destId="{B83ED114-A2D9-42C3-8639-2861C91DC03D}" srcOrd="0" destOrd="0" presId="urn:microsoft.com/office/officeart/2008/layout/HorizontalMultiLevelHierarchy"/>
    <dgm:cxn modelId="{42376D80-A88E-4B42-B2CF-A6DA10ED210A}" type="presOf" srcId="{C6F7FA40-8D7E-4240-8075-6DDAFD0C475C}" destId="{1D9C9AA5-0C6A-4C5A-B376-6DAB20351CE8}" srcOrd="0" destOrd="0" presId="urn:microsoft.com/office/officeart/2008/layout/HorizontalMultiLevelHierarchy"/>
    <dgm:cxn modelId="{A9538CC3-D8D8-41D4-922A-624BCE43F793}" type="presOf" srcId="{3CC9BF87-1CAB-4D81-94F5-E00088C4AC52}" destId="{6DC8D0D5-EE69-426E-8FF5-604FF0EA0842}" srcOrd="0" destOrd="0" presId="urn:microsoft.com/office/officeart/2008/layout/HorizontalMultiLevelHierarchy"/>
    <dgm:cxn modelId="{23EFCC86-3B3D-488F-8963-7B14B724B2BE}" srcId="{F286580B-F653-4CAD-8B5B-FBF7BFF8E046}" destId="{7AE4B09B-1ECD-4BFE-9556-9E0F429FFF42}" srcOrd="2" destOrd="0" parTransId="{471F5740-466F-4D21-9B06-4C5EDB0EB74A}" sibTransId="{B8B4AA5D-06BD-4B53-9C51-765D607B6682}"/>
    <dgm:cxn modelId="{B4FAE3DA-8E74-49EB-817A-E9636EFD1959}" type="presOf" srcId="{8241896A-0699-45BA-B4A1-4698A1A3425D}" destId="{66D9D5D6-4262-4823-A1D1-505C0DA64289}" srcOrd="0" destOrd="0" presId="urn:microsoft.com/office/officeart/2008/layout/HorizontalMultiLevelHierarchy"/>
    <dgm:cxn modelId="{6DCB337B-3AD0-4233-BD83-F100384EAB5A}" type="presOf" srcId="{471F5740-466F-4D21-9B06-4C5EDB0EB74A}" destId="{522BE7F5-40B0-4227-86AE-05F56BA02168}" srcOrd="1" destOrd="0" presId="urn:microsoft.com/office/officeart/2008/layout/HorizontalMultiLevelHierarchy"/>
    <dgm:cxn modelId="{6AE1930C-56C1-47FD-9504-D483D7972D3B}" srcId="{F286580B-F653-4CAD-8B5B-FBF7BFF8E046}" destId="{68E09652-CA36-4CA2-93D8-BDD9FEC7A92A}" srcOrd="4" destOrd="0" parTransId="{BF520593-E860-4643-9EAD-81591A8D318C}" sibTransId="{EFBF82F4-7C66-4AC9-973D-E9EC9336F704}"/>
    <dgm:cxn modelId="{52AF27EB-18E4-4466-A197-423531B33FFF}" type="presOf" srcId="{BF520593-E860-4643-9EAD-81591A8D318C}" destId="{6EAFC73D-3B62-4C92-B865-26185B0B45BE}" srcOrd="1" destOrd="0" presId="urn:microsoft.com/office/officeart/2008/layout/HorizontalMultiLevelHierarchy"/>
    <dgm:cxn modelId="{5B6EECF1-AD4B-4FBA-902E-1B2308CF3404}" srcId="{F286580B-F653-4CAD-8B5B-FBF7BFF8E046}" destId="{623DAB16-31F3-45AF-8714-6E02FDC9119D}" srcOrd="3" destOrd="0" parTransId="{205B7926-65F2-417C-AE70-E84CD35EEFF4}" sibTransId="{4BB4DB2F-FE5D-4DD0-8982-16F73257F32C}"/>
    <dgm:cxn modelId="{4A77C335-83E9-4820-BA15-53C7FBB7A62B}" type="presOf" srcId="{623DAB16-31F3-45AF-8714-6E02FDC9119D}" destId="{A70B9B81-3FF1-4A32-B94E-CF65DDBCC388}" srcOrd="0" destOrd="0" presId="urn:microsoft.com/office/officeart/2008/layout/HorizontalMultiLevelHierarchy"/>
    <dgm:cxn modelId="{F05768B9-1C3B-412E-B383-396DA37955BC}" type="presOf" srcId="{D860B17A-0A64-4542-8528-9C200C5899F5}" destId="{5B207DFC-0B5D-47D2-9910-425D6C48975D}" srcOrd="0" destOrd="0" presId="urn:microsoft.com/office/officeart/2008/layout/HorizontalMultiLevelHierarchy"/>
    <dgm:cxn modelId="{2F626CFE-0A4E-4A8A-9A24-7271B5DD6F93}" type="presOf" srcId="{D860B17A-0A64-4542-8528-9C200C5899F5}" destId="{5C2134F3-F080-4EDC-A31D-6679D884D328}" srcOrd="1" destOrd="0" presId="urn:microsoft.com/office/officeart/2008/layout/HorizontalMultiLevelHierarchy"/>
    <dgm:cxn modelId="{DBFC4673-24D4-4CD9-8ABB-4452CAC10036}" srcId="{F286580B-F653-4CAD-8B5B-FBF7BFF8E046}" destId="{8241896A-0699-45BA-B4A1-4698A1A3425D}" srcOrd="1" destOrd="0" parTransId="{D860B17A-0A64-4542-8528-9C200C5899F5}" sibTransId="{03115F34-5367-4AEF-9573-BCBF79807519}"/>
    <dgm:cxn modelId="{F85C4FA0-DB7D-4557-A1A9-CD39A72B4C4A}" srcId="{C6F7FA40-8D7E-4240-8075-6DDAFD0C475C}" destId="{F286580B-F653-4CAD-8B5B-FBF7BFF8E046}" srcOrd="0" destOrd="0" parTransId="{E61A95D0-2534-4D12-BAA6-19E80AD856E8}" sibTransId="{C94C8723-8BC5-4F26-86BC-70CF609AA3B3}"/>
    <dgm:cxn modelId="{B86E76E0-2E5C-48BD-BD60-01F12AC72F19}" type="presOf" srcId="{205B7926-65F2-417C-AE70-E84CD35EEFF4}" destId="{F327025A-75B0-4F4F-A9F6-C0D6FB686205}" srcOrd="1" destOrd="0" presId="urn:microsoft.com/office/officeart/2008/layout/HorizontalMultiLevelHierarchy"/>
    <dgm:cxn modelId="{DF46DC9F-FE83-4A47-B200-96B60D6D8EA9}" type="presOf" srcId="{471F5740-466F-4D21-9B06-4C5EDB0EB74A}" destId="{EE498E48-7C03-4D87-8D4D-A6CAE261E865}" srcOrd="0" destOrd="0" presId="urn:microsoft.com/office/officeart/2008/layout/HorizontalMultiLevelHierarchy"/>
    <dgm:cxn modelId="{8FD05AFC-8332-4E72-9130-9722EB485758}" type="presOf" srcId="{46923A2C-E9B5-4FB1-A3AC-A338BE0FE98B}" destId="{FECCFCA9-E787-4469-A9EF-B9CF4CA31E8C}" srcOrd="0" destOrd="0" presId="urn:microsoft.com/office/officeart/2008/layout/HorizontalMultiLevelHierarchy"/>
    <dgm:cxn modelId="{ACB688DD-28CC-49BD-8946-8252BC89D9B0}" type="presOf" srcId="{205B7926-65F2-417C-AE70-E84CD35EEFF4}" destId="{2C3BB651-5B08-45C2-BD67-09FCDF8B28C0}" srcOrd="0" destOrd="0" presId="urn:microsoft.com/office/officeart/2008/layout/HorizontalMultiLevelHierarchy"/>
    <dgm:cxn modelId="{7D4DDC94-6925-482E-999D-CD0E1062550F}" type="presOf" srcId="{46923A2C-E9B5-4FB1-A3AC-A338BE0FE98B}" destId="{44CBC956-FC33-4A48-904F-F96497E32FEA}" srcOrd="1" destOrd="0" presId="urn:microsoft.com/office/officeart/2008/layout/HorizontalMultiLevelHierarchy"/>
    <dgm:cxn modelId="{F52F0760-7E78-438A-AEA8-61BE5848B6C2}" type="presOf" srcId="{211E9A6C-80FA-4DAC-A30C-F0DDA733F4A2}" destId="{3EEAEC16-83AE-4A7A-8A19-F1BE07C36014}" srcOrd="0" destOrd="0" presId="urn:microsoft.com/office/officeart/2008/layout/HorizontalMultiLevelHierarchy"/>
    <dgm:cxn modelId="{A4287C46-90D2-4330-882A-D479C757958F}" type="presOf" srcId="{7AE4B09B-1ECD-4BFE-9556-9E0F429FFF42}" destId="{EB624350-1E08-4B30-AE4E-2EA8097D2469}" srcOrd="0" destOrd="0" presId="urn:microsoft.com/office/officeart/2008/layout/HorizontalMultiLevelHierarchy"/>
    <dgm:cxn modelId="{8995A190-6B73-4F05-BA7F-0862DD66F22A}" srcId="{F286580B-F653-4CAD-8B5B-FBF7BFF8E046}" destId="{70B4DF8D-3F7E-4510-81E8-90B4CEFA7C49}" srcOrd="5" destOrd="0" parTransId="{46923A2C-E9B5-4FB1-A3AC-A338BE0FE98B}" sibTransId="{E771A24C-9AC3-41B1-8194-F7E0EE0E77C2}"/>
    <dgm:cxn modelId="{CBB29200-52A7-45E5-AD03-612B530DD63A}" type="presOf" srcId="{211E9A6C-80FA-4DAC-A30C-F0DDA733F4A2}" destId="{3B4F52D0-90AA-4FF5-A871-C6245A42D29E}" srcOrd="1" destOrd="0" presId="urn:microsoft.com/office/officeart/2008/layout/HorizontalMultiLevelHierarchy"/>
    <dgm:cxn modelId="{AFA5F4DF-F836-46F0-A25B-A3DB0DC0AD75}" type="presOf" srcId="{BF520593-E860-4643-9EAD-81591A8D318C}" destId="{AC88D3E6-C18B-4EFB-84E7-825BBC2A5101}" srcOrd="0" destOrd="0" presId="urn:microsoft.com/office/officeart/2008/layout/HorizontalMultiLevelHierarchy"/>
    <dgm:cxn modelId="{8A6AA57F-69B2-4F8C-B11A-BE34CC80648D}" type="presOf" srcId="{68E09652-CA36-4CA2-93D8-BDD9FEC7A92A}" destId="{B15F40BC-2E19-41C3-864E-BF72EE36F69A}" srcOrd="0" destOrd="0" presId="urn:microsoft.com/office/officeart/2008/layout/HorizontalMultiLevelHierarchy"/>
    <dgm:cxn modelId="{6B5501A6-B4FE-410A-A638-C1312109091D}" type="presOf" srcId="{70B4DF8D-3F7E-4510-81E8-90B4CEFA7C49}" destId="{52F47474-6A37-4324-80E5-DC462D46EEAE}" srcOrd="0" destOrd="0" presId="urn:microsoft.com/office/officeart/2008/layout/HorizontalMultiLevelHierarchy"/>
    <dgm:cxn modelId="{600993D0-6D0E-4469-953F-5E19C747069C}" type="presParOf" srcId="{1D9C9AA5-0C6A-4C5A-B376-6DAB20351CE8}" destId="{B00EAF7F-D3B9-4CA9-B8EC-AB8D48617893}" srcOrd="0" destOrd="0" presId="urn:microsoft.com/office/officeart/2008/layout/HorizontalMultiLevelHierarchy"/>
    <dgm:cxn modelId="{C8DCC546-BFE6-4FA5-A78D-7E457D1B0DBD}" type="presParOf" srcId="{B00EAF7F-D3B9-4CA9-B8EC-AB8D48617893}" destId="{B83ED114-A2D9-42C3-8639-2861C91DC03D}" srcOrd="0" destOrd="0" presId="urn:microsoft.com/office/officeart/2008/layout/HorizontalMultiLevelHierarchy"/>
    <dgm:cxn modelId="{70D2A565-EA64-4CC5-8725-9F61760A0E65}" type="presParOf" srcId="{B00EAF7F-D3B9-4CA9-B8EC-AB8D48617893}" destId="{09A2BE8F-2F2A-4468-A9D5-47E4F71964A4}" srcOrd="1" destOrd="0" presId="urn:microsoft.com/office/officeart/2008/layout/HorizontalMultiLevelHierarchy"/>
    <dgm:cxn modelId="{8B5CA6B3-5E70-4506-9C54-C0355C8C16F1}" type="presParOf" srcId="{09A2BE8F-2F2A-4468-A9D5-47E4F71964A4}" destId="{3EEAEC16-83AE-4A7A-8A19-F1BE07C36014}" srcOrd="0" destOrd="0" presId="urn:microsoft.com/office/officeart/2008/layout/HorizontalMultiLevelHierarchy"/>
    <dgm:cxn modelId="{40035270-C586-4B53-B95E-7DDD28F4B6EF}" type="presParOf" srcId="{3EEAEC16-83AE-4A7A-8A19-F1BE07C36014}" destId="{3B4F52D0-90AA-4FF5-A871-C6245A42D29E}" srcOrd="0" destOrd="0" presId="urn:microsoft.com/office/officeart/2008/layout/HorizontalMultiLevelHierarchy"/>
    <dgm:cxn modelId="{E4FB0FAD-DA1F-46D9-9F34-512A3E6A90B1}" type="presParOf" srcId="{09A2BE8F-2F2A-4468-A9D5-47E4F71964A4}" destId="{E569D0D9-DE49-4455-BFD3-FC460A7BB914}" srcOrd="1" destOrd="0" presId="urn:microsoft.com/office/officeart/2008/layout/HorizontalMultiLevelHierarchy"/>
    <dgm:cxn modelId="{E7DA8CC2-C98C-46E3-9DDD-5EBEEFCAB004}" type="presParOf" srcId="{E569D0D9-DE49-4455-BFD3-FC460A7BB914}" destId="{6DC8D0D5-EE69-426E-8FF5-604FF0EA0842}" srcOrd="0" destOrd="0" presId="urn:microsoft.com/office/officeart/2008/layout/HorizontalMultiLevelHierarchy"/>
    <dgm:cxn modelId="{8E4DE79E-4A4F-48E4-92FF-D1B0FA32C331}" type="presParOf" srcId="{E569D0D9-DE49-4455-BFD3-FC460A7BB914}" destId="{EA987F24-08FE-4B85-80DF-F655A2A8F217}" srcOrd="1" destOrd="0" presId="urn:microsoft.com/office/officeart/2008/layout/HorizontalMultiLevelHierarchy"/>
    <dgm:cxn modelId="{278C67FC-AA80-4EA5-B987-4DCBECC2A51D}" type="presParOf" srcId="{09A2BE8F-2F2A-4468-A9D5-47E4F71964A4}" destId="{5B207DFC-0B5D-47D2-9910-425D6C48975D}" srcOrd="2" destOrd="0" presId="urn:microsoft.com/office/officeart/2008/layout/HorizontalMultiLevelHierarchy"/>
    <dgm:cxn modelId="{AB9A3A70-5EA5-43CE-9AC7-70F76CBE07CB}" type="presParOf" srcId="{5B207DFC-0B5D-47D2-9910-425D6C48975D}" destId="{5C2134F3-F080-4EDC-A31D-6679D884D328}" srcOrd="0" destOrd="0" presId="urn:microsoft.com/office/officeart/2008/layout/HorizontalMultiLevelHierarchy"/>
    <dgm:cxn modelId="{A1CE573A-8DCE-4DEB-9838-26F1F7617C1A}" type="presParOf" srcId="{09A2BE8F-2F2A-4468-A9D5-47E4F71964A4}" destId="{3FE16D05-FB30-479A-88D6-2169B1E1CBFA}" srcOrd="3" destOrd="0" presId="urn:microsoft.com/office/officeart/2008/layout/HorizontalMultiLevelHierarchy"/>
    <dgm:cxn modelId="{64AD0249-6C1B-4ABC-97F5-296667796850}" type="presParOf" srcId="{3FE16D05-FB30-479A-88D6-2169B1E1CBFA}" destId="{66D9D5D6-4262-4823-A1D1-505C0DA64289}" srcOrd="0" destOrd="0" presId="urn:microsoft.com/office/officeart/2008/layout/HorizontalMultiLevelHierarchy"/>
    <dgm:cxn modelId="{8D77164E-1FF5-4F5B-9944-8141FCDAD620}" type="presParOf" srcId="{3FE16D05-FB30-479A-88D6-2169B1E1CBFA}" destId="{36301E8E-B0BD-4181-AE72-A0EB03E725C7}" srcOrd="1" destOrd="0" presId="urn:microsoft.com/office/officeart/2008/layout/HorizontalMultiLevelHierarchy"/>
    <dgm:cxn modelId="{39282A1E-0F6D-44E2-9506-1777C9C492BE}" type="presParOf" srcId="{09A2BE8F-2F2A-4468-A9D5-47E4F71964A4}" destId="{EE498E48-7C03-4D87-8D4D-A6CAE261E865}" srcOrd="4" destOrd="0" presId="urn:microsoft.com/office/officeart/2008/layout/HorizontalMultiLevelHierarchy"/>
    <dgm:cxn modelId="{DBE05D33-AF3B-4DFA-9BA3-EF671C50FC9E}" type="presParOf" srcId="{EE498E48-7C03-4D87-8D4D-A6CAE261E865}" destId="{522BE7F5-40B0-4227-86AE-05F56BA02168}" srcOrd="0" destOrd="0" presId="urn:microsoft.com/office/officeart/2008/layout/HorizontalMultiLevelHierarchy"/>
    <dgm:cxn modelId="{6B00D7CF-F7C3-4FEC-8BBB-DF93C4987744}" type="presParOf" srcId="{09A2BE8F-2F2A-4468-A9D5-47E4F71964A4}" destId="{5673C65D-FE57-4786-8AAD-60DB162523E2}" srcOrd="5" destOrd="0" presId="urn:microsoft.com/office/officeart/2008/layout/HorizontalMultiLevelHierarchy"/>
    <dgm:cxn modelId="{34D87127-3F54-4F16-847F-2CD7D7700C93}" type="presParOf" srcId="{5673C65D-FE57-4786-8AAD-60DB162523E2}" destId="{EB624350-1E08-4B30-AE4E-2EA8097D2469}" srcOrd="0" destOrd="0" presId="urn:microsoft.com/office/officeart/2008/layout/HorizontalMultiLevelHierarchy"/>
    <dgm:cxn modelId="{72309BDA-ADC9-40F2-A416-4593A8C3DDF6}" type="presParOf" srcId="{5673C65D-FE57-4786-8AAD-60DB162523E2}" destId="{ED5FE48C-631A-4559-8102-68088E055A0B}" srcOrd="1" destOrd="0" presId="urn:microsoft.com/office/officeart/2008/layout/HorizontalMultiLevelHierarchy"/>
    <dgm:cxn modelId="{09208B1B-1AA0-40FA-8760-9A886F957223}" type="presParOf" srcId="{09A2BE8F-2F2A-4468-A9D5-47E4F71964A4}" destId="{2C3BB651-5B08-45C2-BD67-09FCDF8B28C0}" srcOrd="6" destOrd="0" presId="urn:microsoft.com/office/officeart/2008/layout/HorizontalMultiLevelHierarchy"/>
    <dgm:cxn modelId="{3BB2AA00-E46C-468C-A9DB-EDD3D4C76E5E}" type="presParOf" srcId="{2C3BB651-5B08-45C2-BD67-09FCDF8B28C0}" destId="{F327025A-75B0-4F4F-A9F6-C0D6FB686205}" srcOrd="0" destOrd="0" presId="urn:microsoft.com/office/officeart/2008/layout/HorizontalMultiLevelHierarchy"/>
    <dgm:cxn modelId="{033E9A33-DBF2-4484-A224-60696D8155DB}" type="presParOf" srcId="{09A2BE8F-2F2A-4468-A9D5-47E4F71964A4}" destId="{760C2BC7-250E-46E4-8EC6-020382509D30}" srcOrd="7" destOrd="0" presId="urn:microsoft.com/office/officeart/2008/layout/HorizontalMultiLevelHierarchy"/>
    <dgm:cxn modelId="{2A1E6D70-B6CF-4F95-B56A-08ED015491F9}" type="presParOf" srcId="{760C2BC7-250E-46E4-8EC6-020382509D30}" destId="{A70B9B81-3FF1-4A32-B94E-CF65DDBCC388}" srcOrd="0" destOrd="0" presId="urn:microsoft.com/office/officeart/2008/layout/HorizontalMultiLevelHierarchy"/>
    <dgm:cxn modelId="{327675A4-7D22-49F4-A5C6-38F13535322C}" type="presParOf" srcId="{760C2BC7-250E-46E4-8EC6-020382509D30}" destId="{AC755E8C-D944-4FCE-B243-94B4E6B1E0AB}" srcOrd="1" destOrd="0" presId="urn:microsoft.com/office/officeart/2008/layout/HorizontalMultiLevelHierarchy"/>
    <dgm:cxn modelId="{0D0E89EC-80EE-4BEE-AB4C-4651B1421293}" type="presParOf" srcId="{09A2BE8F-2F2A-4468-A9D5-47E4F71964A4}" destId="{AC88D3E6-C18B-4EFB-84E7-825BBC2A5101}" srcOrd="8" destOrd="0" presId="urn:microsoft.com/office/officeart/2008/layout/HorizontalMultiLevelHierarchy"/>
    <dgm:cxn modelId="{01781BBF-2F10-4088-8F77-DEF7E3DCCDDE}" type="presParOf" srcId="{AC88D3E6-C18B-4EFB-84E7-825BBC2A5101}" destId="{6EAFC73D-3B62-4C92-B865-26185B0B45BE}" srcOrd="0" destOrd="0" presId="urn:microsoft.com/office/officeart/2008/layout/HorizontalMultiLevelHierarchy"/>
    <dgm:cxn modelId="{0489ECA8-25A4-4C4B-BC96-013B6E762EF5}" type="presParOf" srcId="{09A2BE8F-2F2A-4468-A9D5-47E4F71964A4}" destId="{4CF25B56-B84A-4123-A0C6-9E5000490871}" srcOrd="9" destOrd="0" presId="urn:microsoft.com/office/officeart/2008/layout/HorizontalMultiLevelHierarchy"/>
    <dgm:cxn modelId="{0E39F3E7-4038-484C-9A30-A7A5105BF630}" type="presParOf" srcId="{4CF25B56-B84A-4123-A0C6-9E5000490871}" destId="{B15F40BC-2E19-41C3-864E-BF72EE36F69A}" srcOrd="0" destOrd="0" presId="urn:microsoft.com/office/officeart/2008/layout/HorizontalMultiLevelHierarchy"/>
    <dgm:cxn modelId="{6A4A8A32-6963-4423-957E-6BD56DCEF74A}" type="presParOf" srcId="{4CF25B56-B84A-4123-A0C6-9E5000490871}" destId="{95F31B13-B47C-4F5D-8214-127B912CC572}" srcOrd="1" destOrd="0" presId="urn:microsoft.com/office/officeart/2008/layout/HorizontalMultiLevelHierarchy"/>
    <dgm:cxn modelId="{6048DAB9-231E-48EB-A158-055F9EF77921}" type="presParOf" srcId="{09A2BE8F-2F2A-4468-A9D5-47E4F71964A4}" destId="{FECCFCA9-E787-4469-A9EF-B9CF4CA31E8C}" srcOrd="10" destOrd="0" presId="urn:microsoft.com/office/officeart/2008/layout/HorizontalMultiLevelHierarchy"/>
    <dgm:cxn modelId="{CA43ADA6-9976-429B-AA97-A5A20F6B982C}" type="presParOf" srcId="{FECCFCA9-E787-4469-A9EF-B9CF4CA31E8C}" destId="{44CBC956-FC33-4A48-904F-F96497E32FEA}" srcOrd="0" destOrd="0" presId="urn:microsoft.com/office/officeart/2008/layout/HorizontalMultiLevelHierarchy"/>
    <dgm:cxn modelId="{9191A9F2-7BB7-4504-BCFE-4AF928F2FF8E}" type="presParOf" srcId="{09A2BE8F-2F2A-4468-A9D5-47E4F71964A4}" destId="{17645E7F-4DFB-4F85-B184-33C10A8DDA91}" srcOrd="11" destOrd="0" presId="urn:microsoft.com/office/officeart/2008/layout/HorizontalMultiLevelHierarchy"/>
    <dgm:cxn modelId="{FCAB544A-B36A-4C19-9496-144AFB9B4868}" type="presParOf" srcId="{17645E7F-4DFB-4F85-B184-33C10A8DDA91}" destId="{52F47474-6A37-4324-80E5-DC462D46EEAE}" srcOrd="0" destOrd="0" presId="urn:microsoft.com/office/officeart/2008/layout/HorizontalMultiLevelHierarchy"/>
    <dgm:cxn modelId="{212AFDDC-542A-4194-9C5F-8A1BF1B49305}" type="presParOf" srcId="{17645E7F-4DFB-4F85-B184-33C10A8DDA91}" destId="{51C7BBEC-1382-4CA4-A3A9-E28FAC51C3D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FCA9-E787-4469-A9EF-B9CF4CA31E8C}">
      <dsp:nvSpPr>
        <dsp:cNvPr id="0" name=""/>
        <dsp:cNvSpPr/>
      </dsp:nvSpPr>
      <dsp:spPr>
        <a:xfrm>
          <a:off x="1599009" y="2571072"/>
          <a:ext cx="464586" cy="2213158"/>
        </a:xfrm>
        <a:custGeom>
          <a:avLst/>
          <a:gdLst/>
          <a:ahLst/>
          <a:cxnLst/>
          <a:rect l="0" t="0" r="0" b="0"/>
          <a:pathLst>
            <a:path>
              <a:moveTo>
                <a:pt x="0" y="0"/>
              </a:moveTo>
              <a:lnTo>
                <a:pt x="232293" y="0"/>
              </a:lnTo>
              <a:lnTo>
                <a:pt x="232293" y="2213158"/>
              </a:lnTo>
              <a:lnTo>
                <a:pt x="464586" y="22131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1774767" y="3621116"/>
        <a:ext cx="113069" cy="113069"/>
      </dsp:txXfrm>
    </dsp:sp>
    <dsp:sp modelId="{AC88D3E6-C18B-4EFB-84E7-825BBC2A5101}">
      <dsp:nvSpPr>
        <dsp:cNvPr id="0" name=""/>
        <dsp:cNvSpPr/>
      </dsp:nvSpPr>
      <dsp:spPr>
        <a:xfrm>
          <a:off x="1599009" y="2571072"/>
          <a:ext cx="464586" cy="1327894"/>
        </a:xfrm>
        <a:custGeom>
          <a:avLst/>
          <a:gdLst/>
          <a:ahLst/>
          <a:cxnLst/>
          <a:rect l="0" t="0" r="0" b="0"/>
          <a:pathLst>
            <a:path>
              <a:moveTo>
                <a:pt x="0" y="0"/>
              </a:moveTo>
              <a:lnTo>
                <a:pt x="232293" y="0"/>
              </a:lnTo>
              <a:lnTo>
                <a:pt x="232293" y="1327894"/>
              </a:lnTo>
              <a:lnTo>
                <a:pt x="464586" y="1327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96131" y="3199849"/>
        <a:ext cx="70341" cy="70341"/>
      </dsp:txXfrm>
    </dsp:sp>
    <dsp:sp modelId="{2C3BB651-5B08-45C2-BD67-09FCDF8B28C0}">
      <dsp:nvSpPr>
        <dsp:cNvPr id="0" name=""/>
        <dsp:cNvSpPr/>
      </dsp:nvSpPr>
      <dsp:spPr>
        <a:xfrm>
          <a:off x="1599009" y="2571072"/>
          <a:ext cx="464586" cy="442631"/>
        </a:xfrm>
        <a:custGeom>
          <a:avLst/>
          <a:gdLst/>
          <a:ahLst/>
          <a:cxnLst/>
          <a:rect l="0" t="0" r="0" b="0"/>
          <a:pathLst>
            <a:path>
              <a:moveTo>
                <a:pt x="0" y="0"/>
              </a:moveTo>
              <a:lnTo>
                <a:pt x="232293" y="0"/>
              </a:lnTo>
              <a:lnTo>
                <a:pt x="232293" y="442631"/>
              </a:lnTo>
              <a:lnTo>
                <a:pt x="464586" y="44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15260" y="2776346"/>
        <a:ext cx="32084" cy="32084"/>
      </dsp:txXfrm>
    </dsp:sp>
    <dsp:sp modelId="{EE498E48-7C03-4D87-8D4D-A6CAE261E865}">
      <dsp:nvSpPr>
        <dsp:cNvPr id="0" name=""/>
        <dsp:cNvSpPr/>
      </dsp:nvSpPr>
      <dsp:spPr>
        <a:xfrm>
          <a:off x="1599009" y="2129092"/>
          <a:ext cx="422378" cy="441980"/>
        </a:xfrm>
        <a:custGeom>
          <a:avLst/>
          <a:gdLst/>
          <a:ahLst/>
          <a:cxnLst/>
          <a:rect l="0" t="0" r="0" b="0"/>
          <a:pathLst>
            <a:path>
              <a:moveTo>
                <a:pt x="0" y="441980"/>
              </a:moveTo>
              <a:lnTo>
                <a:pt x="211189" y="441980"/>
              </a:lnTo>
              <a:lnTo>
                <a:pt x="211189" y="0"/>
              </a:lnTo>
              <a:lnTo>
                <a:pt x="4223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94914" y="2334798"/>
        <a:ext cx="30567" cy="30567"/>
      </dsp:txXfrm>
    </dsp:sp>
    <dsp:sp modelId="{5B207DFC-0B5D-47D2-9910-425D6C48975D}">
      <dsp:nvSpPr>
        <dsp:cNvPr id="0" name=""/>
        <dsp:cNvSpPr/>
      </dsp:nvSpPr>
      <dsp:spPr>
        <a:xfrm>
          <a:off x="1599009" y="1243177"/>
          <a:ext cx="464586" cy="1327894"/>
        </a:xfrm>
        <a:custGeom>
          <a:avLst/>
          <a:gdLst/>
          <a:ahLst/>
          <a:cxnLst/>
          <a:rect l="0" t="0" r="0" b="0"/>
          <a:pathLst>
            <a:path>
              <a:moveTo>
                <a:pt x="0" y="1327894"/>
              </a:moveTo>
              <a:lnTo>
                <a:pt x="232293" y="1327894"/>
              </a:lnTo>
              <a:lnTo>
                <a:pt x="232293" y="0"/>
              </a:lnTo>
              <a:lnTo>
                <a:pt x="4645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796131" y="1871954"/>
        <a:ext cx="70341" cy="70341"/>
      </dsp:txXfrm>
    </dsp:sp>
    <dsp:sp modelId="{3EEAEC16-83AE-4A7A-8A19-F1BE07C36014}">
      <dsp:nvSpPr>
        <dsp:cNvPr id="0" name=""/>
        <dsp:cNvSpPr/>
      </dsp:nvSpPr>
      <dsp:spPr>
        <a:xfrm>
          <a:off x="1599009" y="358565"/>
          <a:ext cx="422378" cy="2212506"/>
        </a:xfrm>
        <a:custGeom>
          <a:avLst/>
          <a:gdLst/>
          <a:ahLst/>
          <a:cxnLst/>
          <a:rect l="0" t="0" r="0" b="0"/>
          <a:pathLst>
            <a:path>
              <a:moveTo>
                <a:pt x="0" y="2212506"/>
              </a:moveTo>
              <a:lnTo>
                <a:pt x="211189" y="2212506"/>
              </a:lnTo>
              <a:lnTo>
                <a:pt x="211189" y="0"/>
              </a:lnTo>
              <a:lnTo>
                <a:pt x="42237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1753886" y="1408507"/>
        <a:ext cx="112623" cy="112623"/>
      </dsp:txXfrm>
    </dsp:sp>
    <dsp:sp modelId="{B83ED114-A2D9-42C3-8639-2861C91DC03D}">
      <dsp:nvSpPr>
        <dsp:cNvPr id="0" name=""/>
        <dsp:cNvSpPr/>
      </dsp:nvSpPr>
      <dsp:spPr>
        <a:xfrm rot="16200000">
          <a:off x="-1033801" y="2216967"/>
          <a:ext cx="4557410" cy="708210"/>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rgbClr val="C00000"/>
              </a:solidFill>
              <a:latin typeface="微软雅黑" panose="020B0503020204020204" pitchFamily="34" charset="-122"/>
              <a:ea typeface="微软雅黑" panose="020B0503020204020204" pitchFamily="34" charset="-122"/>
            </a:rPr>
            <a:t>动力工程及工程热物理</a:t>
          </a:r>
          <a:endParaRPr lang="zh-CN" altLang="en-US" sz="3200" b="1" kern="1200" dirty="0">
            <a:solidFill>
              <a:srgbClr val="C00000"/>
            </a:solidFill>
            <a:latin typeface="微软雅黑" panose="020B0503020204020204" pitchFamily="34" charset="-122"/>
            <a:ea typeface="微软雅黑" panose="020B0503020204020204" pitchFamily="34" charset="-122"/>
          </a:endParaRPr>
        </a:p>
      </dsp:txBody>
      <dsp:txXfrm>
        <a:off x="-1033801" y="2216967"/>
        <a:ext cx="4557410" cy="708210"/>
      </dsp:txXfrm>
    </dsp:sp>
    <dsp:sp modelId="{6DC8D0D5-EE69-426E-8FF5-604FF0EA0842}">
      <dsp:nvSpPr>
        <dsp:cNvPr id="0" name=""/>
        <dsp:cNvSpPr/>
      </dsp:nvSpPr>
      <dsp:spPr>
        <a:xfrm>
          <a:off x="2021387" y="4460"/>
          <a:ext cx="4209894" cy="708210"/>
        </a:xfrm>
        <a:prstGeom prst="rect">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rgbClr val="0000FF"/>
              </a:solidFill>
              <a:latin typeface="微软雅黑" panose="020B0503020204020204" pitchFamily="34" charset="-122"/>
              <a:ea typeface="微软雅黑" panose="020B0503020204020204" pitchFamily="34" charset="-122"/>
            </a:rPr>
            <a:t>1-</a:t>
          </a:r>
          <a:r>
            <a:rPr lang="zh-CN" altLang="en-US" sz="2800" b="1" kern="1200" dirty="0" smtClean="0">
              <a:solidFill>
                <a:srgbClr val="0000FF"/>
              </a:solidFill>
              <a:latin typeface="微软雅黑" panose="020B0503020204020204" pitchFamily="34" charset="-122"/>
              <a:ea typeface="微软雅黑" panose="020B0503020204020204" pitchFamily="34" charset="-122"/>
            </a:rPr>
            <a:t>动力机械及工程</a:t>
          </a:r>
          <a:endParaRPr lang="zh-CN" altLang="en-US" sz="2800" b="1" kern="1200" dirty="0">
            <a:solidFill>
              <a:srgbClr val="0000FF"/>
            </a:solidFill>
            <a:latin typeface="微软雅黑" panose="020B0503020204020204" pitchFamily="34" charset="-122"/>
            <a:ea typeface="微软雅黑" panose="020B0503020204020204" pitchFamily="34" charset="-122"/>
          </a:endParaRPr>
        </a:p>
      </dsp:txBody>
      <dsp:txXfrm>
        <a:off x="2021387" y="4460"/>
        <a:ext cx="4209894" cy="708210"/>
      </dsp:txXfrm>
    </dsp:sp>
    <dsp:sp modelId="{66D9D5D6-4262-4823-A1D1-505C0DA64289}">
      <dsp:nvSpPr>
        <dsp:cNvPr id="0" name=""/>
        <dsp:cNvSpPr/>
      </dsp:nvSpPr>
      <dsp:spPr>
        <a:xfrm>
          <a:off x="2063595" y="889072"/>
          <a:ext cx="4209894" cy="708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b="1" kern="1200" dirty="0">
            <a:solidFill>
              <a:srgbClr val="0000FF"/>
            </a:solidFill>
            <a:latin typeface="微软雅黑" panose="020B0503020204020204" pitchFamily="34" charset="-122"/>
            <a:ea typeface="微软雅黑" panose="020B0503020204020204" pitchFamily="34" charset="-122"/>
          </a:endParaRPr>
        </a:p>
      </dsp:txBody>
      <dsp:txXfrm>
        <a:off x="2063595" y="889072"/>
        <a:ext cx="4209894" cy="708210"/>
      </dsp:txXfrm>
    </dsp:sp>
    <dsp:sp modelId="{EB624350-1E08-4B30-AE4E-2EA8097D2469}">
      <dsp:nvSpPr>
        <dsp:cNvPr id="0" name=""/>
        <dsp:cNvSpPr/>
      </dsp:nvSpPr>
      <dsp:spPr>
        <a:xfrm>
          <a:off x="2021387" y="1774987"/>
          <a:ext cx="4209894" cy="708210"/>
        </a:xfrm>
        <a:prstGeom prst="rect">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rgbClr val="0000FF"/>
              </a:solidFill>
              <a:latin typeface="微软雅黑" panose="020B0503020204020204" pitchFamily="34" charset="-122"/>
              <a:ea typeface="微软雅黑" panose="020B0503020204020204" pitchFamily="34" charset="-122"/>
            </a:rPr>
            <a:t>3-</a:t>
          </a:r>
          <a:r>
            <a:rPr lang="zh-CN" altLang="en-US" sz="2800" b="1" kern="1200" dirty="0" smtClean="0">
              <a:solidFill>
                <a:srgbClr val="0000FF"/>
              </a:solidFill>
              <a:latin typeface="微软雅黑" panose="020B0503020204020204" pitchFamily="34" charset="-122"/>
              <a:ea typeface="微软雅黑" panose="020B0503020204020204" pitchFamily="34" charset="-122"/>
            </a:rPr>
            <a:t>制冷及低温工程</a:t>
          </a:r>
          <a:endParaRPr lang="zh-CN" altLang="en-US" sz="2800" b="1" kern="1200" dirty="0">
            <a:solidFill>
              <a:srgbClr val="0000FF"/>
            </a:solidFill>
            <a:latin typeface="微软雅黑" panose="020B0503020204020204" pitchFamily="34" charset="-122"/>
            <a:ea typeface="微软雅黑" panose="020B0503020204020204" pitchFamily="34" charset="-122"/>
          </a:endParaRPr>
        </a:p>
      </dsp:txBody>
      <dsp:txXfrm>
        <a:off x="2021387" y="1774987"/>
        <a:ext cx="4209894" cy="708210"/>
      </dsp:txXfrm>
    </dsp:sp>
    <dsp:sp modelId="{A70B9B81-3FF1-4A32-B94E-CF65DDBCC388}">
      <dsp:nvSpPr>
        <dsp:cNvPr id="0" name=""/>
        <dsp:cNvSpPr/>
      </dsp:nvSpPr>
      <dsp:spPr>
        <a:xfrm>
          <a:off x="2063595" y="2659598"/>
          <a:ext cx="4209894" cy="708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CN" altLang="en-US" sz="2800" kern="1200" dirty="0"/>
        </a:p>
      </dsp:txBody>
      <dsp:txXfrm>
        <a:off x="2063595" y="2659598"/>
        <a:ext cx="4209894" cy="708210"/>
      </dsp:txXfrm>
    </dsp:sp>
    <dsp:sp modelId="{B15F40BC-2E19-41C3-864E-BF72EE36F69A}">
      <dsp:nvSpPr>
        <dsp:cNvPr id="0" name=""/>
        <dsp:cNvSpPr/>
      </dsp:nvSpPr>
      <dsp:spPr>
        <a:xfrm>
          <a:off x="2063595" y="3544862"/>
          <a:ext cx="4209894" cy="708210"/>
        </a:xfrm>
        <a:prstGeom prst="rect">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l" defTabSz="1200150">
            <a:lnSpc>
              <a:spcPct val="90000"/>
            </a:lnSpc>
            <a:spcBef>
              <a:spcPct val="0"/>
            </a:spcBef>
            <a:spcAft>
              <a:spcPct val="35000"/>
            </a:spcAft>
          </a:pPr>
          <a:r>
            <a:rPr lang="zh-CN" altLang="en-US" sz="2700" kern="1200" dirty="0" smtClean="0">
              <a:solidFill>
                <a:srgbClr val="0000FF"/>
              </a:solidFill>
            </a:rPr>
            <a:t>        </a:t>
          </a:r>
          <a:r>
            <a:rPr lang="en-US" altLang="zh-CN" sz="2800" b="1" kern="1200" dirty="0" smtClean="0">
              <a:solidFill>
                <a:srgbClr val="0000FF"/>
              </a:solidFill>
              <a:latin typeface="微软雅黑" panose="020B0503020204020204" pitchFamily="34" charset="-122"/>
              <a:ea typeface="微软雅黑" panose="020B0503020204020204" pitchFamily="34" charset="-122"/>
            </a:rPr>
            <a:t>5-</a:t>
          </a:r>
          <a:r>
            <a:rPr lang="zh-CN" altLang="en-US" sz="2800" b="1" kern="1200" dirty="0" smtClean="0">
              <a:solidFill>
                <a:srgbClr val="0000FF"/>
              </a:solidFill>
              <a:latin typeface="微软雅黑" panose="020B0503020204020204" pitchFamily="34" charset="-122"/>
              <a:ea typeface="微软雅黑" panose="020B0503020204020204" pitchFamily="34" charset="-122"/>
            </a:rPr>
            <a:t>流体机械及工程</a:t>
          </a:r>
          <a:endParaRPr lang="zh-CN" altLang="en-US" sz="2800" b="1" kern="1200" dirty="0">
            <a:solidFill>
              <a:srgbClr val="0000FF"/>
            </a:solidFill>
            <a:latin typeface="微软雅黑" panose="020B0503020204020204" pitchFamily="34" charset="-122"/>
            <a:ea typeface="微软雅黑" panose="020B0503020204020204" pitchFamily="34" charset="-122"/>
          </a:endParaRPr>
        </a:p>
      </dsp:txBody>
      <dsp:txXfrm>
        <a:off x="2063595" y="3544862"/>
        <a:ext cx="4209894" cy="708210"/>
      </dsp:txXfrm>
    </dsp:sp>
    <dsp:sp modelId="{52F47474-6A37-4324-80E5-DC462D46EEAE}">
      <dsp:nvSpPr>
        <dsp:cNvPr id="0" name=""/>
        <dsp:cNvSpPr/>
      </dsp:nvSpPr>
      <dsp:spPr>
        <a:xfrm>
          <a:off x="2063595" y="4430125"/>
          <a:ext cx="4209894" cy="708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zh-CN" altLang="en-US" sz="3200" kern="1200" dirty="0" smtClean="0">
              <a:solidFill>
                <a:srgbClr val="0000FF"/>
              </a:solidFill>
            </a:rPr>
            <a:t>       </a:t>
          </a:r>
          <a:r>
            <a:rPr lang="en-US" altLang="zh-CN" sz="2800" b="1" kern="1200" dirty="0" smtClean="0">
              <a:solidFill>
                <a:srgbClr val="0000FF"/>
              </a:solidFill>
              <a:latin typeface="微软雅黑" panose="020B0503020204020204" pitchFamily="34" charset="-122"/>
              <a:ea typeface="微软雅黑" panose="020B0503020204020204" pitchFamily="34" charset="-122"/>
            </a:rPr>
            <a:t>6-</a:t>
          </a:r>
          <a:r>
            <a:rPr lang="zh-CN" altLang="en-US" sz="2800" b="1" kern="1200" dirty="0" smtClean="0">
              <a:solidFill>
                <a:srgbClr val="0000FF"/>
              </a:solidFill>
              <a:latin typeface="微软雅黑" panose="020B0503020204020204" pitchFamily="34" charset="-122"/>
              <a:ea typeface="微软雅黑" panose="020B0503020204020204" pitchFamily="34" charset="-122"/>
            </a:rPr>
            <a:t>化工过程机械</a:t>
          </a:r>
          <a:endParaRPr lang="zh-CN" altLang="en-US" sz="2800" b="1" kern="1200" dirty="0">
            <a:solidFill>
              <a:srgbClr val="0000FF"/>
            </a:solidFill>
            <a:latin typeface="微软雅黑" panose="020B0503020204020204" pitchFamily="34" charset="-122"/>
            <a:ea typeface="微软雅黑" panose="020B0503020204020204" pitchFamily="34" charset="-122"/>
          </a:endParaRPr>
        </a:p>
      </dsp:txBody>
      <dsp:txXfrm>
        <a:off x="2063595" y="4430125"/>
        <a:ext cx="4209894" cy="7082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68DE4F22-6521-4F12-A904-107DE517350F}"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3449638" y="844550"/>
            <a:ext cx="3043237" cy="22828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454D6529-1946-42D8-B270-07158D75D287}" type="slidenum">
              <a:rPr lang="zh-CN" altLang="en-US" smtClean="0"/>
              <a:t>‹#›</a:t>
            </a:fld>
            <a:endParaRPr lang="zh-CN" altLang="en-US"/>
          </a:p>
        </p:txBody>
      </p:sp>
    </p:spTree>
    <p:extLst>
      <p:ext uri="{BB962C8B-B14F-4D97-AF65-F5344CB8AC3E}">
        <p14:creationId xmlns:p14="http://schemas.microsoft.com/office/powerpoint/2010/main" val="227839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4D6529-1946-42D8-B270-07158D75D287}" type="slidenum">
              <a:rPr lang="zh-CN" altLang="en-US" smtClean="0"/>
              <a:t>8</a:t>
            </a:fld>
            <a:endParaRPr lang="zh-CN" altLang="en-US"/>
          </a:p>
        </p:txBody>
      </p:sp>
    </p:spTree>
    <p:extLst>
      <p:ext uri="{BB962C8B-B14F-4D97-AF65-F5344CB8AC3E}">
        <p14:creationId xmlns:p14="http://schemas.microsoft.com/office/powerpoint/2010/main" val="253791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4D6529-1946-42D8-B270-07158D75D287}" type="slidenum">
              <a:rPr lang="zh-CN" altLang="en-US" smtClean="0"/>
              <a:t>9</a:t>
            </a:fld>
            <a:endParaRPr lang="zh-CN" altLang="en-US"/>
          </a:p>
        </p:txBody>
      </p:sp>
    </p:spTree>
    <p:extLst>
      <p:ext uri="{BB962C8B-B14F-4D97-AF65-F5344CB8AC3E}">
        <p14:creationId xmlns:p14="http://schemas.microsoft.com/office/powerpoint/2010/main" val="106049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红01.jpg"/>
          <p:cNvPicPr>
            <a:picLocks noChangeAspect="1"/>
          </p:cNvPicPr>
          <p:nvPr userDrawn="1"/>
        </p:nvPicPr>
        <p:blipFill>
          <a:blip r:embed="rId2" cstate="print"/>
          <a:stretch>
            <a:fillRect/>
          </a:stretch>
        </p:blipFill>
        <p:spPr>
          <a:xfrm>
            <a:off x="0" y="725"/>
            <a:ext cx="9144000" cy="6856549"/>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E3C1AE9-4692-44B8-9FCC-502D855801B2}" type="datetime1">
              <a:rPr lang="zh-CN" altLang="en-US" smtClean="0"/>
              <a:pPr/>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A37939-7686-41CC-A8D3-F58D0B3721D2}" type="slidenum">
              <a:rPr lang="zh-CN" altLang="en-US" smtClean="0"/>
              <a:pPr/>
              <a:t>‹#›</a:t>
            </a:fld>
            <a:endParaRPr lang="zh-CN" altLang="en-US"/>
          </a:p>
        </p:txBody>
      </p:sp>
    </p:spTree>
    <p:extLst>
      <p:ext uri="{BB962C8B-B14F-4D97-AF65-F5344CB8AC3E}">
        <p14:creationId xmlns:p14="http://schemas.microsoft.com/office/powerpoint/2010/main" val="265564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78160" y="6460772"/>
            <a:ext cx="2133600" cy="365125"/>
          </a:xfrm>
        </p:spPr>
        <p:txBody>
          <a:bodyPr/>
          <a:lstStyle>
            <a:lvl1pPr algn="l">
              <a:defRPr sz="1800">
                <a:solidFill>
                  <a:schemeClr val="bg1"/>
                </a:solidFill>
                <a:latin typeface="黑体" panose="02010609060101010101" pitchFamily="49" charset="-122"/>
                <a:ea typeface="黑体" panose="02010609060101010101" pitchFamily="49" charset="-122"/>
              </a:defRPr>
            </a:lvl1pPr>
          </a:lstStyle>
          <a:p>
            <a:r>
              <a:rPr lang="zh-CN" altLang="en-US" smtClean="0"/>
              <a:t>第</a:t>
            </a:r>
            <a:fld id="{26A37939-7686-41CC-A8D3-F58D0B3721D2}" type="slidenum">
              <a:rPr lang="zh-CN" altLang="en-US" smtClean="0"/>
              <a:pPr/>
              <a:t>‹#›</a:t>
            </a:fld>
            <a:r>
              <a:rPr lang="zh-CN" altLang="en-US" smtClean="0"/>
              <a:t>页</a:t>
            </a:r>
            <a:endParaRPr lang="zh-CN" altLang="en-US" dirty="0"/>
          </a:p>
        </p:txBody>
      </p:sp>
    </p:spTree>
    <p:extLst>
      <p:ext uri="{BB962C8B-B14F-4D97-AF65-F5344CB8AC3E}">
        <p14:creationId xmlns:p14="http://schemas.microsoft.com/office/powerpoint/2010/main" val="137658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PPT红03.jpg"/>
          <p:cNvPicPr>
            <a:picLocks noChangeAspect="1"/>
          </p:cNvPicPr>
          <p:nvPr userDrawn="1"/>
        </p:nvPicPr>
        <p:blipFill>
          <a:blip r:embed="rId2" cstate="print"/>
          <a:stretch>
            <a:fillRect/>
          </a:stretch>
        </p:blipFill>
        <p:spPr>
          <a:xfrm>
            <a:off x="0" y="725"/>
            <a:ext cx="9144000" cy="6856549"/>
          </a:xfrm>
          <a:prstGeom prst="rect">
            <a:avLst/>
          </a:prstGeom>
        </p:spPr>
      </p:pic>
      <p:sp>
        <p:nvSpPr>
          <p:cNvPr id="2" name="日期占位符 1"/>
          <p:cNvSpPr>
            <a:spLocks noGrp="1"/>
          </p:cNvSpPr>
          <p:nvPr>
            <p:ph type="dt" sz="half" idx="10"/>
          </p:nvPr>
        </p:nvSpPr>
        <p:spPr/>
        <p:txBody>
          <a:bodyPr/>
          <a:lstStyle/>
          <a:p>
            <a:fld id="{87E50273-EE69-49BB-B17D-A47523D0F608}" type="datetime1">
              <a:rPr lang="zh-CN" altLang="en-US" smtClean="0"/>
              <a:pPr/>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A37939-7686-41CC-A8D3-F58D0B3721D2}" type="slidenum">
              <a:rPr lang="zh-CN" altLang="en-US" smtClean="0"/>
              <a:pPr/>
              <a:t>‹#›</a:t>
            </a:fld>
            <a:endParaRPr lang="zh-CN" altLang="en-US"/>
          </a:p>
        </p:txBody>
      </p:sp>
    </p:spTree>
    <p:extLst>
      <p:ext uri="{BB962C8B-B14F-4D97-AF65-F5344CB8AC3E}">
        <p14:creationId xmlns:p14="http://schemas.microsoft.com/office/powerpoint/2010/main" val="175632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843" y="72823"/>
            <a:ext cx="2551462" cy="778336"/>
          </a:xfrm>
        </p:spPr>
        <p:txBody>
          <a:bodyPr anchor="b"/>
          <a:lstStyle>
            <a:lvl1pPr algn="l">
              <a:defRPr sz="4400" b="1">
                <a:latin typeface="黑体" panose="02010609060101010101" pitchFamily="49" charset="-122"/>
                <a:ea typeface="黑体" panose="02010609060101010101" pitchFamily="49" charset="-122"/>
              </a:defRPr>
            </a:lvl1pPr>
          </a:lstStyle>
          <a:p>
            <a:r>
              <a:rPr lang="zh-CN" altLang="en-US" dirty="0" smtClean="0"/>
              <a:t>中国思考</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4707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21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0227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PPT红02.jpg"/>
          <p:cNvPicPr>
            <a:picLocks noChangeAspect="1"/>
          </p:cNvPicPr>
          <p:nvPr/>
        </p:nvPicPr>
        <p:blipFill>
          <a:blip r:embed="rId8" cstate="print"/>
          <a:stretch>
            <a:fillRect/>
          </a:stretch>
        </p:blipFill>
        <p:spPr>
          <a:xfrm>
            <a:off x="0" y="725"/>
            <a:ext cx="9144000" cy="6856549"/>
          </a:xfrm>
          <a:prstGeom prst="rect">
            <a:avLst/>
          </a:prstGeom>
        </p:spPr>
      </p:pic>
      <p:sp>
        <p:nvSpPr>
          <p:cNvPr id="2" name="标题占位符 1"/>
          <p:cNvSpPr>
            <a:spLocks noGrp="1"/>
          </p:cNvSpPr>
          <p:nvPr>
            <p:ph type="title"/>
          </p:nvPr>
        </p:nvSpPr>
        <p:spPr>
          <a:xfrm>
            <a:off x="457200" y="116632"/>
            <a:ext cx="8229600" cy="576064"/>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E7289-5B60-495E-ACE3-5E48F6EBA06C}" type="datetime1">
              <a:rPr lang="zh-CN" altLang="en-US" smtClean="0"/>
              <a:pPr/>
              <a:t>2021/11/5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37939-7686-41CC-A8D3-F58D0B3721D2}" type="slidenum">
              <a:rPr lang="zh-CN" altLang="en-US" smtClean="0"/>
              <a:pPr/>
              <a:t>‹#›</a:t>
            </a:fld>
            <a:endParaRPr lang="zh-CN" altLang="en-US"/>
          </a:p>
        </p:txBody>
      </p:sp>
    </p:spTree>
    <p:extLst>
      <p:ext uri="{BB962C8B-B14F-4D97-AF65-F5344CB8AC3E}">
        <p14:creationId xmlns:p14="http://schemas.microsoft.com/office/powerpoint/2010/main" val="1524717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2276872"/>
            <a:ext cx="7772400" cy="1470025"/>
          </a:xfrm>
        </p:spPr>
        <p:txBody>
          <a:bodyPr/>
          <a:lstStyle/>
          <a:p>
            <a:r>
              <a:rPr lang="zh-CN" altLang="en-US" b="1" dirty="0">
                <a:latin typeface="微软雅黑" panose="020B0503020204020204" pitchFamily="34" charset="-122"/>
                <a:ea typeface="微软雅黑" panose="020B0503020204020204" pitchFamily="34" charset="-122"/>
              </a:rPr>
              <a:t>能源与动力工程</a:t>
            </a:r>
            <a:r>
              <a:rPr lang="zh-CN" altLang="en-US" b="1" dirty="0" smtClean="0">
                <a:latin typeface="微软雅黑" panose="020B0503020204020204" pitchFamily="34" charset="-122"/>
                <a:ea typeface="微软雅黑" panose="020B0503020204020204" pitchFamily="34" charset="-122"/>
              </a:rPr>
              <a:t>专业介绍</a:t>
            </a:r>
            <a:endParaRPr lang="zh-CN" altLang="en-US"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26A37939-7686-41CC-A8D3-F58D0B3721D2}" type="slidenum">
              <a:rPr lang="zh-CN" altLang="en-US" smtClean="0"/>
              <a:pPr/>
              <a:t>1</a:t>
            </a:fld>
            <a:endParaRPr lang="zh-CN" altLang="en-US"/>
          </a:p>
        </p:txBody>
      </p:sp>
    </p:spTree>
    <p:extLst>
      <p:ext uri="{BB962C8B-B14F-4D97-AF65-F5344CB8AC3E}">
        <p14:creationId xmlns:p14="http://schemas.microsoft.com/office/powerpoint/2010/main" val="44341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10</a:t>
            </a:fld>
            <a:r>
              <a:rPr lang="zh-CN" altLang="en-US" smtClean="0"/>
              <a:t>页</a:t>
            </a:r>
            <a:endParaRPr lang="zh-CN" altLang="en-US" dirty="0"/>
          </a:p>
        </p:txBody>
      </p:sp>
      <p:sp>
        <p:nvSpPr>
          <p:cNvPr id="3" name="矩形 2"/>
          <p:cNvSpPr/>
          <p:nvPr/>
        </p:nvSpPr>
        <p:spPr>
          <a:xfrm>
            <a:off x="76199" y="668365"/>
            <a:ext cx="5148291" cy="523220"/>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应用领域举例</a:t>
            </a:r>
            <a:r>
              <a:rPr lang="en-US" altLang="zh-CN" sz="2400" b="1" dirty="0" smtClean="0">
                <a:latin typeface="微软雅黑" panose="020B0503020204020204" pitchFamily="34" charset="-122"/>
                <a:ea typeface="微软雅黑" panose="020B0503020204020204" pitchFamily="34" charset="-122"/>
              </a:rPr>
              <a:t>3</a:t>
            </a:r>
            <a:r>
              <a:rPr lang="zh-CN" altLang="en-US" sz="2400" b="1" dirty="0" smtClean="0">
                <a:latin typeface="微软雅黑" panose="020B0503020204020204" pitchFamily="34" charset="-122"/>
                <a:ea typeface="微软雅黑" panose="020B0503020204020204" pitchFamily="34" charset="-122"/>
              </a:rPr>
              <a:t>：</a:t>
            </a:r>
            <a:r>
              <a:rPr lang="zh-CN" altLang="en-US" sz="2800" b="1" dirty="0">
                <a:solidFill>
                  <a:srgbClr val="C00000"/>
                </a:solidFill>
                <a:latin typeface="隶书" panose="02010509060101010101" pitchFamily="49" charset="-122"/>
                <a:ea typeface="隶书" panose="02010509060101010101" pitchFamily="49" charset="-122"/>
              </a:rPr>
              <a:t>热力</a:t>
            </a:r>
            <a:r>
              <a:rPr lang="zh-CN" altLang="en-US" sz="2800" b="1" dirty="0" smtClean="0">
                <a:solidFill>
                  <a:srgbClr val="C00000"/>
                </a:solidFill>
                <a:latin typeface="隶书" panose="02010509060101010101" pitchFamily="49" charset="-122"/>
                <a:ea typeface="隶书" panose="02010509060101010101" pitchFamily="49" charset="-122"/>
              </a:rPr>
              <a:t>发电</a:t>
            </a:r>
            <a:endParaRPr lang="en-US" altLang="zh-CN" sz="2800" b="1" dirty="0">
              <a:solidFill>
                <a:srgbClr val="C00000"/>
              </a:solidFill>
              <a:latin typeface="隶书" panose="02010509060101010101" pitchFamily="49" charset="-122"/>
              <a:ea typeface="隶书" panose="02010509060101010101" pitchFamily="49" charset="-122"/>
            </a:endParaRPr>
          </a:p>
        </p:txBody>
      </p:sp>
      <p:pic>
        <p:nvPicPr>
          <p:cNvPr id="1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69616"/>
            <a:ext cx="39211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058791"/>
            <a:ext cx="4106452" cy="219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1490" y="1111252"/>
            <a:ext cx="4927002" cy="260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77626"/>
            <a:ext cx="4860032"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5"/>
          <p:cNvSpPr>
            <a:spLocks noChangeArrowheads="1"/>
          </p:cNvSpPr>
          <p:nvPr/>
        </p:nvSpPr>
        <p:spPr bwMode="auto">
          <a:xfrm>
            <a:off x="1323975" y="3737347"/>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1600" b="1" dirty="0">
                <a:solidFill>
                  <a:srgbClr val="CC0099"/>
                </a:solidFill>
                <a:latin typeface="微软雅黑" panose="020B0503020204020204" pitchFamily="34" charset="-122"/>
                <a:ea typeface="微软雅黑" panose="020B0503020204020204" pitchFamily="34" charset="-122"/>
              </a:rPr>
              <a:t>火力发电流程</a:t>
            </a:r>
          </a:p>
        </p:txBody>
      </p:sp>
      <p:sp>
        <p:nvSpPr>
          <p:cNvPr id="35" name="矩形 45"/>
          <p:cNvSpPr>
            <a:spLocks noChangeArrowheads="1"/>
          </p:cNvSpPr>
          <p:nvPr/>
        </p:nvSpPr>
        <p:spPr bwMode="auto">
          <a:xfrm>
            <a:off x="6038850" y="3727003"/>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1600" b="1" dirty="0">
                <a:solidFill>
                  <a:srgbClr val="CC0099"/>
                </a:solidFill>
                <a:latin typeface="微软雅黑" panose="020B0503020204020204" pitchFamily="34" charset="-122"/>
                <a:ea typeface="微软雅黑" panose="020B0503020204020204" pitchFamily="34" charset="-122"/>
              </a:rPr>
              <a:t>核能发电流程</a:t>
            </a:r>
          </a:p>
        </p:txBody>
      </p:sp>
      <p:sp>
        <p:nvSpPr>
          <p:cNvPr id="36" name="矩形 48"/>
          <p:cNvSpPr>
            <a:spLocks noChangeArrowheads="1"/>
          </p:cNvSpPr>
          <p:nvPr/>
        </p:nvSpPr>
        <p:spPr bwMode="auto">
          <a:xfrm>
            <a:off x="6717919" y="6256793"/>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1600" b="1" dirty="0">
                <a:solidFill>
                  <a:srgbClr val="CC0099"/>
                </a:solidFill>
                <a:latin typeface="微软雅黑" panose="020B0503020204020204" pitchFamily="34" charset="-122"/>
                <a:ea typeface="微软雅黑" panose="020B0503020204020204" pitchFamily="34" charset="-122"/>
              </a:rPr>
              <a:t>垃圾发电流程</a:t>
            </a:r>
          </a:p>
        </p:txBody>
      </p:sp>
      <p:sp>
        <p:nvSpPr>
          <p:cNvPr id="37" name="矩形 46"/>
          <p:cNvSpPr>
            <a:spLocks noChangeArrowheads="1"/>
          </p:cNvSpPr>
          <p:nvPr/>
        </p:nvSpPr>
        <p:spPr bwMode="auto">
          <a:xfrm>
            <a:off x="1323975" y="6237312"/>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1600" b="1" dirty="0">
                <a:solidFill>
                  <a:srgbClr val="CC0099"/>
                </a:solidFill>
                <a:latin typeface="微软雅黑" panose="020B0503020204020204" pitchFamily="34" charset="-122"/>
                <a:ea typeface="微软雅黑" panose="020B0503020204020204" pitchFamily="34" charset="-122"/>
              </a:rPr>
              <a:t>光热发电流程</a:t>
            </a:r>
          </a:p>
        </p:txBody>
      </p:sp>
    </p:spTree>
    <p:extLst>
      <p:ext uri="{BB962C8B-B14F-4D97-AF65-F5344CB8AC3E}">
        <p14:creationId xmlns:p14="http://schemas.microsoft.com/office/powerpoint/2010/main" val="426892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历史沿革、特色优势</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11</a:t>
            </a:fld>
            <a:r>
              <a:rPr lang="zh-CN" altLang="en-US" smtClean="0"/>
              <a:t>页</a:t>
            </a:r>
            <a:endParaRPr lang="zh-CN" altLang="en-US" dirty="0"/>
          </a:p>
        </p:txBody>
      </p:sp>
      <p:sp>
        <p:nvSpPr>
          <p:cNvPr id="3" name="矩形 2"/>
          <p:cNvSpPr/>
          <p:nvPr/>
        </p:nvSpPr>
        <p:spPr>
          <a:xfrm>
            <a:off x="179512" y="764704"/>
            <a:ext cx="3024336"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专业历史沿革路线图</a:t>
            </a:r>
            <a:endParaRPr lang="zh-CN" altLang="en-US" sz="2400" b="1" dirty="0">
              <a:latin typeface="微软雅黑" panose="020B0503020204020204" pitchFamily="34" charset="-122"/>
              <a:ea typeface="微软雅黑" panose="020B0503020204020204" pitchFamily="34" charset="-122"/>
            </a:endParaRPr>
          </a:p>
        </p:txBody>
      </p:sp>
      <p:grpSp>
        <p:nvGrpSpPr>
          <p:cNvPr id="5" name="组合 6204"/>
          <p:cNvGrpSpPr>
            <a:grpSpLocks/>
          </p:cNvGrpSpPr>
          <p:nvPr/>
        </p:nvGrpSpPr>
        <p:grpSpPr bwMode="auto">
          <a:xfrm>
            <a:off x="107504" y="1331491"/>
            <a:ext cx="8910638" cy="5049837"/>
            <a:chOff x="198658" y="1332253"/>
            <a:chExt cx="8909846" cy="5049075"/>
          </a:xfrm>
        </p:grpSpPr>
        <p:cxnSp>
          <p:nvCxnSpPr>
            <p:cNvPr id="47" name="直接连接符 6176"/>
            <p:cNvCxnSpPr>
              <a:cxnSpLocks noChangeShapeType="1"/>
            </p:cNvCxnSpPr>
            <p:nvPr/>
          </p:nvCxnSpPr>
          <p:spPr bwMode="auto">
            <a:xfrm flipH="1" flipV="1">
              <a:off x="6235804" y="5595393"/>
              <a:ext cx="1" cy="200683"/>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六边形 5"/>
            <p:cNvSpPr/>
            <p:nvPr/>
          </p:nvSpPr>
          <p:spPr>
            <a:xfrm rot="5400000">
              <a:off x="2385262" y="2548874"/>
              <a:ext cx="538081" cy="44128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7" name="六边形 6"/>
            <p:cNvSpPr/>
            <p:nvPr/>
          </p:nvSpPr>
          <p:spPr>
            <a:xfrm rot="5400000">
              <a:off x="3982939" y="2525858"/>
              <a:ext cx="538081" cy="4428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8" name="六边形 7"/>
            <p:cNvSpPr/>
            <p:nvPr/>
          </p:nvSpPr>
          <p:spPr>
            <a:xfrm rot="5400000">
              <a:off x="1680475" y="2571095"/>
              <a:ext cx="539669" cy="4428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9" name="六边形 8"/>
            <p:cNvSpPr/>
            <p:nvPr/>
          </p:nvSpPr>
          <p:spPr>
            <a:xfrm rot="5400000">
              <a:off x="3186085" y="2525858"/>
              <a:ext cx="538081" cy="4428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0" name="六边形 9"/>
            <p:cNvSpPr/>
            <p:nvPr/>
          </p:nvSpPr>
          <p:spPr>
            <a:xfrm rot="5400000">
              <a:off x="4780587" y="2510779"/>
              <a:ext cx="538081" cy="44128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1" name="六边形 10"/>
            <p:cNvSpPr/>
            <p:nvPr/>
          </p:nvSpPr>
          <p:spPr>
            <a:xfrm rot="5400000">
              <a:off x="5593315" y="2510779"/>
              <a:ext cx="538081" cy="44128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2" name="六边形 11"/>
            <p:cNvSpPr/>
            <p:nvPr/>
          </p:nvSpPr>
          <p:spPr>
            <a:xfrm rot="5400000">
              <a:off x="7206071" y="2515542"/>
              <a:ext cx="539669" cy="4428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3" name="六边形 12"/>
            <p:cNvSpPr/>
            <p:nvPr/>
          </p:nvSpPr>
          <p:spPr>
            <a:xfrm rot="5400000">
              <a:off x="6386994" y="2518716"/>
              <a:ext cx="539669" cy="4428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5" name="六边形 14"/>
            <p:cNvSpPr/>
            <p:nvPr/>
          </p:nvSpPr>
          <p:spPr>
            <a:xfrm rot="5400000">
              <a:off x="1714032" y="5826567"/>
              <a:ext cx="538082" cy="44128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6" name="六边形 15"/>
            <p:cNvSpPr/>
            <p:nvPr/>
          </p:nvSpPr>
          <p:spPr>
            <a:xfrm rot="5400000">
              <a:off x="3658324" y="5826566"/>
              <a:ext cx="539669" cy="4428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7" name="六边形 16"/>
            <p:cNvSpPr/>
            <p:nvPr/>
          </p:nvSpPr>
          <p:spPr>
            <a:xfrm rot="5400000">
              <a:off x="5899401" y="5824980"/>
              <a:ext cx="539669" cy="4428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9" name="六边形 18"/>
            <p:cNvSpPr/>
            <p:nvPr/>
          </p:nvSpPr>
          <p:spPr>
            <a:xfrm rot="5400000">
              <a:off x="7657675" y="5795616"/>
              <a:ext cx="538081" cy="4428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grpSp>
          <p:nvGrpSpPr>
            <p:cNvPr id="20" name="组合 6188"/>
            <p:cNvGrpSpPr>
              <a:grpSpLocks/>
            </p:cNvGrpSpPr>
            <p:nvPr/>
          </p:nvGrpSpPr>
          <p:grpSpPr bwMode="auto">
            <a:xfrm>
              <a:off x="198658" y="1332253"/>
              <a:ext cx="8909846" cy="4923994"/>
              <a:chOff x="198658" y="1332253"/>
              <a:chExt cx="8909846" cy="4923994"/>
            </a:xfrm>
          </p:grpSpPr>
          <p:grpSp>
            <p:nvGrpSpPr>
              <p:cNvPr id="111" name="组合 110"/>
              <p:cNvGrpSpPr/>
              <p:nvPr/>
            </p:nvGrpSpPr>
            <p:grpSpPr>
              <a:xfrm>
                <a:off x="657341" y="2623872"/>
                <a:ext cx="8300933" cy="348960"/>
                <a:chOff x="534438" y="3368953"/>
                <a:chExt cx="10944224" cy="438144"/>
              </a:xfrm>
              <a:solidFill>
                <a:schemeClr val="bg1">
                  <a:lumMod val="65000"/>
                </a:schemeClr>
              </a:solidFill>
            </p:grpSpPr>
            <p:sp>
              <p:nvSpPr>
                <p:cNvPr id="178" name="矩形 177"/>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nvGrpSpPr>
                <p:cNvPr id="179" name="组合 178"/>
                <p:cNvGrpSpPr/>
                <p:nvPr/>
              </p:nvGrpSpPr>
              <p:grpSpPr>
                <a:xfrm>
                  <a:off x="534438" y="3368953"/>
                  <a:ext cx="10944224" cy="438144"/>
                  <a:chOff x="623889" y="3209929"/>
                  <a:chExt cx="10944224" cy="438144"/>
                </a:xfrm>
                <a:grpFill/>
              </p:grpSpPr>
              <p:sp>
                <p:nvSpPr>
                  <p:cNvPr id="180" name="矩形 179"/>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1" name="矩形 180"/>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2" name="矩形 181"/>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3" name="矩形 182"/>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4" name="矩形 183"/>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5" name="矩形 184"/>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86" name="等腰三角形 185"/>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grpSp>
          <p:grpSp>
            <p:nvGrpSpPr>
              <p:cNvPr id="112" name="组合 111"/>
              <p:cNvGrpSpPr/>
              <p:nvPr/>
            </p:nvGrpSpPr>
            <p:grpSpPr>
              <a:xfrm>
                <a:off x="1025859" y="2530710"/>
                <a:ext cx="442265" cy="538713"/>
                <a:chOff x="1109756" y="3090803"/>
                <a:chExt cx="583097" cy="676392"/>
              </a:xfrm>
              <a:solidFill>
                <a:schemeClr val="accent2"/>
              </a:solidFill>
            </p:grpSpPr>
            <p:sp>
              <p:nvSpPr>
                <p:cNvPr id="176" name="六边形 17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77"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287266" y="1337744"/>
                <a:ext cx="848231" cy="1200129"/>
                <a:chOff x="1831277" y="1726453"/>
                <a:chExt cx="1435798" cy="1243280"/>
              </a:xfrm>
              <a:solidFill>
                <a:schemeClr val="bg1">
                  <a:lumMod val="75000"/>
                </a:schemeClr>
              </a:solidFill>
            </p:grpSpPr>
            <p:sp>
              <p:nvSpPr>
                <p:cNvPr id="174" name="矩形 17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75" name="文本框 66"/>
                <p:cNvSpPr txBox="1"/>
                <p:nvPr/>
              </p:nvSpPr>
              <p:spPr>
                <a:xfrm>
                  <a:off x="1831277" y="1726453"/>
                  <a:ext cx="1414741" cy="1243280"/>
                </a:xfrm>
                <a:prstGeom prst="rect">
                  <a:avLst/>
                </a:prstGeom>
                <a:grpFill/>
              </p:spPr>
              <p:txBody>
                <a:bodyPr>
                  <a:spAutoFit/>
                </a:bodyPr>
                <a:lstStyle/>
                <a:p>
                  <a:pPr algn="just">
                    <a:defRPr/>
                  </a:pPr>
                  <a:r>
                    <a:rPr lang="zh-CN" altLang="en-US" sz="1200" b="1" dirty="0">
                      <a:solidFill>
                        <a:srgbClr val="0000FF"/>
                      </a:solidFill>
                      <a:latin typeface="微软雅黑" panose="020B0503020204020204" pitchFamily="34" charset="-122"/>
                      <a:ea typeface="微软雅黑" panose="020B0503020204020204" pitchFamily="34" charset="-122"/>
                    </a:rPr>
                    <a:t>沪江大学与德文工学堂，</a:t>
                  </a:r>
                  <a:r>
                    <a:rPr lang="zh-CN" altLang="en-US" sz="1200" b="1" dirty="0">
                      <a:solidFill>
                        <a:srgbClr val="FF0000"/>
                      </a:solidFill>
                      <a:latin typeface="微软雅黑" panose="020B0503020204020204" pitchFamily="34" charset="-122"/>
                      <a:ea typeface="微软雅黑" panose="020B0503020204020204" pitchFamily="34" charset="-122"/>
                    </a:rPr>
                    <a:t>设置</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蒸汽机室和内燃机室</a:t>
                  </a:r>
                </a:p>
              </p:txBody>
            </p:sp>
          </p:grpSp>
          <p:grpSp>
            <p:nvGrpSpPr>
              <p:cNvPr id="114" name="组合 113"/>
              <p:cNvGrpSpPr/>
              <p:nvPr/>
            </p:nvGrpSpPr>
            <p:grpSpPr>
              <a:xfrm rot="5400000">
                <a:off x="7179938" y="4302890"/>
                <a:ext cx="2992440" cy="332321"/>
                <a:chOff x="534440" y="3130451"/>
                <a:chExt cx="10944212" cy="438143"/>
              </a:xfrm>
              <a:solidFill>
                <a:schemeClr val="bg1">
                  <a:lumMod val="65000"/>
                </a:schemeClr>
              </a:solidFill>
            </p:grpSpPr>
            <p:sp>
              <p:nvSpPr>
                <p:cNvPr id="165" name="矩形 164"/>
                <p:cNvSpPr/>
                <p:nvPr/>
              </p:nvSpPr>
              <p:spPr>
                <a:xfrm>
                  <a:off x="11049786" y="3254901"/>
                  <a:ext cx="5039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nvGrpSpPr>
                <p:cNvPr id="166" name="组合 165"/>
                <p:cNvGrpSpPr/>
                <p:nvPr/>
              </p:nvGrpSpPr>
              <p:grpSpPr>
                <a:xfrm>
                  <a:off x="534440" y="3130451"/>
                  <a:ext cx="10944212" cy="438143"/>
                  <a:chOff x="623891" y="2971427"/>
                  <a:chExt cx="10944212" cy="438143"/>
                </a:xfrm>
                <a:grpFill/>
              </p:grpSpPr>
              <p:sp>
                <p:nvSpPr>
                  <p:cNvPr id="167" name="矩形 166"/>
                  <p:cNvSpPr/>
                  <p:nvPr/>
                </p:nvSpPr>
                <p:spPr>
                  <a:xfrm>
                    <a:off x="623891" y="3095881"/>
                    <a:ext cx="5039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8" name="矩形 167"/>
                  <p:cNvSpPr/>
                  <p:nvPr/>
                </p:nvSpPr>
                <p:spPr>
                  <a:xfrm>
                    <a:off x="717047" y="3095881"/>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9" name="矩形 168"/>
                  <p:cNvSpPr/>
                  <p:nvPr/>
                </p:nvSpPr>
                <p:spPr>
                  <a:xfrm>
                    <a:off x="866895" y="3095881"/>
                    <a:ext cx="198437" cy="1690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70" name="矩形 169"/>
                  <p:cNvSpPr/>
                  <p:nvPr/>
                </p:nvSpPr>
                <p:spPr>
                  <a:xfrm>
                    <a:off x="1108088" y="3095880"/>
                    <a:ext cx="9613870" cy="169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71" name="矩形 170"/>
                  <p:cNvSpPr/>
                  <p:nvPr/>
                </p:nvSpPr>
                <p:spPr>
                  <a:xfrm>
                    <a:off x="10994895" y="3095881"/>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72" name="矩形 171"/>
                  <p:cNvSpPr/>
                  <p:nvPr/>
                </p:nvSpPr>
                <p:spPr>
                  <a:xfrm>
                    <a:off x="10759213" y="3095880"/>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73" name="等腰三角形 172"/>
                  <p:cNvSpPr/>
                  <p:nvPr/>
                </p:nvSpPr>
                <p:spPr>
                  <a:xfrm rot="5400000">
                    <a:off x="11159793" y="3001260"/>
                    <a:ext cx="438143" cy="3784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grpSp>
          <p:grpSp>
            <p:nvGrpSpPr>
              <p:cNvPr id="115" name="组合 114"/>
              <p:cNvGrpSpPr/>
              <p:nvPr/>
            </p:nvGrpSpPr>
            <p:grpSpPr>
              <a:xfrm rot="10800000">
                <a:off x="530709" y="5907287"/>
                <a:ext cx="8300933" cy="348960"/>
                <a:chOff x="534438" y="3368953"/>
                <a:chExt cx="10944224" cy="438144"/>
              </a:xfrm>
              <a:solidFill>
                <a:schemeClr val="bg1">
                  <a:lumMod val="65000"/>
                </a:schemeClr>
              </a:solidFill>
            </p:grpSpPr>
            <p:sp>
              <p:nvSpPr>
                <p:cNvPr id="156" name="矩形 155"/>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nvGrpSpPr>
                <p:cNvPr id="157" name="组合 156"/>
                <p:cNvGrpSpPr/>
                <p:nvPr/>
              </p:nvGrpSpPr>
              <p:grpSpPr>
                <a:xfrm>
                  <a:off x="534438" y="3368953"/>
                  <a:ext cx="10944224" cy="438144"/>
                  <a:chOff x="623889" y="3209929"/>
                  <a:chExt cx="10944224" cy="438144"/>
                </a:xfrm>
                <a:grpFill/>
              </p:grpSpPr>
              <p:sp>
                <p:nvSpPr>
                  <p:cNvPr id="158" name="矩形 157"/>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59" name="矩形 158"/>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0" name="矩形 159"/>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1" name="矩形 160"/>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2" name="矩形 161"/>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3" name="矩形 162"/>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sp>
                <p:nvSpPr>
                  <p:cNvPr id="164" name="等腰三角形 163"/>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ffectLst>
                        <a:outerShdw blurRad="38100" dist="38100" dir="2700000" algn="tl">
                          <a:srgbClr val="000000">
                            <a:alpha val="43137"/>
                          </a:srgbClr>
                        </a:outerShdw>
                      </a:effectLst>
                    </a:endParaRPr>
                  </a:p>
                </p:txBody>
              </p:sp>
            </p:grpSp>
          </p:grpSp>
          <p:grpSp>
            <p:nvGrpSpPr>
              <p:cNvPr id="116" name="组合 115"/>
              <p:cNvGrpSpPr/>
              <p:nvPr/>
            </p:nvGrpSpPr>
            <p:grpSpPr>
              <a:xfrm>
                <a:off x="1473246" y="1332253"/>
                <a:ext cx="1072654" cy="1015494"/>
                <a:chOff x="1853741" y="1683777"/>
                <a:chExt cx="1414223" cy="1275025"/>
              </a:xfrm>
              <a:solidFill>
                <a:schemeClr val="bg1">
                  <a:lumMod val="75000"/>
                </a:schemeClr>
              </a:solidFill>
            </p:grpSpPr>
            <p:sp>
              <p:nvSpPr>
                <p:cNvPr id="154" name="矩形 15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55" name="文本框 66"/>
                <p:cNvSpPr txBox="1"/>
                <p:nvPr/>
              </p:nvSpPr>
              <p:spPr>
                <a:xfrm>
                  <a:off x="1854631" y="1683777"/>
                  <a:ext cx="1413333" cy="1275025"/>
                </a:xfrm>
                <a:prstGeom prst="rect">
                  <a:avLst/>
                </a:prstGeom>
                <a:grpFill/>
              </p:spPr>
              <p:txBody>
                <a:bodyPr>
                  <a:spAutoFit/>
                </a:bodyPr>
                <a:lstStyle/>
                <a:p>
                  <a:pPr algn="just">
                    <a:defRPr/>
                  </a:pPr>
                  <a:r>
                    <a:rPr lang="zh-CN" altLang="en-US" sz="1200" b="1" dirty="0">
                      <a:solidFill>
                        <a:srgbClr val="0000FF"/>
                      </a:solidFill>
                      <a:latin typeface="微软雅黑" panose="020B0503020204020204" pitchFamily="34" charset="-122"/>
                      <a:ea typeface="微软雅黑" panose="020B0503020204020204" pitchFamily="34" charset="-122"/>
                    </a:rPr>
                    <a:t>上海动力专科，</a:t>
                  </a:r>
                  <a:r>
                    <a:rPr lang="zh-CN" altLang="en-US" sz="1200" b="1" dirty="0">
                      <a:solidFill>
                        <a:srgbClr val="FF0000"/>
                      </a:solidFill>
                      <a:latin typeface="微软雅黑" panose="020B0503020204020204" pitchFamily="34" charset="-122"/>
                      <a:ea typeface="微软雅黑" panose="020B0503020204020204" pitchFamily="34" charset="-122"/>
                    </a:rPr>
                    <a:t>设置</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锅炉制造、汽轮机制造等学科</a:t>
                  </a:r>
                </a:p>
              </p:txBody>
            </p:sp>
          </p:grpSp>
          <p:grpSp>
            <p:nvGrpSpPr>
              <p:cNvPr id="117" name="组合 116"/>
              <p:cNvGrpSpPr/>
              <p:nvPr/>
            </p:nvGrpSpPr>
            <p:grpSpPr>
              <a:xfrm>
                <a:off x="2861240" y="1454708"/>
                <a:ext cx="1258036" cy="1068278"/>
                <a:chOff x="1853741" y="1952625"/>
                <a:chExt cx="1413335" cy="915682"/>
              </a:xfrm>
              <a:solidFill>
                <a:schemeClr val="bg1">
                  <a:lumMod val="75000"/>
                </a:schemeClr>
              </a:solidFill>
            </p:grpSpPr>
            <p:sp>
              <p:nvSpPr>
                <p:cNvPr id="152" name="矩形 15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53" name="文本框 66"/>
                <p:cNvSpPr txBox="1"/>
                <p:nvPr/>
              </p:nvSpPr>
              <p:spPr>
                <a:xfrm>
                  <a:off x="1853742" y="1997869"/>
                  <a:ext cx="1413334" cy="870438"/>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设立</a:t>
                  </a:r>
                  <a:r>
                    <a:rPr lang="zh-CN" altLang="en-US" sz="1200" b="1" dirty="0">
                      <a:solidFill>
                        <a:srgbClr val="FF0000"/>
                      </a:solidFill>
                      <a:latin typeface="微软雅黑" panose="020B0503020204020204" pitchFamily="34" charset="-122"/>
                      <a:ea typeface="微软雅黑" panose="020B0503020204020204" pitchFamily="34" charset="-122"/>
                    </a:rPr>
                    <a:t>传热传质及流体动力学专业</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（后调整为工程热物理、流体力学）</a:t>
                  </a:r>
                </a:p>
              </p:txBody>
            </p:sp>
          </p:grpSp>
          <p:grpSp>
            <p:nvGrpSpPr>
              <p:cNvPr id="118" name="组合 117"/>
              <p:cNvGrpSpPr/>
              <p:nvPr/>
            </p:nvGrpSpPr>
            <p:grpSpPr>
              <a:xfrm>
                <a:off x="4704439" y="1364075"/>
                <a:ext cx="2310950" cy="860012"/>
                <a:chOff x="1853741" y="1952625"/>
                <a:chExt cx="1413335" cy="1334765"/>
              </a:xfrm>
              <a:solidFill>
                <a:schemeClr val="bg1">
                  <a:lumMod val="75000"/>
                </a:schemeClr>
              </a:solidFill>
            </p:grpSpPr>
            <p:sp>
              <p:nvSpPr>
                <p:cNvPr id="150" name="矩形 14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51" name="文本框 66"/>
                <p:cNvSpPr txBox="1"/>
                <p:nvPr/>
              </p:nvSpPr>
              <p:spPr>
                <a:xfrm>
                  <a:off x="1853742" y="1997872"/>
                  <a:ext cx="1413334" cy="1289518"/>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制冷与低温技术、热能工程、热力涡轮机、工程力学（流体力学）、工程热物理等</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5</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个专业，列入</a:t>
                  </a:r>
                  <a:r>
                    <a:rPr lang="zh-CN" altLang="en-US" sz="1200" b="1" dirty="0">
                      <a:solidFill>
                        <a:srgbClr val="FF0000"/>
                      </a:solidFill>
                      <a:latin typeface="微软雅黑" panose="020B0503020204020204" pitchFamily="34" charset="-122"/>
                      <a:ea typeface="微软雅黑" panose="020B0503020204020204" pitchFamily="34" charset="-122"/>
                    </a:rPr>
                    <a:t>全国第一批招生</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范围。</a:t>
                  </a:r>
                </a:p>
              </p:txBody>
            </p:sp>
          </p:grpSp>
          <p:grpSp>
            <p:nvGrpSpPr>
              <p:cNvPr id="119" name="组合 118"/>
              <p:cNvGrpSpPr/>
              <p:nvPr/>
            </p:nvGrpSpPr>
            <p:grpSpPr>
              <a:xfrm>
                <a:off x="7753776" y="1887000"/>
                <a:ext cx="1354728" cy="693258"/>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49" name="文本框 66"/>
                <p:cNvSpPr txBox="1"/>
                <p:nvPr/>
              </p:nvSpPr>
              <p:spPr>
                <a:xfrm>
                  <a:off x="1853742" y="1997870"/>
                  <a:ext cx="1413334" cy="816812"/>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增设</a:t>
                  </a:r>
                  <a:r>
                    <a:rPr lang="zh-CN" altLang="en-US" sz="1200" b="1" dirty="0">
                      <a:solidFill>
                        <a:srgbClr val="FF0000"/>
                      </a:solidFill>
                      <a:latin typeface="微软雅黑" panose="020B0503020204020204" pitchFamily="34" charset="-122"/>
                      <a:ea typeface="微软雅黑" panose="020B0503020204020204" pitchFamily="34" charset="-122"/>
                    </a:rPr>
                    <a:t>汽车工程</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专业（后来划转至机械工程学院</a:t>
                  </a:r>
                  <a:r>
                    <a:rPr lang="zh-CN" altLang="en-US" sz="1200" dirty="0">
                      <a:solidFill>
                        <a:srgbClr val="2C3766">
                          <a:lumMod val="85000"/>
                          <a:lumOff val="1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120" name="文本框 66"/>
              <p:cNvSpPr txBox="1"/>
              <p:nvPr/>
            </p:nvSpPr>
            <p:spPr>
              <a:xfrm>
                <a:off x="1238379" y="3316329"/>
                <a:ext cx="1279411" cy="830137"/>
              </a:xfrm>
              <a:prstGeom prst="rect">
                <a:avLst/>
              </a:prstGeom>
              <a:solidFill>
                <a:schemeClr val="bg1">
                  <a:lumMod val="75000"/>
                </a:schemeClr>
              </a:solid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设置</a:t>
                </a:r>
                <a:r>
                  <a:rPr lang="zh-CN" altLang="en-US" sz="1200" b="1" dirty="0">
                    <a:solidFill>
                      <a:srgbClr val="FF0000"/>
                    </a:solidFill>
                    <a:latin typeface="微软雅黑" panose="020B0503020204020204" pitchFamily="34" charset="-122"/>
                    <a:ea typeface="微软雅黑" panose="020B0503020204020204" pitchFamily="34" charset="-122"/>
                  </a:rPr>
                  <a:t>机电专业</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，开展蒸汽机、煤气发动机、水利发动机等课程</a:t>
                </a:r>
              </a:p>
            </p:txBody>
          </p:sp>
          <p:grpSp>
            <p:nvGrpSpPr>
              <p:cNvPr id="121" name="组合 120"/>
              <p:cNvGrpSpPr/>
              <p:nvPr/>
            </p:nvGrpSpPr>
            <p:grpSpPr>
              <a:xfrm>
                <a:off x="2570604" y="3243305"/>
                <a:ext cx="1770949" cy="1384765"/>
                <a:chOff x="1804598" y="1825485"/>
                <a:chExt cx="1462478" cy="1738672"/>
              </a:xfrm>
              <a:solidFill>
                <a:schemeClr val="bg1">
                  <a:lumMod val="75000"/>
                </a:schemeClr>
              </a:solidFill>
            </p:grpSpPr>
            <p:sp>
              <p:nvSpPr>
                <p:cNvPr id="146" name="矩形 1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47" name="文本框 66"/>
                <p:cNvSpPr txBox="1"/>
                <p:nvPr/>
              </p:nvSpPr>
              <p:spPr>
                <a:xfrm>
                  <a:off x="1804598" y="1825485"/>
                  <a:ext cx="1462478" cy="1738672"/>
                </a:xfrm>
                <a:prstGeom prst="rect">
                  <a:avLst/>
                </a:prstGeom>
                <a:grpFill/>
              </p:spPr>
              <p:txBody>
                <a:bodyPr>
                  <a:spAutoFit/>
                </a:bodyPr>
                <a:lstStyle/>
                <a:p>
                  <a:pPr algn="just">
                    <a:defRPr/>
                  </a:pPr>
                  <a:r>
                    <a:rPr lang="zh-CN" altLang="en-US" sz="1200" b="1" dirty="0">
                      <a:solidFill>
                        <a:srgbClr val="0000FF"/>
                      </a:solidFill>
                      <a:latin typeface="微软雅黑" panose="020B0503020204020204" pitchFamily="34" charset="-122"/>
                      <a:ea typeface="微软雅黑" panose="020B0503020204020204" pitchFamily="34" charset="-122"/>
                    </a:rPr>
                    <a:t>上海机械学院，</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设置</a:t>
                  </a:r>
                  <a:r>
                    <a:rPr lang="zh-CN" altLang="en-US" sz="1200" b="1" dirty="0">
                      <a:solidFill>
                        <a:srgbClr val="FF0000"/>
                      </a:solidFill>
                      <a:latin typeface="微软雅黑" panose="020B0503020204020204" pitchFamily="34" charset="-122"/>
                      <a:ea typeface="微软雅黑" panose="020B0503020204020204" pitchFamily="34" charset="-122"/>
                    </a:rPr>
                    <a:t>动力机械工程系</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。设有锅炉制造、汽轮机制造、机械工厂热工装备、汽车制造（后调入湖南大学）</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4</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个专业。</a:t>
                  </a:r>
                  <a:r>
                    <a:rPr lang="zh-CN" altLang="en-US" sz="1200" b="1" dirty="0">
                      <a:solidFill>
                        <a:srgbClr val="FF0000"/>
                      </a:solidFill>
                      <a:latin typeface="微软雅黑" panose="020B0503020204020204" pitchFamily="34" charset="-122"/>
                      <a:ea typeface="微软雅黑" panose="020B0503020204020204" pitchFamily="34" charset="-122"/>
                    </a:rPr>
                    <a:t>招收第一届本科生</a:t>
                  </a:r>
                  <a:endPar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4492243" y="3236647"/>
                <a:ext cx="1810808" cy="1221000"/>
                <a:chOff x="1850464" y="1952625"/>
                <a:chExt cx="1416611" cy="1533052"/>
              </a:xfrm>
              <a:solidFill>
                <a:schemeClr val="bg1">
                  <a:lumMod val="75000"/>
                </a:schemeClr>
              </a:solidFill>
            </p:grpSpPr>
            <p:sp>
              <p:nvSpPr>
                <p:cNvPr id="144" name="矩形 14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45" name="文本框 66"/>
                <p:cNvSpPr txBox="1"/>
                <p:nvPr/>
              </p:nvSpPr>
              <p:spPr>
                <a:xfrm>
                  <a:off x="1850464" y="1978829"/>
                  <a:ext cx="1413334" cy="1506848"/>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动力工程系</a:t>
                  </a:r>
                  <a:r>
                    <a:rPr lang="zh-CN" altLang="en-US" sz="1200" b="1" dirty="0">
                      <a:solidFill>
                        <a:srgbClr val="FF0000"/>
                      </a:solidFill>
                      <a:latin typeface="微软雅黑" panose="020B0503020204020204" pitchFamily="34" charset="-122"/>
                      <a:ea typeface="微软雅黑" panose="020B0503020204020204" pitchFamily="34" charset="-122"/>
                    </a:rPr>
                    <a:t>更名为动力工程学院</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。设有热力涡轮机、热能工程、制冷与低温技术、工程热物理、工程力学（流体力学）</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5</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个专业。</a:t>
                  </a:r>
                </a:p>
              </p:txBody>
            </p:sp>
          </p:grpSp>
          <p:grpSp>
            <p:nvGrpSpPr>
              <p:cNvPr id="123" name="组合 122"/>
              <p:cNvGrpSpPr/>
              <p:nvPr/>
            </p:nvGrpSpPr>
            <p:grpSpPr>
              <a:xfrm>
                <a:off x="6519994" y="3136568"/>
                <a:ext cx="1862449" cy="1402893"/>
                <a:chOff x="1823107" y="1920322"/>
                <a:chExt cx="1443968" cy="1754325"/>
              </a:xfrm>
              <a:solidFill>
                <a:schemeClr val="bg1">
                  <a:lumMod val="75000"/>
                </a:schemeClr>
              </a:solidFill>
            </p:grpSpPr>
            <p:sp>
              <p:nvSpPr>
                <p:cNvPr id="142" name="矩形 14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43" name="文本框 66"/>
                <p:cNvSpPr txBox="1"/>
                <p:nvPr/>
              </p:nvSpPr>
              <p:spPr>
                <a:xfrm>
                  <a:off x="1823107" y="1920322"/>
                  <a:ext cx="1443968" cy="1754325"/>
                </a:xfrm>
                <a:prstGeom prst="rect">
                  <a:avLst/>
                </a:prstGeom>
                <a:grpFill/>
              </p:spPr>
              <p:txBody>
                <a:bodyPr>
                  <a:spAutoFit/>
                </a:bodyPr>
                <a:lstStyle/>
                <a:p>
                  <a:pPr algn="just">
                    <a:defRPr/>
                  </a:pPr>
                  <a:r>
                    <a:rPr lang="zh-CN" altLang="en-US" sz="1200" b="1" dirty="0">
                      <a:solidFill>
                        <a:srgbClr val="FF0000"/>
                      </a:solidFill>
                      <a:latin typeface="微软雅黑" panose="020B0503020204020204" pitchFamily="34" charset="-122"/>
                      <a:ea typeface="微软雅黑" panose="020B0503020204020204" pitchFamily="34" charset="-122"/>
                    </a:rPr>
                    <a:t>专业调整</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，设有热力涡轮机、热能工程、制冷与低温技术、工程力学、流体机械及流体工程、供热通风与空调工程（后划转到建环学院）、冷冻冷藏工程等</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7</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专业。</a:t>
                  </a:r>
                </a:p>
              </p:txBody>
            </p:sp>
          </p:grpSp>
          <p:grpSp>
            <p:nvGrpSpPr>
              <p:cNvPr id="124" name="组合 123"/>
              <p:cNvGrpSpPr/>
              <p:nvPr/>
            </p:nvGrpSpPr>
            <p:grpSpPr>
              <a:xfrm>
                <a:off x="198658" y="3410590"/>
                <a:ext cx="888015" cy="2502194"/>
                <a:chOff x="1815251" y="1783889"/>
                <a:chExt cx="1401587" cy="1815665"/>
              </a:xfrm>
              <a:solidFill>
                <a:schemeClr val="bg1">
                  <a:lumMod val="75000"/>
                </a:schemeClr>
              </a:solidFill>
            </p:grpSpPr>
            <p:sp>
              <p:nvSpPr>
                <p:cNvPr id="140" name="矩形 139"/>
                <p:cNvSpPr/>
                <p:nvPr/>
              </p:nvSpPr>
              <p:spPr>
                <a:xfrm>
                  <a:off x="1815251" y="1783889"/>
                  <a:ext cx="1401587" cy="1732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41" name="文本框 66"/>
                <p:cNvSpPr txBox="1"/>
                <p:nvPr/>
              </p:nvSpPr>
              <p:spPr>
                <a:xfrm>
                  <a:off x="1865711" y="1790840"/>
                  <a:ext cx="1351127" cy="1808714"/>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学院按照本科专业</a:t>
                  </a:r>
                  <a:r>
                    <a:rPr lang="zh-CN" altLang="en-US" sz="1200" b="1" dirty="0" smtClean="0">
                      <a:solidFill>
                        <a:srgbClr val="FF0000"/>
                      </a:solidFill>
                      <a:latin typeface="微软雅黑" panose="020B0503020204020204" pitchFamily="34" charset="-122"/>
                      <a:ea typeface="微软雅黑" panose="020B0503020204020204" pitchFamily="34" charset="-122"/>
                    </a:rPr>
                    <a:t>设置方式，将原有的动机、热能、制冷、工程热物理、流机及化工过程机械合并为</a:t>
                  </a:r>
                  <a:r>
                    <a:rPr lang="zh-CN" altLang="en-US" sz="1200" b="1" dirty="0" smtClean="0">
                      <a:solidFill>
                        <a:srgbClr val="2C3766">
                          <a:lumMod val="85000"/>
                          <a:lumOff val="15000"/>
                        </a:srgbClr>
                      </a:solidFill>
                      <a:latin typeface="微软雅黑" panose="020B0503020204020204" pitchFamily="34" charset="-122"/>
                      <a:ea typeface="微软雅黑" panose="020B0503020204020204" pitchFamily="34" charset="-122"/>
                    </a:rPr>
                    <a:t>能源</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与动力工程</a:t>
                  </a:r>
                  <a:r>
                    <a:rPr lang="zh-CN" altLang="en-US" sz="1200" b="1" dirty="0" smtClean="0">
                      <a:solidFill>
                        <a:srgbClr val="2C3766">
                          <a:lumMod val="85000"/>
                          <a:lumOff val="15000"/>
                        </a:srgbClr>
                      </a:solidFill>
                      <a:latin typeface="微软雅黑" panose="020B0503020204020204" pitchFamily="34" charset="-122"/>
                      <a:ea typeface="微软雅黑" panose="020B0503020204020204" pitchFamily="34" charset="-122"/>
                    </a:rPr>
                    <a:t>系</a:t>
                  </a:r>
                  <a:endPar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012211" y="4692507"/>
                <a:ext cx="1119005" cy="875467"/>
                <a:chOff x="1803505" y="1825286"/>
                <a:chExt cx="1413334" cy="853118"/>
              </a:xfrm>
              <a:solidFill>
                <a:schemeClr val="bg1">
                  <a:lumMod val="75000"/>
                </a:schemeClr>
              </a:solidFill>
            </p:grpSpPr>
            <p:sp>
              <p:nvSpPr>
                <p:cNvPr id="136" name="矩形 135"/>
                <p:cNvSpPr/>
                <p:nvPr/>
              </p:nvSpPr>
              <p:spPr>
                <a:xfrm>
                  <a:off x="1803505" y="1825286"/>
                  <a:ext cx="1413334" cy="8348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37" name="文本框 66"/>
                <p:cNvSpPr txBox="1"/>
                <p:nvPr/>
              </p:nvSpPr>
              <p:spPr>
                <a:xfrm>
                  <a:off x="1865712" y="1868755"/>
                  <a:ext cx="1351127" cy="809649"/>
                </a:xfrm>
                <a:prstGeom prst="rect">
                  <a:avLst/>
                </a:prstGeom>
                <a:grpFill/>
              </p:spPr>
              <p:txBody>
                <a:bodyPr>
                  <a:spAutoFit/>
                </a:bodyPr>
                <a:lstStyle/>
                <a:p>
                  <a:pPr algn="just">
                    <a:defRPr/>
                  </a:pP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动力工程学院</a:t>
                  </a:r>
                  <a:r>
                    <a:rPr lang="zh-CN" altLang="en-US" sz="1200" b="1" dirty="0">
                      <a:solidFill>
                        <a:srgbClr val="FF0000"/>
                      </a:solidFill>
                      <a:latin typeface="微软雅黑" panose="020B0503020204020204" pitchFamily="34" charset="-122"/>
                      <a:ea typeface="微软雅黑" panose="020B0503020204020204" pitchFamily="34" charset="-122"/>
                    </a:rPr>
                    <a:t>更名为能源与动力工程学院</a:t>
                  </a:r>
                </a:p>
              </p:txBody>
            </p:sp>
          </p:grpSp>
          <p:grpSp>
            <p:nvGrpSpPr>
              <p:cNvPr id="127" name="组合 126"/>
              <p:cNvGrpSpPr/>
              <p:nvPr/>
            </p:nvGrpSpPr>
            <p:grpSpPr>
              <a:xfrm>
                <a:off x="5143795" y="4632876"/>
                <a:ext cx="1236013" cy="1001436"/>
                <a:chOff x="2838074" y="1783889"/>
                <a:chExt cx="1443021" cy="978542"/>
              </a:xfrm>
              <a:solidFill>
                <a:schemeClr val="bg1">
                  <a:lumMod val="75000"/>
                </a:schemeClr>
              </a:solidFill>
            </p:grpSpPr>
            <p:sp>
              <p:nvSpPr>
                <p:cNvPr id="134" name="矩形 133"/>
                <p:cNvSpPr/>
                <p:nvPr/>
              </p:nvSpPr>
              <p:spPr>
                <a:xfrm>
                  <a:off x="2838074" y="1783889"/>
                  <a:ext cx="1443021" cy="978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35" name="文本框 66"/>
                <p:cNvSpPr txBox="1"/>
                <p:nvPr/>
              </p:nvSpPr>
              <p:spPr>
                <a:xfrm>
                  <a:off x="2884021" y="1875443"/>
                  <a:ext cx="1351126" cy="811865"/>
                </a:xfrm>
                <a:prstGeom prst="rect">
                  <a:avLst/>
                </a:prstGeom>
                <a:grpFill/>
              </p:spPr>
              <p:txBody>
                <a:bodyPr>
                  <a:spAutoFit/>
                </a:bodyPr>
                <a:lstStyle/>
                <a:p>
                  <a:pPr algn="just">
                    <a:defRPr/>
                  </a:pPr>
                  <a:r>
                    <a:rPr lang="zh-CN" altLang="en-US" sz="1200" dirty="0">
                      <a:solidFill>
                        <a:srgbClr val="2C3766">
                          <a:lumMod val="85000"/>
                          <a:lumOff val="1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食品科学与工程专业</a:t>
                  </a:r>
                  <a:r>
                    <a:rPr lang="zh-CN" altLang="en-US" sz="12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划转</a:t>
                  </a:r>
                  <a:r>
                    <a:rPr lang="zh-CN" altLang="en-US" sz="1200" dirty="0">
                      <a:solidFill>
                        <a:srgbClr val="2C3766">
                          <a:lumMod val="85000"/>
                          <a:lumOff val="1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至医疗器械与食品学院。</a:t>
                  </a:r>
                </a:p>
              </p:txBody>
            </p:sp>
          </p:grpSp>
          <p:grpSp>
            <p:nvGrpSpPr>
              <p:cNvPr id="129" name="组合 128"/>
              <p:cNvGrpSpPr/>
              <p:nvPr/>
            </p:nvGrpSpPr>
            <p:grpSpPr>
              <a:xfrm>
                <a:off x="6836859" y="4599675"/>
                <a:ext cx="1507889" cy="1047205"/>
                <a:chOff x="1802911" y="1783889"/>
                <a:chExt cx="1413928" cy="1369584"/>
              </a:xfrm>
              <a:solidFill>
                <a:schemeClr val="bg1">
                  <a:lumMod val="75000"/>
                </a:schemeClr>
              </a:solidFill>
            </p:grpSpPr>
            <p:sp>
              <p:nvSpPr>
                <p:cNvPr id="130" name="矩形 129"/>
                <p:cNvSpPr/>
                <p:nvPr/>
              </p:nvSpPr>
              <p:spPr>
                <a:xfrm>
                  <a:off x="1802911" y="1783889"/>
                  <a:ext cx="1413928" cy="1369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2C3766">
                        <a:lumMod val="85000"/>
                        <a:lumOff val="15000"/>
                      </a:srgbClr>
                    </a:solidFill>
                    <a:effectLst>
                      <a:outerShdw blurRad="38100" dist="38100" dir="2700000" algn="tl">
                        <a:srgbClr val="000000">
                          <a:alpha val="43137"/>
                        </a:srgbClr>
                      </a:outerShdw>
                    </a:effectLst>
                  </a:endParaRPr>
                </a:p>
              </p:txBody>
            </p:sp>
            <p:sp>
              <p:nvSpPr>
                <p:cNvPr id="131" name="文本框 66"/>
                <p:cNvSpPr txBox="1"/>
                <p:nvPr/>
              </p:nvSpPr>
              <p:spPr>
                <a:xfrm>
                  <a:off x="1836607" y="1815645"/>
                  <a:ext cx="1351127" cy="1328111"/>
                </a:xfrm>
                <a:prstGeom prst="rect">
                  <a:avLst/>
                </a:prstGeom>
                <a:grpFill/>
              </p:spPr>
              <p:txBody>
                <a:bodyPr>
                  <a:spAutoFit/>
                </a:bodyPr>
                <a:lstStyle/>
                <a:p>
                  <a:pPr algn="just">
                    <a:defRPr/>
                  </a:pPr>
                  <a:r>
                    <a:rPr lang="zh-CN" altLang="en-US" sz="1200" b="1" dirty="0">
                      <a:solidFill>
                        <a:srgbClr val="FF0000"/>
                      </a:solidFill>
                      <a:latin typeface="微软雅黑" panose="020B0503020204020204" pitchFamily="34" charset="-122"/>
                      <a:ea typeface="微软雅黑" panose="020B0503020204020204" pitchFamily="34" charset="-122"/>
                    </a:rPr>
                    <a:t>教育部专业调整</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，将</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8</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个专业调整为热能与动力工程、食品科学与工程</a:t>
                  </a:r>
                  <a:r>
                    <a:rPr lang="en-US" altLang="zh-CN" sz="1200" b="1" dirty="0">
                      <a:solidFill>
                        <a:srgbClr val="2C3766">
                          <a:lumMod val="85000"/>
                          <a:lumOff val="15000"/>
                        </a:srgbClr>
                      </a:solidFill>
                      <a:latin typeface="微软雅黑" panose="020B0503020204020204" pitchFamily="34" charset="-122"/>
                      <a:ea typeface="微软雅黑" panose="020B0503020204020204" pitchFamily="34" charset="-122"/>
                    </a:rPr>
                    <a:t>2</a:t>
                  </a:r>
                  <a:r>
                    <a:rPr lang="zh-CN" altLang="en-US" sz="1200" b="1" dirty="0">
                      <a:solidFill>
                        <a:srgbClr val="2C3766">
                          <a:lumMod val="85000"/>
                          <a:lumOff val="15000"/>
                        </a:srgbClr>
                      </a:solidFill>
                      <a:latin typeface="微软雅黑" panose="020B0503020204020204" pitchFamily="34" charset="-122"/>
                      <a:ea typeface="微软雅黑" panose="020B0503020204020204" pitchFamily="34" charset="-122"/>
                    </a:rPr>
                    <a:t>个专业。</a:t>
                  </a:r>
                </a:p>
              </p:txBody>
            </p:sp>
          </p:grpSp>
        </p:grpSp>
        <p:grpSp>
          <p:nvGrpSpPr>
            <p:cNvPr id="21" name="组合 6203"/>
            <p:cNvGrpSpPr>
              <a:grpSpLocks/>
            </p:cNvGrpSpPr>
            <p:nvPr/>
          </p:nvGrpSpPr>
          <p:grpSpPr bwMode="auto">
            <a:xfrm>
              <a:off x="7259379" y="2518435"/>
              <a:ext cx="618184" cy="538713"/>
              <a:chOff x="7259379" y="2518435"/>
              <a:chExt cx="618184" cy="538713"/>
            </a:xfrm>
          </p:grpSpPr>
          <p:grpSp>
            <p:nvGrpSpPr>
              <p:cNvPr id="107" name="组合 106"/>
              <p:cNvGrpSpPr/>
              <p:nvPr/>
            </p:nvGrpSpPr>
            <p:grpSpPr>
              <a:xfrm>
                <a:off x="7298763" y="2518435"/>
                <a:ext cx="442265" cy="538713"/>
                <a:chOff x="1109756" y="3090803"/>
                <a:chExt cx="583097" cy="676392"/>
              </a:xfrm>
              <a:solidFill>
                <a:srgbClr val="005DA2"/>
              </a:solidFill>
            </p:grpSpPr>
            <p:sp>
              <p:nvSpPr>
                <p:cNvPr id="109" name="六边形 10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10"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8" name="文本框 351"/>
              <p:cNvSpPr txBox="1">
                <a:spLocks noChangeArrowheads="1"/>
              </p:cNvSpPr>
              <p:nvPr/>
            </p:nvSpPr>
            <p:spPr bwMode="auto">
              <a:xfrm>
                <a:off x="7259230" y="2652854"/>
                <a:ext cx="619070"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1996</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2" name="组合 6202"/>
            <p:cNvGrpSpPr>
              <a:grpSpLocks/>
            </p:cNvGrpSpPr>
            <p:nvPr/>
          </p:nvGrpSpPr>
          <p:grpSpPr bwMode="auto">
            <a:xfrm>
              <a:off x="2427223" y="2541295"/>
              <a:ext cx="618184" cy="538713"/>
              <a:chOff x="2427223" y="2541295"/>
              <a:chExt cx="618184" cy="538713"/>
            </a:xfrm>
          </p:grpSpPr>
          <p:grpSp>
            <p:nvGrpSpPr>
              <p:cNvPr id="103" name="组合 102"/>
              <p:cNvGrpSpPr/>
              <p:nvPr/>
            </p:nvGrpSpPr>
            <p:grpSpPr>
              <a:xfrm>
                <a:off x="2466607" y="2541295"/>
                <a:ext cx="442265" cy="538713"/>
                <a:chOff x="1109756" y="3090803"/>
                <a:chExt cx="583097" cy="676392"/>
              </a:xfrm>
              <a:solidFill>
                <a:srgbClr val="005DA2"/>
              </a:solidFill>
            </p:grpSpPr>
            <p:sp>
              <p:nvSpPr>
                <p:cNvPr id="105" name="六边形 10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06"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4" name="文本框 356"/>
              <p:cNvSpPr txBox="1">
                <a:spLocks noChangeArrowheads="1"/>
              </p:cNvSpPr>
              <p:nvPr/>
            </p:nvSpPr>
            <p:spPr bwMode="auto">
              <a:xfrm>
                <a:off x="2427310" y="2675076"/>
                <a:ext cx="617483"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1950</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3" name="组合 6201"/>
            <p:cNvGrpSpPr>
              <a:grpSpLocks/>
            </p:cNvGrpSpPr>
            <p:nvPr/>
          </p:nvGrpSpPr>
          <p:grpSpPr bwMode="auto">
            <a:xfrm>
              <a:off x="3227339" y="2526055"/>
              <a:ext cx="617482" cy="538713"/>
              <a:chOff x="3227339" y="2526055"/>
              <a:chExt cx="617482" cy="538713"/>
            </a:xfrm>
          </p:grpSpPr>
          <p:grpSp>
            <p:nvGrpSpPr>
              <p:cNvPr id="99" name="组合 98"/>
              <p:cNvGrpSpPr/>
              <p:nvPr/>
            </p:nvGrpSpPr>
            <p:grpSpPr>
              <a:xfrm>
                <a:off x="3266315" y="2526055"/>
                <a:ext cx="442265" cy="538713"/>
                <a:chOff x="1109756" y="3090803"/>
                <a:chExt cx="583097" cy="676392"/>
              </a:xfrm>
              <a:solidFill>
                <a:srgbClr val="005DA2"/>
              </a:solidFill>
            </p:grpSpPr>
            <p:sp>
              <p:nvSpPr>
                <p:cNvPr id="101" name="六边形 10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102"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0" name="文本框 361"/>
              <p:cNvSpPr txBox="1">
                <a:spLocks noChangeArrowheads="1"/>
              </p:cNvSpPr>
              <p:nvPr/>
            </p:nvSpPr>
            <p:spPr bwMode="auto">
              <a:xfrm>
                <a:off x="3227339" y="2659203"/>
                <a:ext cx="617483"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1960</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4" name="组合 6200"/>
            <p:cNvGrpSpPr>
              <a:grpSpLocks/>
            </p:cNvGrpSpPr>
            <p:nvPr/>
          </p:nvGrpSpPr>
          <p:grpSpPr bwMode="auto">
            <a:xfrm>
              <a:off x="4026639" y="2525306"/>
              <a:ext cx="618184" cy="538713"/>
              <a:chOff x="4026639" y="2525306"/>
              <a:chExt cx="618184" cy="538713"/>
            </a:xfrm>
          </p:grpSpPr>
          <p:grpSp>
            <p:nvGrpSpPr>
              <p:cNvPr id="95" name="组合 94"/>
              <p:cNvGrpSpPr/>
              <p:nvPr/>
            </p:nvGrpSpPr>
            <p:grpSpPr>
              <a:xfrm>
                <a:off x="4066023" y="2525306"/>
                <a:ext cx="442265" cy="538713"/>
                <a:chOff x="1109756" y="3090803"/>
                <a:chExt cx="583097" cy="676392"/>
              </a:xfrm>
              <a:solidFill>
                <a:srgbClr val="005DA2"/>
              </a:solidFill>
            </p:grpSpPr>
            <p:sp>
              <p:nvSpPr>
                <p:cNvPr id="97" name="六边形 9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98"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6" name="文本框 366"/>
              <p:cNvSpPr txBox="1">
                <a:spLocks noChangeArrowheads="1"/>
              </p:cNvSpPr>
              <p:nvPr/>
            </p:nvSpPr>
            <p:spPr bwMode="auto">
              <a:xfrm>
                <a:off x="4027368" y="2659203"/>
                <a:ext cx="617483"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1978</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6199"/>
            <p:cNvGrpSpPr>
              <a:grpSpLocks/>
            </p:cNvGrpSpPr>
            <p:nvPr/>
          </p:nvGrpSpPr>
          <p:grpSpPr bwMode="auto">
            <a:xfrm>
              <a:off x="4828741" y="2507752"/>
              <a:ext cx="618184" cy="538713"/>
              <a:chOff x="4828741" y="2507752"/>
              <a:chExt cx="618184" cy="538713"/>
            </a:xfrm>
          </p:grpSpPr>
          <p:grpSp>
            <p:nvGrpSpPr>
              <p:cNvPr id="91" name="组合 90"/>
              <p:cNvGrpSpPr/>
              <p:nvPr/>
            </p:nvGrpSpPr>
            <p:grpSpPr>
              <a:xfrm>
                <a:off x="4868125" y="2507752"/>
                <a:ext cx="442265" cy="538713"/>
                <a:chOff x="1109756" y="3090803"/>
                <a:chExt cx="583097" cy="676392"/>
              </a:xfrm>
              <a:solidFill>
                <a:srgbClr val="005DA2"/>
              </a:solidFill>
            </p:grpSpPr>
            <p:sp>
              <p:nvSpPr>
                <p:cNvPr id="93" name="六边形 9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94"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2" name="文本框 371"/>
              <p:cNvSpPr txBox="1">
                <a:spLocks noChangeArrowheads="1"/>
              </p:cNvSpPr>
              <p:nvPr/>
            </p:nvSpPr>
            <p:spPr bwMode="auto">
              <a:xfrm>
                <a:off x="4828984" y="2641743"/>
                <a:ext cx="617482"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1986</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6" name="组合 6198"/>
            <p:cNvGrpSpPr>
              <a:grpSpLocks/>
            </p:cNvGrpSpPr>
            <p:nvPr/>
          </p:nvGrpSpPr>
          <p:grpSpPr bwMode="auto">
            <a:xfrm>
              <a:off x="5634220" y="2500132"/>
              <a:ext cx="618184" cy="538713"/>
              <a:chOff x="5634220" y="2500132"/>
              <a:chExt cx="618184" cy="538713"/>
            </a:xfrm>
          </p:grpSpPr>
          <p:grpSp>
            <p:nvGrpSpPr>
              <p:cNvPr id="87" name="组合 86"/>
              <p:cNvGrpSpPr/>
              <p:nvPr/>
            </p:nvGrpSpPr>
            <p:grpSpPr>
              <a:xfrm>
                <a:off x="5673604" y="2500132"/>
                <a:ext cx="442265" cy="538713"/>
                <a:chOff x="1109756" y="3090803"/>
                <a:chExt cx="583097" cy="676392"/>
              </a:xfrm>
              <a:solidFill>
                <a:srgbClr val="005DA2"/>
              </a:solidFill>
            </p:grpSpPr>
            <p:sp>
              <p:nvSpPr>
                <p:cNvPr id="89" name="六边形 8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90"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88" name="文本框 376"/>
              <p:cNvSpPr txBox="1">
                <a:spLocks noChangeArrowheads="1"/>
              </p:cNvSpPr>
              <p:nvPr/>
            </p:nvSpPr>
            <p:spPr bwMode="auto">
              <a:xfrm>
                <a:off x="5633775" y="2633807"/>
                <a:ext cx="619070"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1987</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6197"/>
            <p:cNvGrpSpPr>
              <a:grpSpLocks/>
            </p:cNvGrpSpPr>
            <p:nvPr/>
          </p:nvGrpSpPr>
          <p:grpSpPr bwMode="auto">
            <a:xfrm>
              <a:off x="6443031" y="2515853"/>
              <a:ext cx="618184" cy="538713"/>
              <a:chOff x="6443031" y="2515853"/>
              <a:chExt cx="618184" cy="538713"/>
            </a:xfrm>
          </p:grpSpPr>
          <p:grpSp>
            <p:nvGrpSpPr>
              <p:cNvPr id="83" name="组合 82"/>
              <p:cNvGrpSpPr/>
              <p:nvPr/>
            </p:nvGrpSpPr>
            <p:grpSpPr>
              <a:xfrm>
                <a:off x="6482415" y="2515853"/>
                <a:ext cx="442265" cy="538713"/>
                <a:chOff x="1109756" y="3090803"/>
                <a:chExt cx="583097" cy="676392"/>
              </a:xfrm>
              <a:solidFill>
                <a:srgbClr val="005DA2"/>
              </a:solidFill>
            </p:grpSpPr>
            <p:sp>
              <p:nvSpPr>
                <p:cNvPr id="85" name="六边形 8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86"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84" name="文本框 381"/>
              <p:cNvSpPr txBox="1">
                <a:spLocks noChangeArrowheads="1"/>
              </p:cNvSpPr>
              <p:nvPr/>
            </p:nvSpPr>
            <p:spPr bwMode="auto">
              <a:xfrm>
                <a:off x="6443328" y="2649679"/>
                <a:ext cx="617483"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1994</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9" name="组合 6195"/>
            <p:cNvGrpSpPr>
              <a:grpSpLocks/>
            </p:cNvGrpSpPr>
            <p:nvPr/>
          </p:nvGrpSpPr>
          <p:grpSpPr bwMode="auto">
            <a:xfrm>
              <a:off x="1699705" y="5834994"/>
              <a:ext cx="617482" cy="538713"/>
              <a:chOff x="1699705" y="5834994"/>
              <a:chExt cx="617482" cy="538713"/>
            </a:xfrm>
          </p:grpSpPr>
          <p:grpSp>
            <p:nvGrpSpPr>
              <p:cNvPr id="75" name="组合 74"/>
              <p:cNvGrpSpPr/>
              <p:nvPr/>
            </p:nvGrpSpPr>
            <p:grpSpPr>
              <a:xfrm>
                <a:off x="1728871" y="5834994"/>
                <a:ext cx="474839" cy="538713"/>
                <a:chOff x="1930875" y="3090802"/>
                <a:chExt cx="626045" cy="676392"/>
              </a:xfrm>
              <a:solidFill>
                <a:srgbClr val="005DA2"/>
              </a:solidFill>
            </p:grpSpPr>
            <p:sp>
              <p:nvSpPr>
                <p:cNvPr id="77" name="六边形 76"/>
                <p:cNvSpPr/>
                <p:nvPr/>
              </p:nvSpPr>
              <p:spPr>
                <a:xfrm rot="5400000">
                  <a:off x="1884226" y="3137451"/>
                  <a:ext cx="676392" cy="58309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78" name="文本框 64"/>
                <p:cNvSpPr txBox="1"/>
                <p:nvPr/>
              </p:nvSpPr>
              <p:spPr>
                <a:xfrm>
                  <a:off x="1979070" y="3230542"/>
                  <a:ext cx="577850" cy="328471"/>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6" name="文本框 391"/>
              <p:cNvSpPr txBox="1">
                <a:spLocks noChangeArrowheads="1"/>
              </p:cNvSpPr>
              <p:nvPr/>
            </p:nvSpPr>
            <p:spPr bwMode="auto">
              <a:xfrm>
                <a:off x="1699705" y="5968640"/>
                <a:ext cx="617482"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2012</a:t>
                </a:r>
                <a:endParaRPr lang="zh-CN" altLang="en-US"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0" name="组合 6194"/>
            <p:cNvGrpSpPr>
              <a:grpSpLocks/>
            </p:cNvGrpSpPr>
            <p:nvPr/>
          </p:nvGrpSpPr>
          <p:grpSpPr bwMode="auto">
            <a:xfrm>
              <a:off x="3621471" y="5842615"/>
              <a:ext cx="618184" cy="538713"/>
              <a:chOff x="3621471" y="5842615"/>
              <a:chExt cx="618184" cy="538713"/>
            </a:xfrm>
          </p:grpSpPr>
          <p:grpSp>
            <p:nvGrpSpPr>
              <p:cNvPr id="71" name="组合 70"/>
              <p:cNvGrpSpPr/>
              <p:nvPr/>
            </p:nvGrpSpPr>
            <p:grpSpPr>
              <a:xfrm>
                <a:off x="3660855" y="5842615"/>
                <a:ext cx="442265" cy="538713"/>
                <a:chOff x="1109756" y="3090803"/>
                <a:chExt cx="583097" cy="676392"/>
              </a:xfrm>
              <a:solidFill>
                <a:srgbClr val="005DA2"/>
              </a:solidFill>
            </p:grpSpPr>
            <p:sp>
              <p:nvSpPr>
                <p:cNvPr id="73" name="六边形 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74"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2" name="文本框 396"/>
              <p:cNvSpPr txBox="1">
                <a:spLocks noChangeArrowheads="1"/>
              </p:cNvSpPr>
              <p:nvPr/>
            </p:nvSpPr>
            <p:spPr bwMode="auto">
              <a:xfrm>
                <a:off x="3621004" y="5976577"/>
                <a:ext cx="619070" cy="26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2008</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1" name="组合 6193"/>
            <p:cNvGrpSpPr>
              <a:grpSpLocks/>
            </p:cNvGrpSpPr>
            <p:nvPr/>
          </p:nvGrpSpPr>
          <p:grpSpPr bwMode="auto">
            <a:xfrm>
              <a:off x="5906330" y="5823182"/>
              <a:ext cx="617482" cy="538713"/>
              <a:chOff x="5906330" y="5823182"/>
              <a:chExt cx="617482" cy="538713"/>
            </a:xfrm>
          </p:grpSpPr>
          <p:grpSp>
            <p:nvGrpSpPr>
              <p:cNvPr id="67" name="组合 66"/>
              <p:cNvGrpSpPr/>
              <p:nvPr/>
            </p:nvGrpSpPr>
            <p:grpSpPr>
              <a:xfrm>
                <a:off x="5937546" y="5823182"/>
                <a:ext cx="442267" cy="538713"/>
                <a:chOff x="2356967" y="3075972"/>
                <a:chExt cx="583099" cy="676392"/>
              </a:xfrm>
              <a:solidFill>
                <a:srgbClr val="005DA2"/>
              </a:solidFill>
            </p:grpSpPr>
            <p:sp>
              <p:nvSpPr>
                <p:cNvPr id="69" name="六边形 68"/>
                <p:cNvSpPr/>
                <p:nvPr/>
              </p:nvSpPr>
              <p:spPr>
                <a:xfrm rot="5400000">
                  <a:off x="2310321" y="3122618"/>
                  <a:ext cx="676392" cy="583099"/>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70" name="文本框 64"/>
                <p:cNvSpPr txBox="1"/>
                <p:nvPr/>
              </p:nvSpPr>
              <p:spPr>
                <a:xfrm>
                  <a:off x="2362212" y="3230542"/>
                  <a:ext cx="577850" cy="328471"/>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8" name="文本框 401"/>
              <p:cNvSpPr txBox="1">
                <a:spLocks noChangeArrowheads="1"/>
              </p:cNvSpPr>
              <p:nvPr/>
            </p:nvSpPr>
            <p:spPr bwMode="auto">
              <a:xfrm>
                <a:off x="5906330" y="5968640"/>
                <a:ext cx="617482"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2007</a:t>
                </a:r>
                <a:endParaRPr lang="zh-CN" altLang="en-US"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3" name="组合 6191"/>
            <p:cNvGrpSpPr>
              <a:grpSpLocks/>
            </p:cNvGrpSpPr>
            <p:nvPr/>
          </p:nvGrpSpPr>
          <p:grpSpPr bwMode="auto">
            <a:xfrm>
              <a:off x="7635660" y="5803320"/>
              <a:ext cx="618184" cy="538713"/>
              <a:chOff x="7635660" y="5803320"/>
              <a:chExt cx="618184" cy="538713"/>
            </a:xfrm>
          </p:grpSpPr>
          <p:grpSp>
            <p:nvGrpSpPr>
              <p:cNvPr id="59" name="组合 58"/>
              <p:cNvGrpSpPr/>
              <p:nvPr/>
            </p:nvGrpSpPr>
            <p:grpSpPr>
              <a:xfrm>
                <a:off x="7675044" y="5803320"/>
                <a:ext cx="442265" cy="538713"/>
                <a:chOff x="1109756" y="3090803"/>
                <a:chExt cx="583097" cy="676392"/>
              </a:xfrm>
              <a:solidFill>
                <a:srgbClr val="005DA2"/>
              </a:solidFill>
            </p:grpSpPr>
            <p:sp>
              <p:nvSpPr>
                <p:cNvPr id="61" name="六边形 6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62"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0" name="文本框 411"/>
              <p:cNvSpPr txBox="1">
                <a:spLocks noChangeArrowheads="1"/>
              </p:cNvSpPr>
              <p:nvPr/>
            </p:nvSpPr>
            <p:spPr bwMode="auto">
              <a:xfrm>
                <a:off x="7635435" y="5936895"/>
                <a:ext cx="619070"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1998</a:t>
                </a:r>
                <a:endParaRPr lang="zh-CN" altLang="en-US" sz="11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4" name="组合 6190"/>
            <p:cNvGrpSpPr>
              <a:grpSpLocks/>
            </p:cNvGrpSpPr>
            <p:nvPr/>
          </p:nvGrpSpPr>
          <p:grpSpPr bwMode="auto">
            <a:xfrm>
              <a:off x="1734023" y="2571026"/>
              <a:ext cx="618184" cy="538713"/>
              <a:chOff x="1734023" y="2571026"/>
              <a:chExt cx="618184" cy="538713"/>
            </a:xfrm>
          </p:grpSpPr>
          <p:grpSp>
            <p:nvGrpSpPr>
              <p:cNvPr id="55" name="组合 54"/>
              <p:cNvGrpSpPr/>
              <p:nvPr/>
            </p:nvGrpSpPr>
            <p:grpSpPr>
              <a:xfrm>
                <a:off x="1773407" y="2571026"/>
                <a:ext cx="442265" cy="538713"/>
                <a:chOff x="1109756" y="3090803"/>
                <a:chExt cx="583097" cy="676392"/>
              </a:xfrm>
              <a:solidFill>
                <a:srgbClr val="005DA2"/>
              </a:solidFill>
            </p:grpSpPr>
            <p:sp>
              <p:nvSpPr>
                <p:cNvPr id="57" name="六边形 5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58"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6" name="文本框 416"/>
              <p:cNvSpPr txBox="1">
                <a:spLocks noChangeArrowheads="1"/>
              </p:cNvSpPr>
              <p:nvPr/>
            </p:nvSpPr>
            <p:spPr bwMode="auto">
              <a:xfrm>
                <a:off x="1733635" y="2705233"/>
                <a:ext cx="619070"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1930</a:t>
                </a:r>
                <a:endParaRPr lang="zh-CN" altLang="en-US" sz="11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5" name="组合 6189"/>
            <p:cNvGrpSpPr>
              <a:grpSpLocks/>
            </p:cNvGrpSpPr>
            <p:nvPr/>
          </p:nvGrpSpPr>
          <p:grpSpPr bwMode="auto">
            <a:xfrm>
              <a:off x="1025302" y="2571492"/>
              <a:ext cx="618184" cy="538713"/>
              <a:chOff x="1025302" y="2571492"/>
              <a:chExt cx="618184" cy="538713"/>
            </a:xfrm>
          </p:grpSpPr>
          <p:grpSp>
            <p:nvGrpSpPr>
              <p:cNvPr id="51" name="组合 50"/>
              <p:cNvGrpSpPr/>
              <p:nvPr/>
            </p:nvGrpSpPr>
            <p:grpSpPr>
              <a:xfrm>
                <a:off x="1064686" y="2571492"/>
                <a:ext cx="442265" cy="538713"/>
                <a:chOff x="1109756" y="3090803"/>
                <a:chExt cx="583097" cy="676392"/>
              </a:xfrm>
              <a:solidFill>
                <a:srgbClr val="005DA2"/>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FFFFF"/>
                    </a:solidFill>
                    <a:effectLst>
                      <a:outerShdw blurRad="38100" dist="38100" dir="2700000" algn="tl">
                        <a:srgbClr val="000000">
                          <a:alpha val="43137"/>
                        </a:srgbClr>
                      </a:outerShdw>
                    </a:effectLst>
                  </a:endParaRPr>
                </a:p>
              </p:txBody>
            </p:sp>
            <p:sp>
              <p:nvSpPr>
                <p:cNvPr id="54" name="文本框 64"/>
                <p:cNvSpPr txBox="1"/>
                <p:nvPr/>
              </p:nvSpPr>
              <p:spPr>
                <a:xfrm>
                  <a:off x="1115003" y="3230542"/>
                  <a:ext cx="577850" cy="328470"/>
                </a:xfrm>
                <a:prstGeom prst="rect">
                  <a:avLst/>
                </a:prstGeom>
                <a:grpFill/>
              </p:spPr>
              <p:txBody>
                <a:bodyPr>
                  <a:spAutoFit/>
                </a:bodyPr>
                <a:lstStyle/>
                <a:p>
                  <a:pPr algn="ctr">
                    <a:defRPr/>
                  </a:pPr>
                  <a:endParaRPr lang="zh-CN" altLang="en-US" sz="11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2" name="文本框 421"/>
              <p:cNvSpPr txBox="1">
                <a:spLocks noChangeArrowheads="1"/>
              </p:cNvSpPr>
              <p:nvPr/>
            </p:nvSpPr>
            <p:spPr bwMode="auto">
              <a:xfrm>
                <a:off x="1025673" y="2705233"/>
                <a:ext cx="617482" cy="2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v"/>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1100" b="1" dirty="0" smtClean="0">
                    <a:solidFill>
                      <a:srgbClr val="FFFFFF"/>
                    </a:solidFill>
                    <a:latin typeface="微软雅黑" panose="020B0503020204020204" pitchFamily="34" charset="-122"/>
                    <a:ea typeface="微软雅黑" panose="020B0503020204020204" pitchFamily="34" charset="-122"/>
                  </a:rPr>
                  <a:t>1910</a:t>
                </a:r>
                <a:endParaRPr lang="zh-CN" altLang="en-US" sz="1100" b="1" dirty="0" smtClean="0">
                  <a:solidFill>
                    <a:srgbClr val="FFFFFF"/>
                  </a:solidFill>
                  <a:latin typeface="微软雅黑" panose="020B0503020204020204" pitchFamily="34" charset="-122"/>
                  <a:ea typeface="微软雅黑" panose="020B0503020204020204" pitchFamily="34" charset="-122"/>
                </a:endParaRPr>
              </a:p>
            </p:txBody>
          </p:sp>
        </p:grpSp>
        <p:cxnSp>
          <p:nvCxnSpPr>
            <p:cNvPr id="36" name="肘形连接符 6150"/>
            <p:cNvCxnSpPr>
              <a:cxnSpLocks noChangeShapeType="1"/>
              <a:endCxn id="7" idx="2"/>
            </p:cNvCxnSpPr>
            <p:nvPr/>
          </p:nvCxnSpPr>
          <p:spPr bwMode="auto">
            <a:xfrm>
              <a:off x="4119276" y="1992236"/>
              <a:ext cx="133138" cy="485706"/>
            </a:xfrm>
            <a:prstGeom prst="bentConnector2">
              <a:avLst/>
            </a:prstGeom>
            <a:noFill/>
            <a:ln w="31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肘形连接符 6152"/>
            <p:cNvCxnSpPr>
              <a:cxnSpLocks noChangeShapeType="1"/>
            </p:cNvCxnSpPr>
            <p:nvPr/>
          </p:nvCxnSpPr>
          <p:spPr bwMode="auto">
            <a:xfrm>
              <a:off x="2545226" y="1895328"/>
              <a:ext cx="108920" cy="604659"/>
            </a:xfrm>
            <a:prstGeom prst="bentConnector2">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肘形连接符 6156"/>
            <p:cNvCxnSpPr>
              <a:cxnSpLocks noChangeShapeType="1"/>
            </p:cNvCxnSpPr>
            <p:nvPr/>
          </p:nvCxnSpPr>
          <p:spPr bwMode="auto">
            <a:xfrm>
              <a:off x="1135497" y="1957154"/>
              <a:ext cx="111495" cy="573556"/>
            </a:xfrm>
            <a:prstGeom prst="bentConnector2">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6160"/>
            <p:cNvCxnSpPr>
              <a:cxnSpLocks noChangeShapeType="1"/>
              <a:endCxn id="11" idx="2"/>
            </p:cNvCxnSpPr>
            <p:nvPr/>
          </p:nvCxnSpPr>
          <p:spPr bwMode="auto">
            <a:xfrm>
              <a:off x="5859915" y="2285604"/>
              <a:ext cx="2391" cy="176064"/>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肘形连接符 6162"/>
            <p:cNvCxnSpPr>
              <a:cxnSpLocks noChangeShapeType="1"/>
              <a:endCxn id="12" idx="2"/>
            </p:cNvCxnSpPr>
            <p:nvPr/>
          </p:nvCxnSpPr>
          <p:spPr bwMode="auto">
            <a:xfrm rot="10800000" flipV="1">
              <a:off x="7475813" y="2178471"/>
              <a:ext cx="277964" cy="289196"/>
            </a:xfrm>
            <a:prstGeom prst="bentConnector2">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6164"/>
            <p:cNvCxnSpPr>
              <a:cxnSpLocks noChangeShapeType="1"/>
            </p:cNvCxnSpPr>
            <p:nvPr/>
          </p:nvCxnSpPr>
          <p:spPr bwMode="auto">
            <a:xfrm flipH="1">
              <a:off x="1994539" y="3109739"/>
              <a:ext cx="1" cy="147779"/>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6166"/>
            <p:cNvCxnSpPr>
              <a:cxnSpLocks noChangeShapeType="1"/>
            </p:cNvCxnSpPr>
            <p:nvPr/>
          </p:nvCxnSpPr>
          <p:spPr bwMode="auto">
            <a:xfrm flipH="1">
              <a:off x="3485832" y="3064768"/>
              <a:ext cx="1616" cy="178537"/>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6168"/>
            <p:cNvCxnSpPr>
              <a:cxnSpLocks noChangeShapeType="1"/>
            </p:cNvCxnSpPr>
            <p:nvPr/>
          </p:nvCxnSpPr>
          <p:spPr bwMode="auto">
            <a:xfrm flipH="1">
              <a:off x="5089257" y="3046465"/>
              <a:ext cx="1" cy="194510"/>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6170"/>
            <p:cNvCxnSpPr>
              <a:cxnSpLocks noChangeShapeType="1"/>
            </p:cNvCxnSpPr>
            <p:nvPr/>
          </p:nvCxnSpPr>
          <p:spPr bwMode="auto">
            <a:xfrm flipH="1">
              <a:off x="6703547" y="3054566"/>
              <a:ext cx="1" cy="94673"/>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连接符 6172"/>
            <p:cNvCxnSpPr>
              <a:cxnSpLocks noChangeShapeType="1"/>
              <a:stCxn id="19" idx="2"/>
            </p:cNvCxnSpPr>
            <p:nvPr/>
          </p:nvCxnSpPr>
          <p:spPr bwMode="auto">
            <a:xfrm flipH="1" flipV="1">
              <a:off x="7927027" y="5646880"/>
              <a:ext cx="1" cy="100774"/>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6178"/>
            <p:cNvCxnSpPr>
              <a:cxnSpLocks noChangeShapeType="1"/>
            </p:cNvCxnSpPr>
            <p:nvPr/>
          </p:nvCxnSpPr>
          <p:spPr bwMode="auto">
            <a:xfrm flipH="1" flipV="1">
              <a:off x="3881987" y="5542986"/>
              <a:ext cx="1" cy="299629"/>
            </a:xfrm>
            <a:prstGeom prst="line">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肘形连接符 6184"/>
            <p:cNvCxnSpPr>
              <a:cxnSpLocks noChangeShapeType="1"/>
              <a:endCxn id="15" idx="3"/>
            </p:cNvCxnSpPr>
            <p:nvPr/>
          </p:nvCxnSpPr>
          <p:spPr bwMode="auto">
            <a:xfrm rot="16200000" flipH="1">
              <a:off x="939744" y="4734841"/>
              <a:ext cx="1190256" cy="896399"/>
            </a:xfrm>
            <a:prstGeom prst="bentConnector3">
              <a:avLst>
                <a:gd name="adj1" fmla="val -876"/>
              </a:avLst>
            </a:prstGeom>
            <a:noFill/>
            <a:ln w="63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2907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历史沿革、特色优势</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12</a:t>
            </a:fld>
            <a:r>
              <a:rPr lang="zh-CN" altLang="en-US" smtClean="0"/>
              <a:t>页</a:t>
            </a:r>
            <a:endParaRPr lang="zh-CN" altLang="en-US" dirty="0"/>
          </a:p>
        </p:txBody>
      </p:sp>
      <p:sp>
        <p:nvSpPr>
          <p:cNvPr id="3" name="矩形 2"/>
          <p:cNvSpPr/>
          <p:nvPr/>
        </p:nvSpPr>
        <p:spPr>
          <a:xfrm>
            <a:off x="107504" y="764704"/>
            <a:ext cx="3384376"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专业已获称号及荣誉</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187" name="Group 64"/>
          <p:cNvGraphicFramePr>
            <a:graphicFrameLocks noGrp="1"/>
          </p:cNvGraphicFramePr>
          <p:nvPr>
            <p:extLst>
              <p:ext uri="{D42A27DB-BD31-4B8C-83A1-F6EECF244321}">
                <p14:modId xmlns:p14="http://schemas.microsoft.com/office/powerpoint/2010/main" val="2089822072"/>
              </p:ext>
            </p:extLst>
          </p:nvPr>
        </p:nvGraphicFramePr>
        <p:xfrm>
          <a:off x="179512" y="1189152"/>
          <a:ext cx="8856984" cy="5241671"/>
        </p:xfrm>
        <a:graphic>
          <a:graphicData uri="http://schemas.openxmlformats.org/drawingml/2006/table">
            <a:tbl>
              <a:tblPr/>
              <a:tblGrid>
                <a:gridCol w="331236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413221">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200" b="1" i="0" u="none" strike="noStrike" kern="1200"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Unicode MS" pitchFamily="34" charset="-122"/>
                        </a:rPr>
                        <a:t>重点学科名称</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200" b="1" i="0" u="none" strike="noStrike" kern="1200"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Unicode MS" pitchFamily="34" charset="-122"/>
                        </a:rPr>
                        <a:t>批准时间</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200" b="1" i="0" u="none" strike="noStrike" kern="1200" cap="none" normalizeH="0" baseline="0" dirty="0" smtClean="0">
                          <a:ln>
                            <a:noFill/>
                          </a:ln>
                          <a:solidFill>
                            <a:srgbClr val="C00000"/>
                          </a:solidFill>
                          <a:effectLst/>
                          <a:latin typeface="微软雅黑" panose="020B0503020204020204" pitchFamily="34" charset="-122"/>
                          <a:ea typeface="微软雅黑" panose="020B0503020204020204" pitchFamily="34" charset="-122"/>
                          <a:cs typeface="Arial Unicode MS" pitchFamily="34" charset="-122"/>
                        </a:rPr>
                        <a:t>批准部门</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177">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热能工程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1984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机械部</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141">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热力叶轮机械</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1986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机械部</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48">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工程热物理</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1986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机械部</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004">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制冷及低温工程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1986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机械部</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1960">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制冷及低温工程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2002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上海市教委</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8924">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动力机械与工程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2007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上海市教委</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6467">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动力工程与工程热物理</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3431">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制冷及低温工程</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2005</a:t>
                      </a: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a:t>
                      </a: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2008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a:t>
                      </a: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a:t>
                      </a: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a:t>
                      </a: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3</a:t>
                      </a: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期）</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8387">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动力工程与工程热物理</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2014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上海市“高原学科”</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55487">
                <a:tc>
                  <a:txBody>
                    <a:bodyPr/>
                    <a:lstStyle/>
                    <a:p>
                      <a:pPr marL="0" marR="0" lvl="0" indent="0" algn="ctr" defTabSz="914400" rtl="0" eaLnBrk="1" fontAlgn="base" latinLnBrk="0" hangingPunct="1">
                        <a:lnSpc>
                          <a:spcPct val="150000"/>
                        </a:lnSpc>
                        <a:spcBef>
                          <a:spcPts val="18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动力工程与工程热物理</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ts val="1800"/>
                        </a:spcBef>
                        <a:spcAft>
                          <a:spcPct val="20000"/>
                        </a:spcAft>
                        <a:buClrTx/>
                        <a:buSzTx/>
                        <a:buFontTx/>
                        <a:buNone/>
                        <a:tabLst/>
                      </a:pPr>
                      <a:r>
                        <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2018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ts val="1200"/>
                        </a:spcBef>
                        <a:spcAft>
                          <a:spcPts val="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上海市高水平大学</a:t>
                      </a:r>
                      <a:endParaRPr kumimoji="0" lang="en-US" altLang="zh-CN"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rtl="0" eaLnBrk="1" fontAlgn="base" latinLnBrk="0" hangingPunct="1">
                        <a:lnSpc>
                          <a:spcPts val="2100"/>
                        </a:lnSpc>
                        <a:spcBef>
                          <a:spcPct val="20000"/>
                        </a:spcBef>
                        <a:spcAft>
                          <a:spcPct val="20000"/>
                        </a:spcAft>
                        <a:buClrTx/>
                        <a:buSzTx/>
                        <a:buFontTx/>
                        <a:buNone/>
                        <a:tabLst/>
                      </a:pPr>
                      <a:r>
                        <a:rPr kumimoji="0" lang="zh-CN" altLang="en-US" sz="2000" b="1" i="0" u="none" strike="noStrike" kern="1200" cap="none" normalizeH="0" baseline="0" dirty="0" smtClean="0">
                          <a:ln>
                            <a:noFill/>
                          </a:ln>
                          <a:solidFill>
                            <a:srgbClr val="0000FF"/>
                          </a:solidFill>
                          <a:effectLst/>
                          <a:latin typeface="微软雅黑" panose="020B0503020204020204" pitchFamily="34" charset="-122"/>
                          <a:ea typeface="微软雅黑" panose="020B0503020204020204" pitchFamily="34" charset="-122"/>
                          <a:cs typeface="Arial Unicode MS" pitchFamily="34" charset="-122"/>
                        </a:rPr>
                        <a:t>“一流学科”</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3404436"/>
                  </a:ext>
                </a:extLst>
              </a:tr>
            </a:tbl>
          </a:graphicData>
        </a:graphic>
      </p:graphicFrame>
    </p:spTree>
    <p:extLst>
      <p:ext uri="{BB962C8B-B14F-4D97-AF65-F5344CB8AC3E}">
        <p14:creationId xmlns:p14="http://schemas.microsoft.com/office/powerpoint/2010/main" val="185673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历史沿革、特色优势</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13</a:t>
            </a:fld>
            <a:r>
              <a:rPr lang="zh-CN" altLang="en-US" smtClean="0"/>
              <a:t>页</a:t>
            </a:r>
            <a:endParaRPr lang="zh-CN" altLang="en-US" dirty="0"/>
          </a:p>
        </p:txBody>
      </p:sp>
      <p:sp>
        <p:nvSpPr>
          <p:cNvPr id="3" name="矩形 2"/>
          <p:cNvSpPr/>
          <p:nvPr/>
        </p:nvSpPr>
        <p:spPr>
          <a:xfrm>
            <a:off x="107504" y="735087"/>
            <a:ext cx="2232248"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专业实验平台</a:t>
            </a:r>
            <a:endParaRPr lang="zh-CN" altLang="en-US" sz="2400" b="1" dirty="0">
              <a:latin typeface="微软雅黑" panose="020B0503020204020204" pitchFamily="34" charset="-122"/>
              <a:ea typeface="微软雅黑" panose="020B0503020204020204" pitchFamily="34" charset="-122"/>
            </a:endParaRPr>
          </a:p>
        </p:txBody>
      </p:sp>
      <p:grpSp>
        <p:nvGrpSpPr>
          <p:cNvPr id="7" name="Group 16"/>
          <p:cNvGrpSpPr>
            <a:grpSpLocks/>
          </p:cNvGrpSpPr>
          <p:nvPr/>
        </p:nvGrpSpPr>
        <p:grpSpPr bwMode="auto">
          <a:xfrm>
            <a:off x="623961" y="2023864"/>
            <a:ext cx="7623175" cy="3840162"/>
            <a:chOff x="528" y="845"/>
            <a:chExt cx="4802" cy="2419"/>
          </a:xfrm>
        </p:grpSpPr>
        <p:sp>
          <p:nvSpPr>
            <p:cNvPr id="8" name="AutoShape 3"/>
            <p:cNvSpPr>
              <a:spLocks noChangeArrowheads="1"/>
            </p:cNvSpPr>
            <p:nvPr/>
          </p:nvSpPr>
          <p:spPr bwMode="gray">
            <a:xfrm>
              <a:off x="3504" y="1440"/>
              <a:ext cx="1776" cy="1824"/>
            </a:xfrm>
            <a:prstGeom prst="chevron">
              <a:avLst>
                <a:gd name="adj" fmla="val 16468"/>
              </a:avLst>
            </a:prstGeom>
            <a:gradFill rotWithShape="1">
              <a:gsLst>
                <a:gs pos="0">
                  <a:schemeClr val="accent2"/>
                </a:gs>
                <a:gs pos="100000">
                  <a:schemeClr val="accent2">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eaLnBrk="1" hangingPunct="1">
                <a:buFont typeface="Arial" charset="0"/>
                <a:buNone/>
                <a:defRPr/>
              </a:pPr>
              <a:endParaRPr lang="zh-CN" altLang="en-US">
                <a:solidFill>
                  <a:srgbClr val="000000"/>
                </a:solidFill>
              </a:endParaRPr>
            </a:p>
          </p:txBody>
        </p:sp>
        <p:sp>
          <p:nvSpPr>
            <p:cNvPr id="9" name="AutoShape 4"/>
            <p:cNvSpPr>
              <a:spLocks noChangeArrowheads="1"/>
            </p:cNvSpPr>
            <p:nvPr/>
          </p:nvSpPr>
          <p:spPr bwMode="gray">
            <a:xfrm>
              <a:off x="2016" y="1440"/>
              <a:ext cx="1872" cy="1824"/>
            </a:xfrm>
            <a:prstGeom prst="chevron">
              <a:avLst>
                <a:gd name="adj" fmla="val 17842"/>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eaLnBrk="1" hangingPunct="1">
                <a:buFont typeface="Arial" charset="0"/>
                <a:buNone/>
                <a:defRPr/>
              </a:pPr>
              <a:endParaRPr lang="zh-CN" altLang="en-US">
                <a:solidFill>
                  <a:srgbClr val="000000"/>
                </a:solidFill>
              </a:endParaRPr>
            </a:p>
          </p:txBody>
        </p:sp>
        <p:sp>
          <p:nvSpPr>
            <p:cNvPr id="10" name="AutoShape 5"/>
            <p:cNvSpPr>
              <a:spLocks noChangeArrowheads="1"/>
            </p:cNvSpPr>
            <p:nvPr/>
          </p:nvSpPr>
          <p:spPr bwMode="gray">
            <a:xfrm>
              <a:off x="528" y="1440"/>
              <a:ext cx="1872" cy="1824"/>
            </a:xfrm>
            <a:prstGeom prst="chevron">
              <a:avLst>
                <a:gd name="adj" fmla="val 17842"/>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pPr algn="ctr" eaLnBrk="1" hangingPunct="1">
                <a:buFont typeface="Arial" charset="0"/>
                <a:buNone/>
                <a:defRPr/>
              </a:pPr>
              <a:endParaRPr lang="zh-CN" altLang="en-US">
                <a:solidFill>
                  <a:srgbClr val="000000"/>
                </a:solidFill>
              </a:endParaRPr>
            </a:p>
          </p:txBody>
        </p:sp>
        <p:sp>
          <p:nvSpPr>
            <p:cNvPr id="11" name="AutoShape 6"/>
            <p:cNvSpPr>
              <a:spLocks noChangeArrowheads="1"/>
            </p:cNvSpPr>
            <p:nvPr/>
          </p:nvSpPr>
          <p:spPr bwMode="gray">
            <a:xfrm>
              <a:off x="612" y="845"/>
              <a:ext cx="1437" cy="477"/>
            </a:xfrm>
            <a:prstGeom prst="roundRect">
              <a:avLst>
                <a:gd name="adj" fmla="val 50000"/>
              </a:avLst>
            </a:prstGeom>
            <a:gradFill rotWithShape="1">
              <a:gsLst>
                <a:gs pos="0">
                  <a:schemeClr val="accent1"/>
                </a:gs>
                <a:gs pos="100000">
                  <a:schemeClr val="accent1">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buFont typeface="Arial" charset="0"/>
                <a:buNone/>
                <a:defRPr/>
              </a:pPr>
              <a:r>
                <a:rPr lang="zh-CN" altLang="en-US" sz="2400" b="1" dirty="0">
                  <a:solidFill>
                    <a:srgbClr val="000000"/>
                  </a:solidFill>
                  <a:latin typeface="微软雅黑" panose="020B0503020204020204" pitchFamily="34" charset="-122"/>
                  <a:ea typeface="微软雅黑" panose="020B0503020204020204" pitchFamily="34" charset="-122"/>
                </a:rPr>
                <a:t>公共实验室</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sp>
          <p:nvSpPr>
            <p:cNvPr id="12" name="AutoShape 7"/>
            <p:cNvSpPr>
              <a:spLocks noChangeArrowheads="1"/>
            </p:cNvSpPr>
            <p:nvPr/>
          </p:nvSpPr>
          <p:spPr bwMode="gray">
            <a:xfrm>
              <a:off x="2154" y="845"/>
              <a:ext cx="1497" cy="454"/>
            </a:xfrm>
            <a:prstGeom prst="roundRect">
              <a:avLst>
                <a:gd name="adj" fmla="val 50000"/>
              </a:avLst>
            </a:prstGeom>
            <a:gradFill rotWithShape="1">
              <a:gsLst>
                <a:gs pos="0">
                  <a:schemeClr val="hlink"/>
                </a:gs>
                <a:gs pos="100000">
                  <a:schemeClr val="hlink">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eaLnBrk="1" hangingPunct="1">
                <a:buFont typeface="Arial" charset="0"/>
                <a:buNone/>
                <a:defRPr/>
              </a:pPr>
              <a:r>
                <a:rPr lang="zh-CN" altLang="en-US" sz="2400" b="1" dirty="0">
                  <a:solidFill>
                    <a:srgbClr val="FFFFFF"/>
                  </a:solidFill>
                  <a:latin typeface="微软雅黑" panose="020B0503020204020204" pitchFamily="34" charset="-122"/>
                  <a:ea typeface="微软雅黑" panose="020B0503020204020204" pitchFamily="34" charset="-122"/>
                </a:rPr>
                <a:t>专业基础实验室</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gray">
            <a:xfrm>
              <a:off x="3742" y="845"/>
              <a:ext cx="1588" cy="499"/>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eaLnBrk="1" hangingPunct="1">
                <a:buFont typeface="Arial" charset="0"/>
                <a:buNone/>
                <a:defRPr/>
              </a:pPr>
              <a:r>
                <a:rPr lang="zh-CN" altLang="en-US" sz="2400" b="1" dirty="0">
                  <a:solidFill>
                    <a:srgbClr val="FFFFFF"/>
                  </a:solidFill>
                  <a:latin typeface="微软雅黑" panose="020B0503020204020204" pitchFamily="34" charset="-122"/>
                  <a:ea typeface="微软雅黑" panose="020B0503020204020204" pitchFamily="34" charset="-122"/>
                </a:rPr>
                <a:t>专业方向实验室</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14" name="Text Box 9"/>
            <p:cNvSpPr txBox="1">
              <a:spLocks noChangeArrowheads="1"/>
            </p:cNvSpPr>
            <p:nvPr/>
          </p:nvSpPr>
          <p:spPr bwMode="auto">
            <a:xfrm>
              <a:off x="3878" y="1773"/>
              <a:ext cx="1315"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20000"/>
                </a:lnSpc>
                <a:spcBef>
                  <a:spcPct val="0"/>
                </a:spcBef>
                <a:buFontTx/>
                <a:buNone/>
              </a:pPr>
              <a:r>
                <a:rPr lang="zh-CN" altLang="en-US" sz="2400" b="1" dirty="0">
                  <a:solidFill>
                    <a:srgbClr val="FFFFFF"/>
                  </a:solidFill>
                  <a:latin typeface="微软雅黑" panose="020B0503020204020204" pitchFamily="34" charset="-122"/>
                  <a:ea typeface="微软雅黑" panose="020B0503020204020204" pitchFamily="34" charset="-122"/>
                </a:rPr>
                <a:t>制冷与低温、动力机械、热能与</a:t>
              </a:r>
              <a:r>
                <a:rPr lang="zh-CN" altLang="en-US" sz="2400" b="1" dirty="0" smtClean="0">
                  <a:solidFill>
                    <a:srgbClr val="FFFFFF"/>
                  </a:solidFill>
                  <a:latin typeface="微软雅黑" panose="020B0503020204020204" pitchFamily="34" charset="-122"/>
                  <a:ea typeface="微软雅黑" panose="020B0503020204020204" pitchFamily="34" charset="-122"/>
                </a:rPr>
                <a:t>环境实验室</a:t>
              </a:r>
              <a:r>
                <a:rPr lang="en-US" altLang="zh-CN" sz="2400" b="1" dirty="0">
                  <a:solidFill>
                    <a:srgbClr val="FFFFFF"/>
                  </a:solidFill>
                  <a:latin typeface="微软雅黑" panose="020B0503020204020204" pitchFamily="34" charset="-122"/>
                  <a:ea typeface="微软雅黑" panose="020B0503020204020204" pitchFamily="34" charset="-122"/>
                </a:rPr>
                <a:t>…</a:t>
              </a:r>
            </a:p>
          </p:txBody>
        </p:sp>
        <p:sp>
          <p:nvSpPr>
            <p:cNvPr id="15" name="Text Box 10"/>
            <p:cNvSpPr txBox="1">
              <a:spLocks noChangeArrowheads="1"/>
            </p:cNvSpPr>
            <p:nvPr/>
          </p:nvSpPr>
          <p:spPr bwMode="auto">
            <a:xfrm>
              <a:off x="2388" y="1633"/>
              <a:ext cx="1452"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25000"/>
                </a:lnSpc>
                <a:spcBef>
                  <a:spcPct val="0"/>
                </a:spcBef>
                <a:buFontTx/>
                <a:buNone/>
              </a:pPr>
              <a:r>
                <a:rPr lang="zh-CN" altLang="en-US" sz="2400" b="1" dirty="0">
                  <a:solidFill>
                    <a:srgbClr val="FFFFFF"/>
                  </a:solidFill>
                  <a:latin typeface="微软雅黑" panose="020B0503020204020204" pitchFamily="34" charset="-122"/>
                  <a:ea typeface="微软雅黑" panose="020B0503020204020204" pitchFamily="34" charset="-122"/>
                </a:rPr>
                <a:t>动力工程测控实验室、流体力学实验室、热工实验室、燃烧学实验室</a:t>
              </a:r>
            </a:p>
          </p:txBody>
        </p:sp>
        <p:sp>
          <p:nvSpPr>
            <p:cNvPr id="16" name="Text Box 11"/>
            <p:cNvSpPr txBox="1">
              <a:spLocks noChangeArrowheads="1"/>
            </p:cNvSpPr>
            <p:nvPr/>
          </p:nvSpPr>
          <p:spPr bwMode="auto">
            <a:xfrm>
              <a:off x="839" y="2024"/>
              <a:ext cx="1497"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lnSpc>
                  <a:spcPct val="110000"/>
                </a:lnSpc>
                <a:spcBef>
                  <a:spcPct val="0"/>
                </a:spcBef>
                <a:buFontTx/>
                <a:buNone/>
              </a:pPr>
              <a:r>
                <a:rPr lang="zh-CN" altLang="en-US" sz="2400" b="1" dirty="0">
                  <a:solidFill>
                    <a:srgbClr val="000000"/>
                  </a:solidFill>
                  <a:latin typeface="微软雅黑" panose="020B0503020204020204" pitchFamily="34" charset="-122"/>
                  <a:ea typeface="微软雅黑" panose="020B0503020204020204" pitchFamily="34" charset="-122"/>
                </a:rPr>
                <a:t>热工基本量测量实验室</a:t>
              </a:r>
            </a:p>
          </p:txBody>
        </p:sp>
      </p:grpSp>
      <p:sp>
        <p:nvSpPr>
          <p:cNvPr id="17" name="Rectangle 17"/>
          <p:cNvSpPr>
            <a:spLocks noChangeArrowheads="1"/>
          </p:cNvSpPr>
          <p:nvPr/>
        </p:nvSpPr>
        <p:spPr bwMode="auto">
          <a:xfrm>
            <a:off x="641500" y="899747"/>
            <a:ext cx="73580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5738" indent="-185738">
              <a:spcBef>
                <a:spcPct val="20000"/>
              </a:spcBef>
              <a:buChar char="•"/>
              <a:tabLst>
                <a:tab pos="185738" algn="l"/>
              </a:tabLst>
              <a:defRPr sz="3200">
                <a:solidFill>
                  <a:schemeClr val="tx1"/>
                </a:solidFill>
                <a:latin typeface="Arial" pitchFamily="34" charset="0"/>
                <a:ea typeface="宋体" pitchFamily="2" charset="-122"/>
              </a:defRPr>
            </a:lvl1pPr>
            <a:lvl2pPr marL="742950" indent="-285750">
              <a:spcBef>
                <a:spcPct val="20000"/>
              </a:spcBef>
              <a:buChar char="–"/>
              <a:tabLst>
                <a:tab pos="185738" algn="l"/>
              </a:tabLst>
              <a:defRPr sz="2800">
                <a:solidFill>
                  <a:schemeClr val="tx1"/>
                </a:solidFill>
                <a:latin typeface="Arial" pitchFamily="34" charset="0"/>
                <a:ea typeface="宋体" pitchFamily="2" charset="-122"/>
              </a:defRPr>
            </a:lvl2pPr>
            <a:lvl3pPr marL="1143000" indent="-228600">
              <a:spcBef>
                <a:spcPct val="20000"/>
              </a:spcBef>
              <a:buChar char="•"/>
              <a:tabLst>
                <a:tab pos="185738" algn="l"/>
              </a:tabLst>
              <a:defRPr sz="2400">
                <a:solidFill>
                  <a:schemeClr val="tx1"/>
                </a:solidFill>
                <a:latin typeface="Arial" pitchFamily="34" charset="0"/>
                <a:ea typeface="宋体" pitchFamily="2" charset="-122"/>
              </a:defRPr>
            </a:lvl3pPr>
            <a:lvl4pPr marL="1600200" indent="-228600">
              <a:spcBef>
                <a:spcPct val="20000"/>
              </a:spcBef>
              <a:buChar char="–"/>
              <a:tabLst>
                <a:tab pos="185738" algn="l"/>
              </a:tabLst>
              <a:defRPr sz="2000">
                <a:solidFill>
                  <a:schemeClr val="tx1"/>
                </a:solidFill>
                <a:latin typeface="Arial" pitchFamily="34" charset="0"/>
                <a:ea typeface="宋体" pitchFamily="2" charset="-122"/>
              </a:defRPr>
            </a:lvl4pPr>
            <a:lvl5pPr marL="2057400" indent="-228600">
              <a:spcBef>
                <a:spcPct val="20000"/>
              </a:spcBef>
              <a:buChar char="»"/>
              <a:tabLst>
                <a:tab pos="185738" algn="l"/>
              </a:tabLst>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tabLst>
                <a:tab pos="185738" algn="l"/>
              </a:tabLst>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tabLst>
                <a:tab pos="185738" algn="l"/>
              </a:tabLst>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tabLst>
                <a:tab pos="185738" algn="l"/>
              </a:tabLst>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tabLst>
                <a:tab pos="185738" algn="l"/>
              </a:tabLst>
              <a:defRPr sz="2000">
                <a:solidFill>
                  <a:schemeClr val="tx1"/>
                </a:solidFill>
                <a:latin typeface="Arial" pitchFamily="34" charset="0"/>
                <a:ea typeface="宋体" pitchFamily="2" charset="-122"/>
              </a:defRPr>
            </a:lvl9pPr>
          </a:lstStyle>
          <a:p>
            <a:pPr algn="ctr" eaLnBrk="1" hangingPunct="1">
              <a:lnSpc>
                <a:spcPct val="155000"/>
              </a:lnSpc>
              <a:spcBef>
                <a:spcPct val="40000"/>
              </a:spcBef>
              <a:buFontTx/>
              <a:buNone/>
            </a:pPr>
            <a:r>
              <a:rPr lang="zh-CN" altLang="en-US" sz="2800" b="1" dirty="0">
                <a:solidFill>
                  <a:srgbClr val="FF0000"/>
                </a:solidFill>
                <a:latin typeface="微软雅黑" panose="020B0503020204020204" pitchFamily="34" charset="-122"/>
                <a:ea typeface="微软雅黑" panose="020B0503020204020204" pitchFamily="34" charset="-122"/>
              </a:rPr>
              <a:t>国家级能源动力工程实验教学示范中心</a:t>
            </a:r>
          </a:p>
        </p:txBody>
      </p:sp>
      <p:sp>
        <p:nvSpPr>
          <p:cNvPr id="18" name="AutoShape 18"/>
          <p:cNvSpPr>
            <a:spLocks noChangeArrowheads="1"/>
          </p:cNvSpPr>
          <p:nvPr/>
        </p:nvSpPr>
        <p:spPr bwMode="auto">
          <a:xfrm>
            <a:off x="1699492" y="1545844"/>
            <a:ext cx="198438" cy="428625"/>
          </a:xfrm>
          <a:prstGeom prst="downArrow">
            <a:avLst>
              <a:gd name="adj1" fmla="val 50000"/>
              <a:gd name="adj2" fmla="val 87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xtLst/>
        </p:spPr>
        <p:txBody>
          <a:bodyPr vert="eaVert" wrap="none"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rgbClr val="000000"/>
              </a:solidFill>
            </a:endParaRPr>
          </a:p>
        </p:txBody>
      </p:sp>
      <p:sp>
        <p:nvSpPr>
          <p:cNvPr id="19" name="AutoShape 19"/>
          <p:cNvSpPr>
            <a:spLocks noChangeArrowheads="1"/>
          </p:cNvSpPr>
          <p:nvPr/>
        </p:nvSpPr>
        <p:spPr bwMode="auto">
          <a:xfrm>
            <a:off x="4277132" y="1585038"/>
            <a:ext cx="198437" cy="428625"/>
          </a:xfrm>
          <a:prstGeom prst="downArrow">
            <a:avLst>
              <a:gd name="adj1" fmla="val 50000"/>
              <a:gd name="adj2" fmla="val 87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xtLst/>
        </p:spPr>
        <p:txBody>
          <a:bodyPr vert="eaVert" wrap="none"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rgbClr val="000000"/>
              </a:solidFill>
            </a:endParaRPr>
          </a:p>
        </p:txBody>
      </p:sp>
      <p:sp>
        <p:nvSpPr>
          <p:cNvPr id="20" name="AutoShape 20"/>
          <p:cNvSpPr>
            <a:spLocks noChangeArrowheads="1"/>
          </p:cNvSpPr>
          <p:nvPr/>
        </p:nvSpPr>
        <p:spPr bwMode="auto">
          <a:xfrm>
            <a:off x="6886648" y="1585037"/>
            <a:ext cx="198438" cy="428625"/>
          </a:xfrm>
          <a:prstGeom prst="downArrow">
            <a:avLst>
              <a:gd name="adj1" fmla="val 50000"/>
              <a:gd name="adj2" fmla="val 87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xtLst/>
        </p:spPr>
        <p:txBody>
          <a:bodyPr vert="eaVert" wrap="none"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rgbClr val="000000"/>
              </a:solidFill>
            </a:endParaRPr>
          </a:p>
        </p:txBody>
      </p:sp>
    </p:spTree>
    <p:extLst>
      <p:ext uri="{BB962C8B-B14F-4D97-AF65-F5344CB8AC3E}">
        <p14:creationId xmlns:p14="http://schemas.microsoft.com/office/powerpoint/2010/main" val="120613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14</a:t>
            </a:fld>
            <a:r>
              <a:rPr lang="zh-CN" altLang="en-US" smtClean="0"/>
              <a:t>页</a:t>
            </a:r>
            <a:endParaRPr lang="zh-CN" altLang="en-US" dirty="0"/>
          </a:p>
        </p:txBody>
      </p:sp>
      <p:pic>
        <p:nvPicPr>
          <p:cNvPr id="5" name="图片 4"/>
          <p:cNvPicPr>
            <a:picLocks noChangeAspect="1"/>
          </p:cNvPicPr>
          <p:nvPr/>
        </p:nvPicPr>
        <p:blipFill>
          <a:blip r:embed="rId2"/>
          <a:stretch>
            <a:fillRect/>
          </a:stretch>
        </p:blipFill>
        <p:spPr>
          <a:xfrm>
            <a:off x="89256" y="1556792"/>
            <a:ext cx="8965488" cy="4392488"/>
          </a:xfrm>
          <a:prstGeom prst="rect">
            <a:avLst/>
          </a:prstGeom>
        </p:spPr>
      </p:pic>
      <p:sp>
        <p:nvSpPr>
          <p:cNvPr id="6" name="矩形 5"/>
          <p:cNvSpPr/>
          <p:nvPr/>
        </p:nvSpPr>
        <p:spPr>
          <a:xfrm>
            <a:off x="106614" y="824480"/>
            <a:ext cx="4958607" cy="511807"/>
          </a:xfrm>
          <a:prstGeom prst="rect">
            <a:avLst/>
          </a:prstGeom>
        </p:spPr>
        <p:txBody>
          <a:bodyPr wrap="square">
            <a:spAutoFit/>
          </a:bodyPr>
          <a:lstStyle/>
          <a:p>
            <a:pPr algn="just">
              <a:lnSpc>
                <a:spcPct val="125000"/>
              </a:lnSpc>
              <a:defRPr/>
            </a:pPr>
            <a:r>
              <a:rPr lang="zh-CN" altLang="en-US" sz="2400" b="1" dirty="0">
                <a:latin typeface="微软雅黑" panose="020B0503020204020204" pitchFamily="34" charset="-122"/>
                <a:ea typeface="微软雅黑" panose="020B0503020204020204" pitchFamily="34" charset="-122"/>
              </a:rPr>
              <a:t>教学资源</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教学及实验平台</a:t>
            </a:r>
          </a:p>
        </p:txBody>
      </p:sp>
      <p:sp>
        <p:nvSpPr>
          <p:cNvPr id="7" name="标题 1"/>
          <p:cNvSpPr txBox="1">
            <a:spLocks/>
          </p:cNvSpPr>
          <p:nvPr/>
        </p:nvSpPr>
        <p:spPr>
          <a:xfrm>
            <a:off x="278160" y="116632"/>
            <a:ext cx="82296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sz="3600" b="1" dirty="0" smtClean="0">
                <a:latin typeface="微软雅黑" panose="020B0503020204020204" pitchFamily="34" charset="-122"/>
                <a:ea typeface="微软雅黑" panose="020B0503020204020204" pitchFamily="34" charset="-122"/>
              </a:rPr>
              <a:t>专业历史沿革、特色优势</a:t>
            </a:r>
            <a:endParaRPr lang="zh-CN" altLang="en-US" sz="3600" dirty="0"/>
          </a:p>
        </p:txBody>
      </p:sp>
    </p:spTree>
    <p:extLst>
      <p:ext uri="{BB962C8B-B14F-4D97-AF65-F5344CB8AC3E}">
        <p14:creationId xmlns:p14="http://schemas.microsoft.com/office/powerpoint/2010/main" val="38491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历史沿革、特色优势</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15</a:t>
            </a:fld>
            <a:r>
              <a:rPr lang="zh-CN" altLang="en-US" smtClean="0"/>
              <a:t>页</a:t>
            </a:r>
            <a:endParaRPr lang="zh-CN" altLang="en-US" dirty="0"/>
          </a:p>
        </p:txBody>
      </p:sp>
      <p:sp>
        <p:nvSpPr>
          <p:cNvPr id="3" name="矩形 2"/>
          <p:cNvSpPr/>
          <p:nvPr/>
        </p:nvSpPr>
        <p:spPr>
          <a:xfrm>
            <a:off x="107504" y="735087"/>
            <a:ext cx="2952328"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校外实习实践基地</a:t>
            </a:r>
          </a:p>
        </p:txBody>
      </p:sp>
      <p:graphicFrame>
        <p:nvGraphicFramePr>
          <p:cNvPr id="23" name="表格 22"/>
          <p:cNvGraphicFramePr>
            <a:graphicFrameLocks noGrp="1"/>
          </p:cNvGraphicFramePr>
          <p:nvPr>
            <p:extLst>
              <p:ext uri="{D42A27DB-BD31-4B8C-83A1-F6EECF244321}">
                <p14:modId xmlns:p14="http://schemas.microsoft.com/office/powerpoint/2010/main" val="896112667"/>
              </p:ext>
            </p:extLst>
          </p:nvPr>
        </p:nvGraphicFramePr>
        <p:xfrm>
          <a:off x="278160" y="1174092"/>
          <a:ext cx="8424862" cy="5160984"/>
        </p:xfrm>
        <a:graphic>
          <a:graphicData uri="http://schemas.openxmlformats.org/drawingml/2006/table">
            <a:tbl>
              <a:tblPr firstRow="1" firstCol="1" lastRow="1" lastCol="1" bandRow="1" bandCol="1">
                <a:tableStyleId>{5C22544A-7EE6-4342-B048-85BDC9FD1C3A}</a:tableStyleId>
              </a:tblPr>
              <a:tblGrid>
                <a:gridCol w="768367">
                  <a:extLst>
                    <a:ext uri="{9D8B030D-6E8A-4147-A177-3AD203B41FA5}">
                      <a16:colId xmlns:a16="http://schemas.microsoft.com/office/drawing/2014/main" val="20000"/>
                    </a:ext>
                  </a:extLst>
                </a:gridCol>
                <a:gridCol w="3336053">
                  <a:extLst>
                    <a:ext uri="{9D8B030D-6E8A-4147-A177-3AD203B41FA5}">
                      <a16:colId xmlns:a16="http://schemas.microsoft.com/office/drawing/2014/main" val="20001"/>
                    </a:ext>
                  </a:extLst>
                </a:gridCol>
                <a:gridCol w="2342431">
                  <a:extLst>
                    <a:ext uri="{9D8B030D-6E8A-4147-A177-3AD203B41FA5}">
                      <a16:colId xmlns:a16="http://schemas.microsoft.com/office/drawing/2014/main" val="20002"/>
                    </a:ext>
                  </a:extLst>
                </a:gridCol>
                <a:gridCol w="1978011">
                  <a:extLst>
                    <a:ext uri="{9D8B030D-6E8A-4147-A177-3AD203B41FA5}">
                      <a16:colId xmlns:a16="http://schemas.microsoft.com/office/drawing/2014/main" val="20003"/>
                    </a:ext>
                  </a:extLst>
                </a:gridCol>
              </a:tblGrid>
              <a:tr h="380748">
                <a:tc>
                  <a:txBody>
                    <a:bodyPr/>
                    <a:lstStyle/>
                    <a:p>
                      <a:pPr algn="ctr">
                        <a:lnSpc>
                          <a:spcPts val="1600"/>
                        </a:lnSpc>
                        <a:spcAft>
                          <a:spcPts val="0"/>
                        </a:spcAft>
                      </a:pPr>
                      <a:r>
                        <a:rPr lang="zh-CN" sz="1600" b="1" kern="100" dirty="0">
                          <a:effectLst/>
                          <a:latin typeface="微软雅黑" panose="020B0503020204020204" pitchFamily="34" charset="-122"/>
                          <a:ea typeface="微软雅黑" panose="020B0503020204020204" pitchFamily="34" charset="-122"/>
                        </a:rPr>
                        <a:t>序号</a:t>
                      </a:r>
                    </a:p>
                  </a:txBody>
                  <a:tcPr marL="49429" marR="49429" marT="0" marB="0" anchor="ctr"/>
                </a:tc>
                <a:tc>
                  <a:txBody>
                    <a:bodyPr/>
                    <a:lstStyle/>
                    <a:p>
                      <a:pPr algn="ctr">
                        <a:lnSpc>
                          <a:spcPts val="2000"/>
                        </a:lnSpc>
                        <a:spcAft>
                          <a:spcPts val="0"/>
                        </a:spcAft>
                      </a:pPr>
                      <a:r>
                        <a:rPr lang="zh-CN" sz="1600" b="1" kern="100" dirty="0">
                          <a:effectLst/>
                          <a:latin typeface="微软雅黑" panose="020B0503020204020204" pitchFamily="34" charset="-122"/>
                          <a:ea typeface="微软雅黑" panose="020B0503020204020204" pitchFamily="34" charset="-122"/>
                        </a:rPr>
                        <a:t>企 业 名 称</a:t>
                      </a:r>
                    </a:p>
                  </a:txBody>
                  <a:tcPr marL="49429" marR="49429" marT="0" marB="0" anchor="ctr"/>
                </a:tc>
                <a:tc>
                  <a:txBody>
                    <a:bodyPr/>
                    <a:lstStyle/>
                    <a:p>
                      <a:pPr algn="ctr">
                        <a:lnSpc>
                          <a:spcPts val="1600"/>
                        </a:lnSpc>
                        <a:spcAft>
                          <a:spcPts val="0"/>
                        </a:spcAft>
                      </a:pPr>
                      <a:r>
                        <a:rPr lang="zh-CN" sz="1600" b="1" kern="100" dirty="0">
                          <a:effectLst/>
                          <a:latin typeface="微软雅黑" panose="020B0503020204020204" pitchFamily="34" charset="-122"/>
                          <a:ea typeface="微软雅黑" panose="020B0503020204020204" pitchFamily="34" charset="-122"/>
                        </a:rPr>
                        <a:t>基 地 名 称</a:t>
                      </a:r>
                    </a:p>
                  </a:txBody>
                  <a:tcPr marL="49429" marR="49429" marT="0" marB="0" anchor="ctr"/>
                </a:tc>
                <a:tc>
                  <a:txBody>
                    <a:bodyPr/>
                    <a:lstStyle/>
                    <a:p>
                      <a:pPr algn="ctr">
                        <a:lnSpc>
                          <a:spcPts val="1600"/>
                        </a:lnSpc>
                        <a:spcAft>
                          <a:spcPts val="0"/>
                        </a:spcAft>
                      </a:pPr>
                      <a:r>
                        <a:rPr lang="zh-CN" sz="1600" b="1" kern="100" dirty="0">
                          <a:effectLst/>
                          <a:latin typeface="微软雅黑" panose="020B0503020204020204" pitchFamily="34" charset="-122"/>
                          <a:ea typeface="微软雅黑" panose="020B0503020204020204" pitchFamily="34" charset="-122"/>
                        </a:rPr>
                        <a:t>面向校内专业</a:t>
                      </a:r>
                    </a:p>
                  </a:txBody>
                  <a:tcPr marL="49429" marR="49429" marT="0" marB="0" anchor="ctr"/>
                </a:tc>
                <a:extLst>
                  <a:ext uri="{0D108BD9-81ED-4DB2-BD59-A6C34878D82A}">
                    <a16:rowId xmlns:a16="http://schemas.microsoft.com/office/drawing/2014/main" val="10000"/>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1</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altLang="en-US" sz="1600" b="1" kern="100" dirty="0" smtClean="0">
                          <a:solidFill>
                            <a:srgbClr val="0000FF"/>
                          </a:solidFill>
                          <a:effectLst/>
                          <a:latin typeface="微软雅黑" panose="020B0503020204020204" pitchFamily="34" charset="-122"/>
                          <a:ea typeface="微软雅黑" panose="020B0503020204020204" pitchFamily="34" charset="-122"/>
                        </a:rPr>
                        <a:t>上海电力设计院有限公司</a:t>
                      </a:r>
                      <a:endParaRPr lang="zh-CN" sz="1600" b="1" kern="100" dirty="0">
                        <a:solidFill>
                          <a:srgbClr val="0000FF"/>
                        </a:solidFill>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1"/>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2</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altLang="en-US" sz="1600" b="1" kern="100" dirty="0" smtClean="0">
                          <a:solidFill>
                            <a:srgbClr val="0000FF"/>
                          </a:solidFill>
                          <a:effectLst/>
                          <a:latin typeface="微软雅黑" panose="020B0503020204020204" pitchFamily="34" charset="-122"/>
                          <a:ea typeface="微软雅黑" panose="020B0503020204020204" pitchFamily="34" charset="-122"/>
                        </a:rPr>
                        <a:t>中国航发商用航空发动机有限公司</a:t>
                      </a:r>
                      <a:endParaRPr lang="zh-CN" sz="1600" b="1" kern="100" dirty="0">
                        <a:solidFill>
                          <a:srgbClr val="0000FF"/>
                        </a:solidFill>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2"/>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3</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altLang="en-US" sz="1600" b="1" kern="100" dirty="0" smtClean="0">
                          <a:solidFill>
                            <a:srgbClr val="0000FF"/>
                          </a:solidFill>
                          <a:effectLst/>
                          <a:latin typeface="微软雅黑" panose="020B0503020204020204" pitchFamily="34" charset="-122"/>
                          <a:ea typeface="微软雅黑" panose="020B0503020204020204" pitchFamily="34" charset="-122"/>
                        </a:rPr>
                        <a:t>上海发电设备成套设计研究院</a:t>
                      </a:r>
                      <a:endParaRPr lang="zh-CN" sz="1600" b="1" kern="100" dirty="0">
                        <a:solidFill>
                          <a:srgbClr val="0000FF"/>
                        </a:solidFill>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3"/>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4</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altLang="en-US" sz="1600" b="1" kern="100" dirty="0" smtClean="0">
                          <a:solidFill>
                            <a:srgbClr val="0000FF"/>
                          </a:solidFill>
                          <a:effectLst/>
                          <a:latin typeface="微软雅黑" panose="020B0503020204020204" pitchFamily="34" charset="-122"/>
                          <a:ea typeface="微软雅黑" panose="020B0503020204020204" pitchFamily="34" charset="-122"/>
                        </a:rPr>
                        <a:t>上海电气燃气轮机有限公司</a:t>
                      </a:r>
                      <a:endParaRPr lang="zh-CN" sz="1600" b="1" kern="100" dirty="0">
                        <a:solidFill>
                          <a:srgbClr val="0000FF"/>
                        </a:solidFill>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4"/>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5</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l">
                        <a:lnSpc>
                          <a:spcPts val="16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杭州汽轮机股份有限公司</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5"/>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6</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l">
                        <a:lnSpc>
                          <a:spcPts val="16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上海堃霖空调有限公司</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6"/>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7</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开利中国（上海）有限公司</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7"/>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8</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上海海立特种制冷设备有限公司</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8"/>
                  </a:ext>
                </a:extLst>
              </a:tr>
              <a:tr h="368109">
                <a:tc>
                  <a:txBody>
                    <a:bodyPr/>
                    <a:lstStyle/>
                    <a:p>
                      <a:pPr algn="ctr">
                        <a:spcAft>
                          <a:spcPts val="0"/>
                        </a:spcAft>
                        <a:tabLst>
                          <a:tab pos="571500" algn="l"/>
                        </a:tabLst>
                      </a:pPr>
                      <a:r>
                        <a:rPr lang="en-US" sz="1600" b="1" kern="100" dirty="0">
                          <a:effectLst/>
                          <a:latin typeface="微软雅黑" panose="020B0503020204020204" pitchFamily="34" charset="-122"/>
                          <a:ea typeface="微软雅黑" panose="020B0503020204020204" pitchFamily="34" charset="-122"/>
                        </a:rPr>
                        <a:t>9</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南京天加空调设备有限公司</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09"/>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10</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上海闵行发电厂</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10"/>
                  </a:ext>
                </a:extLst>
              </a:tr>
              <a:tr h="368109">
                <a:tc>
                  <a:txBody>
                    <a:bodyPr/>
                    <a:lstStyle/>
                    <a:p>
                      <a:pPr algn="ctr">
                        <a:spcAft>
                          <a:spcPts val="0"/>
                        </a:spcAft>
                      </a:pPr>
                      <a:r>
                        <a:rPr lang="en-US" sz="1600" b="1" kern="100" dirty="0">
                          <a:effectLst/>
                          <a:latin typeface="微软雅黑" panose="020B0503020204020204" pitchFamily="34" charset="-122"/>
                          <a:ea typeface="微软雅黑" panose="020B0503020204020204" pitchFamily="34" charset="-122"/>
                        </a:rPr>
                        <a:t>11</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上海科技管理学校实训中心</a:t>
                      </a:r>
                    </a:p>
                  </a:txBody>
                  <a:tcPr marL="49429" marR="49429" marT="0" marB="0" anchor="ct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实习、实训、实验基地</a:t>
                      </a:r>
                    </a:p>
                  </a:txBody>
                  <a:tcPr marL="49429" marR="49429"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能源与动力工程</a:t>
                      </a:r>
                    </a:p>
                  </a:txBody>
                  <a:tcPr marL="49429" marR="49429" marT="0" marB="0" anchor="ctr"/>
                </a:tc>
                <a:extLst>
                  <a:ext uri="{0D108BD9-81ED-4DB2-BD59-A6C34878D82A}">
                    <a16:rowId xmlns:a16="http://schemas.microsoft.com/office/drawing/2014/main" val="10011"/>
                  </a:ext>
                </a:extLst>
              </a:tr>
              <a:tr h="731037">
                <a:tc>
                  <a:txBody>
                    <a:bodyPr/>
                    <a:lstStyle/>
                    <a:p>
                      <a:pPr algn="ctr">
                        <a:spcAft>
                          <a:spcPts val="0"/>
                        </a:spcAft>
                      </a:pPr>
                      <a:r>
                        <a:rPr lang="en-US" sz="1600" b="1" kern="100" dirty="0" smtClean="0">
                          <a:effectLst/>
                          <a:latin typeface="微软雅黑" panose="020B0503020204020204" pitchFamily="34" charset="-122"/>
                          <a:ea typeface="微软雅黑" panose="020B0503020204020204" pitchFamily="34" charset="-122"/>
                        </a:rPr>
                        <a:t>12</a:t>
                      </a:r>
                      <a:endParaRPr lang="zh-CN" sz="1600" b="1" kern="100" dirty="0">
                        <a:effectLst/>
                        <a:latin typeface="微软雅黑" panose="020B0503020204020204" pitchFamily="34" charset="-122"/>
                        <a:ea typeface="微软雅黑" panose="020B0503020204020204" pitchFamily="34" charset="-122"/>
                      </a:endParaRPr>
                    </a:p>
                  </a:txBody>
                  <a:tcPr marL="49429" marR="49429" marT="0" marB="0" anchor="ctr"/>
                </a:tc>
                <a:tc>
                  <a:txBody>
                    <a:bodyPr/>
                    <a:lstStyle/>
                    <a:p>
                      <a:pPr algn="just">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cs typeface="+mn-cs"/>
                        </a:rPr>
                        <a:t>换热技术与冷却装备国家级工程实践教育中心</a:t>
                      </a:r>
                    </a:p>
                  </a:txBody>
                  <a:tcPr marL="49429" marR="49429" marT="0" marB="0" anchor="ctr">
                    <a:solidFill>
                      <a:schemeClr val="tx2">
                        <a:lumMod val="20000"/>
                        <a:lumOff val="80000"/>
                      </a:schemeClr>
                    </a:solidFill>
                  </a:tcPr>
                </a:tc>
                <a:tc>
                  <a:txBody>
                    <a:bodyPr/>
                    <a:lstStyle/>
                    <a:p>
                      <a:pPr algn="ctr">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cs typeface="+mn-cs"/>
                        </a:rPr>
                        <a:t>实习、实训、实验基地</a:t>
                      </a:r>
                    </a:p>
                  </a:txBody>
                  <a:tcPr marL="49429" marR="49429" marT="0" marB="0" anchor="ctr">
                    <a:solidFill>
                      <a:schemeClr val="tx2">
                        <a:lumMod val="20000"/>
                        <a:lumOff val="80000"/>
                      </a:schemeClr>
                    </a:solidFill>
                  </a:tcPr>
                </a:tc>
                <a:tc>
                  <a:txBody>
                    <a:bodyPr/>
                    <a:lstStyle/>
                    <a:p>
                      <a:pPr algn="ctr">
                        <a:spcAft>
                          <a:spcPts val="0"/>
                        </a:spcAft>
                      </a:pPr>
                      <a:r>
                        <a:rPr lang="zh-CN" sz="1600" b="1" kern="100" dirty="0">
                          <a:solidFill>
                            <a:schemeClr val="lt1"/>
                          </a:solidFill>
                          <a:effectLst/>
                          <a:latin typeface="微软雅黑" panose="020B0503020204020204" pitchFamily="34" charset="-122"/>
                          <a:ea typeface="微软雅黑" panose="020B0503020204020204" pitchFamily="34" charset="-122"/>
                          <a:cs typeface="+mn-cs"/>
                        </a:rPr>
                        <a:t>能源与动力工程</a:t>
                      </a:r>
                    </a:p>
                  </a:txBody>
                  <a:tcPr marL="49429" marR="49429"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0607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历史沿革、特色优势</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16</a:t>
            </a:fld>
            <a:r>
              <a:rPr lang="zh-CN" altLang="en-US" smtClean="0"/>
              <a:t>页</a:t>
            </a:r>
            <a:endParaRPr lang="zh-CN" altLang="en-US" dirty="0"/>
          </a:p>
        </p:txBody>
      </p:sp>
      <p:sp>
        <p:nvSpPr>
          <p:cNvPr id="3" name="矩形 2"/>
          <p:cNvSpPr/>
          <p:nvPr/>
        </p:nvSpPr>
        <p:spPr>
          <a:xfrm>
            <a:off x="107504" y="735087"/>
            <a:ext cx="2952328"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省部级以上奖项</a:t>
            </a:r>
            <a:endParaRPr lang="zh-CN" altLang="en-US" sz="2400" b="1" dirty="0">
              <a:latin typeface="微软雅黑" panose="020B0503020204020204" pitchFamily="34" charset="-122"/>
              <a:ea typeface="微软雅黑" panose="020B0503020204020204" pitchFamily="34" charset="-122"/>
            </a:endParaRPr>
          </a:p>
        </p:txBody>
      </p:sp>
      <p:sp>
        <p:nvSpPr>
          <p:cNvPr id="6" name="矩形 1"/>
          <p:cNvSpPr/>
          <p:nvPr/>
        </p:nvSpPr>
        <p:spPr>
          <a:xfrm>
            <a:off x="107505" y="1118929"/>
            <a:ext cx="9036496" cy="5478423"/>
          </a:xfrm>
          <a:prstGeom prst="rect">
            <a:avLst/>
          </a:prstGeom>
          <a:noFill/>
          <a:ln w="9525">
            <a:noFill/>
          </a:ln>
        </p:spPr>
        <p:txBody>
          <a:bodyPr wrap="square">
            <a:spAutoFit/>
          </a:bodyPr>
          <a:lstStyle/>
          <a:p>
            <a:pPr>
              <a:lnSpc>
                <a:spcPts val="2100"/>
              </a:lnSpc>
              <a:buFont typeface="Wingdings" panose="05000000000000000000" charset="0"/>
              <a:buNone/>
              <a:defRPr/>
            </a:pPr>
            <a:r>
              <a:rPr lang="zh-CN" altLang="en-US" sz="1600" b="1" dirty="0">
                <a:solidFill>
                  <a:srgbClr val="FF0000"/>
                </a:solidFill>
                <a:latin typeface="微软雅黑" panose="020B0503020204020204" pitchFamily="34" charset="-122"/>
                <a:ea typeface="微软雅黑" panose="020B0503020204020204" pitchFamily="34" charset="-122"/>
              </a:rPr>
              <a:t>团队建设计划获得者：</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国家优秀教学团队负责人：杨茉（</a:t>
            </a:r>
            <a:r>
              <a:rPr lang="en-US" altLang="zh-CN" sz="1600" b="1" dirty="0">
                <a:solidFill>
                  <a:srgbClr val="0000FF"/>
                </a:solidFill>
                <a:latin typeface="微软雅黑" panose="020B0503020204020204" pitchFamily="34" charset="-122"/>
                <a:ea typeface="微软雅黑" panose="020B0503020204020204" pitchFamily="34" charset="-122"/>
              </a:rPr>
              <a:t>2009</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国家级精品课程负责人：杨茉（</a:t>
            </a:r>
            <a:r>
              <a:rPr lang="en-US" altLang="zh-CN" sz="1600" b="1" dirty="0">
                <a:solidFill>
                  <a:srgbClr val="0000FF"/>
                </a:solidFill>
                <a:latin typeface="微软雅黑" panose="020B0503020204020204" pitchFamily="34" charset="-122"/>
                <a:ea typeface="微软雅黑" panose="020B0503020204020204" pitchFamily="34" charset="-122"/>
              </a:rPr>
              <a:t>2007</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中国机械工业重点实验室负责人：张华（</a:t>
            </a:r>
            <a:r>
              <a:rPr lang="en-US" altLang="zh-CN" sz="1600" b="1" dirty="0">
                <a:solidFill>
                  <a:srgbClr val="0000FF"/>
                </a:solidFill>
                <a:latin typeface="微软雅黑" panose="020B0503020204020204" pitchFamily="34" charset="-122"/>
                <a:ea typeface="微软雅黑" panose="020B0503020204020204" pitchFamily="34" charset="-122"/>
              </a:rPr>
              <a:t>2010</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上海市重点实验室负责人：胡寿根（</a:t>
            </a:r>
            <a:r>
              <a:rPr lang="en-US" altLang="zh-CN" sz="1600" b="1" dirty="0">
                <a:solidFill>
                  <a:srgbClr val="0000FF"/>
                </a:solidFill>
                <a:latin typeface="微软雅黑" panose="020B0503020204020204" pitchFamily="34" charset="-122"/>
                <a:ea typeface="微软雅黑" panose="020B0503020204020204" pitchFamily="34" charset="-122"/>
              </a:rPr>
              <a:t>2013</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上海市重点学科负责人：张华（</a:t>
            </a:r>
            <a:r>
              <a:rPr lang="en-US" altLang="zh-CN" sz="1600" b="1" dirty="0">
                <a:solidFill>
                  <a:srgbClr val="0000FF"/>
                </a:solidFill>
                <a:latin typeface="微软雅黑" panose="020B0503020204020204" pitchFamily="34" charset="-122"/>
                <a:ea typeface="微软雅黑" panose="020B0503020204020204" pitchFamily="34" charset="-122"/>
              </a:rPr>
              <a:t>2005</a:t>
            </a:r>
            <a:r>
              <a:rPr lang="zh-CN" altLang="en-US" sz="1600" b="1" dirty="0">
                <a:solidFill>
                  <a:srgbClr val="0000FF"/>
                </a:solidFill>
                <a:latin typeface="微软雅黑" panose="020B0503020204020204" pitchFamily="34" charset="-122"/>
                <a:ea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rPr>
              <a:t>2008</a:t>
            </a:r>
            <a:r>
              <a:rPr lang="zh-CN" altLang="en-US" sz="1600" b="1" dirty="0">
                <a:solidFill>
                  <a:srgbClr val="0000FF"/>
                </a:solidFill>
                <a:latin typeface="微软雅黑" panose="020B0503020204020204" pitchFamily="34" charset="-122"/>
                <a:ea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rPr>
              <a:t>2011</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上海市教委重点学科负责人：戴韧（</a:t>
            </a:r>
            <a:r>
              <a:rPr lang="en-US" altLang="zh-CN" sz="1600" b="1" dirty="0">
                <a:solidFill>
                  <a:srgbClr val="0000FF"/>
                </a:solidFill>
                <a:latin typeface="微软雅黑" panose="020B0503020204020204" pitchFamily="34" charset="-122"/>
                <a:ea typeface="微软雅黑" panose="020B0503020204020204" pitchFamily="34" charset="-122"/>
              </a:rPr>
              <a:t>2008</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上海市知识服务团队负责人：张华（</a:t>
            </a:r>
            <a:r>
              <a:rPr lang="en-US" altLang="zh-CN" sz="1600" b="1" dirty="0">
                <a:solidFill>
                  <a:srgbClr val="0000FF"/>
                </a:solidFill>
                <a:latin typeface="微软雅黑" panose="020B0503020204020204" pitchFamily="34" charset="-122"/>
                <a:ea typeface="微软雅黑" panose="020B0503020204020204" pitchFamily="34" charset="-122"/>
              </a:rPr>
              <a:t>2010</a:t>
            </a:r>
            <a:r>
              <a:rPr lang="zh-CN" altLang="en-US" sz="1600" b="1" dirty="0">
                <a:solidFill>
                  <a:srgbClr val="0000FF"/>
                </a:solidFill>
                <a:latin typeface="微软雅黑" panose="020B0503020204020204" pitchFamily="34" charset="-122"/>
                <a:ea typeface="微软雅黑" panose="020B0503020204020204" pitchFamily="34" charset="-122"/>
              </a:rPr>
              <a:t>）</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上海市精品课程负责人：杨茉（</a:t>
            </a:r>
            <a:r>
              <a:rPr lang="en-US" altLang="zh-CN" sz="1600" b="1" dirty="0">
                <a:solidFill>
                  <a:srgbClr val="0000FF"/>
                </a:solidFill>
                <a:latin typeface="微软雅黑" panose="020B0503020204020204" pitchFamily="34" charset="-122"/>
                <a:ea typeface="微软雅黑" panose="020B0503020204020204" pitchFamily="34" charset="-122"/>
              </a:rPr>
              <a:t>2003</a:t>
            </a:r>
            <a:r>
              <a:rPr lang="zh-CN" altLang="en-US" sz="1600" b="1" dirty="0">
                <a:solidFill>
                  <a:srgbClr val="0000FF"/>
                </a:solidFill>
                <a:latin typeface="微软雅黑" panose="020B0503020204020204" pitchFamily="34" charset="-122"/>
                <a:ea typeface="微软雅黑" panose="020B0503020204020204" pitchFamily="34" charset="-122"/>
              </a:rPr>
              <a:t>），张华（</a:t>
            </a:r>
            <a:r>
              <a:rPr lang="en-US" altLang="zh-CN" sz="1600" b="1" dirty="0">
                <a:solidFill>
                  <a:srgbClr val="0000FF"/>
                </a:solidFill>
                <a:latin typeface="微软雅黑" panose="020B0503020204020204" pitchFamily="34" charset="-122"/>
                <a:ea typeface="微软雅黑" panose="020B0503020204020204" pitchFamily="34" charset="-122"/>
              </a:rPr>
              <a:t>2009</a:t>
            </a:r>
            <a:r>
              <a:rPr lang="zh-CN" altLang="en-US" sz="1600" b="1" dirty="0">
                <a:solidFill>
                  <a:srgbClr val="0000FF"/>
                </a:solidFill>
                <a:latin typeface="微软雅黑" panose="020B0503020204020204" pitchFamily="34" charset="-122"/>
                <a:ea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a:solidFill>
                  <a:srgbClr val="0000FF"/>
                </a:solidFill>
                <a:latin typeface="微软雅黑" panose="020B0503020204020204" pitchFamily="34" charset="-122"/>
                <a:ea typeface="微软雅黑" panose="020B0503020204020204" pitchFamily="34" charset="-122"/>
              </a:rPr>
              <a:t>崔晓钰（</a:t>
            </a:r>
            <a:r>
              <a:rPr lang="en-US" altLang="zh-CN" sz="1600" b="1" dirty="0">
                <a:solidFill>
                  <a:srgbClr val="0000FF"/>
                </a:solidFill>
                <a:latin typeface="微软雅黑" panose="020B0503020204020204" pitchFamily="34" charset="-122"/>
                <a:ea typeface="微软雅黑" panose="020B0503020204020204" pitchFamily="34" charset="-122"/>
              </a:rPr>
              <a:t>2010</a:t>
            </a:r>
            <a:r>
              <a:rPr lang="zh-CN" altLang="en-US" sz="1600" b="1" dirty="0">
                <a:solidFill>
                  <a:srgbClr val="0000FF"/>
                </a:solidFill>
                <a:latin typeface="微软雅黑" panose="020B0503020204020204" pitchFamily="34" charset="-122"/>
                <a:ea typeface="微软雅黑" panose="020B0503020204020204" pitchFamily="34" charset="-122"/>
              </a:rPr>
              <a:t>），杨爱玲（</a:t>
            </a:r>
            <a:r>
              <a:rPr lang="en-US" altLang="zh-CN" sz="1600" b="1" dirty="0">
                <a:solidFill>
                  <a:srgbClr val="0000FF"/>
                </a:solidFill>
                <a:latin typeface="微软雅黑" panose="020B0503020204020204" pitchFamily="34" charset="-122"/>
                <a:ea typeface="微软雅黑" panose="020B0503020204020204" pitchFamily="34" charset="-122"/>
              </a:rPr>
              <a:t>2011</a:t>
            </a:r>
            <a:r>
              <a:rPr lang="zh-CN" altLang="en-US" sz="1600" b="1" dirty="0">
                <a:solidFill>
                  <a:srgbClr val="0000FF"/>
                </a:solidFill>
                <a:latin typeface="微软雅黑" panose="020B0503020204020204" pitchFamily="34" charset="-122"/>
                <a:ea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a:solidFill>
                  <a:srgbClr val="0000FF"/>
                </a:solidFill>
                <a:latin typeface="微软雅黑" panose="020B0503020204020204" pitchFamily="34" charset="-122"/>
                <a:ea typeface="微软雅黑" panose="020B0503020204020204" pitchFamily="34" charset="-122"/>
              </a:rPr>
              <a:t>金晶（</a:t>
            </a:r>
            <a:r>
              <a:rPr lang="en-US" altLang="zh-CN" sz="1600" b="1" dirty="0">
                <a:solidFill>
                  <a:srgbClr val="0000FF"/>
                </a:solidFill>
                <a:latin typeface="微软雅黑" panose="020B0503020204020204" pitchFamily="34" charset="-122"/>
                <a:ea typeface="微软雅黑" panose="020B0503020204020204" pitchFamily="34" charset="-122"/>
              </a:rPr>
              <a:t>2013</a:t>
            </a:r>
            <a:r>
              <a:rPr lang="zh-CN" altLang="en-US" sz="1600" b="1" dirty="0">
                <a:solidFill>
                  <a:srgbClr val="0000FF"/>
                </a:solidFill>
                <a:latin typeface="微软雅黑" panose="020B0503020204020204" pitchFamily="34" charset="-122"/>
                <a:ea typeface="微软雅黑" panose="020B0503020204020204" pitchFamily="34" charset="-122"/>
              </a:rPr>
              <a:t>） </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a:solidFill>
                  <a:srgbClr val="0000FF"/>
                </a:solidFill>
                <a:latin typeface="微软雅黑" panose="020B0503020204020204" pitchFamily="34" charset="-122"/>
                <a:ea typeface="微软雅黑" panose="020B0503020204020204" pitchFamily="34" charset="-122"/>
              </a:rPr>
              <a:t>崔国民（</a:t>
            </a:r>
            <a:r>
              <a:rPr lang="en-US" altLang="zh-CN" sz="1600" b="1" dirty="0">
                <a:solidFill>
                  <a:srgbClr val="0000FF"/>
                </a:solidFill>
                <a:latin typeface="微软雅黑" panose="020B0503020204020204" pitchFamily="34" charset="-122"/>
                <a:ea typeface="微软雅黑" panose="020B0503020204020204" pitchFamily="34" charset="-122"/>
              </a:rPr>
              <a:t>2014</a:t>
            </a:r>
            <a:r>
              <a:rPr lang="zh-CN" altLang="en-US" sz="1600" b="1" dirty="0" smtClean="0">
                <a:solidFill>
                  <a:srgbClr val="0000FF"/>
                </a:solidFill>
                <a:latin typeface="微软雅黑" panose="020B0503020204020204" pitchFamily="34" charset="-122"/>
                <a:ea typeface="微软雅黑" panose="020B0503020204020204" pitchFamily="34" charset="-122"/>
              </a:rPr>
              <a:t>）</a:t>
            </a:r>
            <a:r>
              <a:rPr lang="en-US" altLang="zh-CN" sz="1600" b="1" dirty="0" smtClean="0">
                <a:solidFill>
                  <a:srgbClr val="0000FF"/>
                </a:solidFill>
                <a:latin typeface="微软雅黑" panose="020B0503020204020204" pitchFamily="34" charset="-122"/>
                <a:ea typeface="微软雅黑" panose="020B0503020204020204" pitchFamily="34" charset="-122"/>
              </a:rPr>
              <a:t>, </a:t>
            </a:r>
            <a:r>
              <a:rPr lang="zh-CN" altLang="en-US" sz="1600" b="1" dirty="0">
                <a:solidFill>
                  <a:srgbClr val="0000FF"/>
                </a:solidFill>
                <a:latin typeface="微软雅黑" panose="020B0503020204020204" pitchFamily="34" charset="-122"/>
                <a:ea typeface="微软雅黑" panose="020B0503020204020204" pitchFamily="34" charset="-122"/>
              </a:rPr>
              <a:t>张守玉 </a:t>
            </a:r>
            <a:r>
              <a:rPr lang="en-US" altLang="zh-CN" sz="1600" b="1" dirty="0">
                <a:solidFill>
                  <a:srgbClr val="0000FF"/>
                </a:solidFill>
                <a:latin typeface="微软雅黑" panose="020B0503020204020204" pitchFamily="34" charset="-122"/>
                <a:ea typeface="微软雅黑" panose="020B0503020204020204" pitchFamily="34" charset="-122"/>
              </a:rPr>
              <a:t>(2018)</a:t>
            </a:r>
            <a:endParaRPr lang="zh-CN" altLang="en-US" sz="1600" b="1" dirty="0">
              <a:solidFill>
                <a:srgbClr val="0000FF"/>
              </a:solidFill>
              <a:latin typeface="微软雅黑" panose="020B0503020204020204" pitchFamily="34" charset="-122"/>
              <a:ea typeface="微软雅黑" panose="020B0503020204020204" pitchFamily="34" charset="-122"/>
            </a:endParaRP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上海市优秀教学团队课程负责人：杨茉（</a:t>
            </a:r>
            <a:r>
              <a:rPr lang="en-US" altLang="zh-CN" sz="1600" b="1" dirty="0">
                <a:solidFill>
                  <a:srgbClr val="0000FF"/>
                </a:solidFill>
                <a:latin typeface="微软雅黑" panose="020B0503020204020204" pitchFamily="34" charset="-122"/>
                <a:ea typeface="微软雅黑" panose="020B0503020204020204" pitchFamily="34" charset="-122"/>
              </a:rPr>
              <a:t>2009</a:t>
            </a:r>
            <a:r>
              <a:rPr lang="zh-CN" altLang="en-US" sz="1600" b="1" dirty="0" smtClean="0">
                <a:solidFill>
                  <a:srgbClr val="0000FF"/>
                </a:solidFill>
                <a:latin typeface="微软雅黑" panose="020B0503020204020204" pitchFamily="34" charset="-122"/>
                <a:ea typeface="微软雅黑" panose="020B0503020204020204" pitchFamily="34" charset="-122"/>
              </a:rPr>
              <a:t>）</a:t>
            </a:r>
            <a:endParaRPr lang="zh-CN" altLang="en-US" sz="1600" b="1" dirty="0">
              <a:solidFill>
                <a:srgbClr val="FF0000"/>
              </a:solidFill>
              <a:latin typeface="微软雅黑" panose="020B0503020204020204" pitchFamily="34" charset="-122"/>
              <a:ea typeface="微软雅黑" panose="020B0503020204020204" pitchFamily="34" charset="-122"/>
            </a:endParaRPr>
          </a:p>
          <a:p>
            <a:pPr>
              <a:lnSpc>
                <a:spcPts val="2100"/>
              </a:lnSpc>
              <a:buFont typeface="Wingdings" panose="05000000000000000000" charset="0"/>
              <a:buNone/>
              <a:defRPr/>
            </a:pPr>
            <a:r>
              <a:rPr lang="zh-CN" altLang="en-US" sz="1600" b="1" dirty="0">
                <a:solidFill>
                  <a:srgbClr val="FF0000"/>
                </a:solidFill>
                <a:latin typeface="微软雅黑" panose="020B0503020204020204" pitchFamily="34" charset="-122"/>
                <a:ea typeface="微软雅黑" panose="020B0503020204020204" pitchFamily="34" charset="-122"/>
              </a:rPr>
              <a:t>科研和教学成果奖获得者：</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国家科技奖获得者：张华，郝小红</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省部级科技奖获得者：张华，章立新</a:t>
            </a:r>
            <a:r>
              <a:rPr lang="zh-CN" altLang="en-US" sz="1600" b="1" dirty="0" smtClean="0">
                <a:solidFill>
                  <a:srgbClr val="0000FF"/>
                </a:solidFill>
                <a:latin typeface="微软雅黑" panose="020B0503020204020204" pitchFamily="34" charset="-122"/>
                <a:ea typeface="微软雅黑" panose="020B0503020204020204" pitchFamily="34" charset="-122"/>
              </a:rPr>
              <a:t>，陈曦，</a:t>
            </a:r>
            <a:r>
              <a:rPr lang="zh-CN" altLang="en-US" sz="1600" b="1" dirty="0">
                <a:solidFill>
                  <a:srgbClr val="0000FF"/>
                </a:solidFill>
                <a:latin typeface="微软雅黑" panose="020B0503020204020204" pitchFamily="34" charset="-122"/>
                <a:ea typeface="微软雅黑" panose="020B0503020204020204" pitchFamily="34" charset="-122"/>
              </a:rPr>
              <a:t>刘业凤，蔡小舒，杨茉，武卫东，刘妮，欧阳新萍，苏明旭，李俊峰，赵巍，祁影霞，余晓明，金晶，王企琨，</a:t>
            </a:r>
            <a:r>
              <a:rPr lang="zh-CN" altLang="en-US" sz="1600" b="1" dirty="0" smtClean="0">
                <a:solidFill>
                  <a:srgbClr val="0000FF"/>
                </a:solidFill>
                <a:latin typeface="微软雅黑" panose="020B0503020204020204" pitchFamily="34" charset="-122"/>
                <a:ea typeface="微软雅黑" panose="020B0503020204020204" pitchFamily="34" charset="-122"/>
              </a:rPr>
              <a:t>杨斌，周</a:t>
            </a:r>
            <a:r>
              <a:rPr lang="zh-CN" altLang="en-US" sz="1600" b="1" dirty="0">
                <a:solidFill>
                  <a:srgbClr val="0000FF"/>
                </a:solidFill>
                <a:latin typeface="微软雅黑" panose="020B0503020204020204" pitchFamily="34" charset="-122"/>
                <a:ea typeface="微软雅黑" panose="020B0503020204020204" pitchFamily="34" charset="-122"/>
              </a:rPr>
              <a:t>鹜，</a:t>
            </a:r>
            <a:r>
              <a:rPr lang="zh-CN" altLang="en-US" sz="1600" b="1" dirty="0" smtClean="0">
                <a:solidFill>
                  <a:srgbClr val="0000FF"/>
                </a:solidFill>
                <a:latin typeface="微软雅黑" panose="020B0503020204020204" pitchFamily="34" charset="-122"/>
                <a:ea typeface="微软雅黑" panose="020B0503020204020204" pitchFamily="34" charset="-122"/>
              </a:rPr>
              <a:t>杨</a:t>
            </a:r>
            <a:r>
              <a:rPr lang="zh-CN" altLang="en-US" sz="1600" b="1" dirty="0">
                <a:solidFill>
                  <a:srgbClr val="0000FF"/>
                </a:solidFill>
                <a:latin typeface="微软雅黑" panose="020B0503020204020204" pitchFamily="34" charset="-122"/>
                <a:ea typeface="微软雅黑" panose="020B0503020204020204" pitchFamily="34" charset="-122"/>
              </a:rPr>
              <a:t>荟</a:t>
            </a:r>
            <a:r>
              <a:rPr lang="zh-CN" altLang="en-US" sz="1600" b="1" dirty="0" smtClean="0">
                <a:solidFill>
                  <a:srgbClr val="0000FF"/>
                </a:solidFill>
                <a:latin typeface="微软雅黑" panose="020B0503020204020204" pitchFamily="34" charset="-122"/>
                <a:ea typeface="微软雅黑" panose="020B0503020204020204" pitchFamily="34" charset="-122"/>
              </a:rPr>
              <a:t>楠，盛健等</a:t>
            </a:r>
            <a:endParaRPr lang="zh-CN" altLang="en-US" sz="1600" b="1" dirty="0">
              <a:solidFill>
                <a:srgbClr val="0000FF"/>
              </a:solidFill>
              <a:latin typeface="微软雅黑" panose="020B0503020204020204" pitchFamily="34" charset="-122"/>
              <a:ea typeface="微软雅黑" panose="020B0503020204020204" pitchFamily="34" charset="-122"/>
            </a:endParaRP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全国百篇优秀博士学位论文（提名）指导教师：蔡小舒</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上海市优秀学位论文指导教师</a:t>
            </a:r>
            <a:r>
              <a:rPr lang="zh-CN" altLang="en-US" sz="1600" b="1" dirty="0" smtClean="0">
                <a:solidFill>
                  <a:srgbClr val="0000FF"/>
                </a:solidFill>
                <a:latin typeface="微软雅黑" panose="020B0503020204020204" pitchFamily="34" charset="-122"/>
                <a:ea typeface="微软雅黑" panose="020B0503020204020204" pitchFamily="34" charset="-122"/>
              </a:rPr>
              <a:t>：杨茉</a:t>
            </a:r>
            <a:r>
              <a:rPr lang="zh-CN" altLang="en-US" sz="1600" b="1" dirty="0">
                <a:solidFill>
                  <a:srgbClr val="0000FF"/>
                </a:solidFill>
                <a:latin typeface="微软雅黑" panose="020B0503020204020204" pitchFamily="34" charset="-122"/>
                <a:ea typeface="微软雅黑" panose="020B0503020204020204" pitchFamily="34" charset="-122"/>
              </a:rPr>
              <a:t>，蔡小舒，杨爱玲</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上海市教学成果奖项目及获得者：胡寿根，李春，杨茉，张华，杨爱玲，武卫东，祁影霞，王芳</a:t>
            </a:r>
            <a:r>
              <a:rPr lang="zh-CN" altLang="en-US" sz="1600" b="1" dirty="0" smtClean="0">
                <a:solidFill>
                  <a:srgbClr val="0000FF"/>
                </a:solidFill>
                <a:latin typeface="微软雅黑" panose="020B0503020204020204" pitchFamily="34" charset="-122"/>
                <a:ea typeface="微软雅黑" panose="020B0503020204020204" pitchFamily="34" charset="-122"/>
              </a:rPr>
              <a:t>，陈曦，</a:t>
            </a:r>
            <a:r>
              <a:rPr lang="zh-CN" altLang="en-US" sz="1600" b="1" dirty="0">
                <a:solidFill>
                  <a:srgbClr val="0000FF"/>
                </a:solidFill>
                <a:latin typeface="微软雅黑" panose="020B0503020204020204" pitchFamily="34" charset="-122"/>
                <a:ea typeface="微软雅黑" panose="020B0503020204020204" pitchFamily="34" charset="-122"/>
              </a:rPr>
              <a:t>章立新，崔晓钰，卢玫，程旺，金晶等</a:t>
            </a:r>
          </a:p>
          <a:p>
            <a:pPr marL="285750" indent="-285750">
              <a:lnSpc>
                <a:spcPts val="2100"/>
              </a:lnSpc>
              <a:buFont typeface="Wingdings" panose="05000000000000000000" charset="0"/>
              <a:buChar char=""/>
              <a:defRPr/>
            </a:pPr>
            <a:r>
              <a:rPr lang="zh-CN" altLang="en-US" sz="1600" b="1" dirty="0">
                <a:solidFill>
                  <a:srgbClr val="0000FF"/>
                </a:solidFill>
                <a:latin typeface="微软雅黑" panose="020B0503020204020204" pitchFamily="34" charset="-122"/>
                <a:ea typeface="微软雅黑" panose="020B0503020204020204" pitchFamily="34" charset="-122"/>
              </a:rPr>
              <a:t>上海市优秀教材奖项获得者：张华，赵志军 </a:t>
            </a:r>
          </a:p>
        </p:txBody>
      </p:sp>
    </p:spTree>
    <p:extLst>
      <p:ext uri="{BB962C8B-B14F-4D97-AF65-F5344CB8AC3E}">
        <p14:creationId xmlns:p14="http://schemas.microsoft.com/office/powerpoint/2010/main" val="317159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业学习攻略</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17</a:t>
            </a:fld>
            <a:r>
              <a:rPr lang="zh-CN" altLang="en-US" smtClean="0"/>
              <a:t>页</a:t>
            </a:r>
            <a:endParaRPr lang="zh-CN" altLang="en-US" dirty="0"/>
          </a:p>
        </p:txBody>
      </p:sp>
      <p:sp>
        <p:nvSpPr>
          <p:cNvPr id="3" name="矩形 2"/>
          <p:cNvSpPr/>
          <p:nvPr/>
        </p:nvSpPr>
        <p:spPr>
          <a:xfrm>
            <a:off x="251520" y="764704"/>
            <a:ext cx="1800200"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核心课程</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2091313649"/>
              </p:ext>
            </p:extLst>
          </p:nvPr>
        </p:nvGraphicFramePr>
        <p:xfrm>
          <a:off x="971600" y="1243016"/>
          <a:ext cx="7200800" cy="5166360"/>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0000"/>
                    </a:ext>
                  </a:extLst>
                </a:gridCol>
                <a:gridCol w="2520281">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370840">
                <a:tc>
                  <a:txBody>
                    <a:bodyPr/>
                    <a:lstStyle/>
                    <a:p>
                      <a:r>
                        <a:rPr lang="zh-CN" altLang="en-US" b="1" dirty="0" smtClean="0">
                          <a:latin typeface="微软雅黑" panose="020B0503020204020204" pitchFamily="34" charset="-122"/>
                          <a:ea typeface="微软雅黑" panose="020B0503020204020204" pitchFamily="34" charset="-122"/>
                        </a:rPr>
                        <a:t>课程代码</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课程名称</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学分</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总学时</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考核方式</a:t>
                      </a:r>
                      <a:endParaRPr lang="zh-CN" altLang="en-US" b="1"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11000050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传热学</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11000740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燃烧学</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2"/>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11002010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燃烧学</a:t>
                      </a:r>
                      <a:r>
                        <a:rPr lang="en-US" altLang="zh-CN" b="1" dirty="0" smtClean="0">
                          <a:solidFill>
                            <a:srgbClr val="0000CC"/>
                          </a:solidFill>
                          <a:latin typeface="微软雅黑" panose="020B0503020204020204" pitchFamily="34" charset="-122"/>
                          <a:ea typeface="微软雅黑" panose="020B0503020204020204" pitchFamily="34" charset="-122"/>
                        </a:rPr>
                        <a:t>(</a:t>
                      </a:r>
                      <a:r>
                        <a:rPr lang="zh-CN" altLang="en-US" b="1" dirty="0" smtClean="0">
                          <a:solidFill>
                            <a:srgbClr val="0000CC"/>
                          </a:solidFill>
                          <a:latin typeface="微软雅黑" panose="020B0503020204020204" pitchFamily="34" charset="-122"/>
                          <a:ea typeface="微软雅黑" panose="020B0503020204020204" pitchFamily="34" charset="-122"/>
                        </a:rPr>
                        <a:t>全英</a:t>
                      </a:r>
                      <a:r>
                        <a:rPr lang="en-US" altLang="zh-CN" b="1" dirty="0" smtClean="0">
                          <a:solidFill>
                            <a:srgbClr val="0000CC"/>
                          </a:solidFill>
                          <a:latin typeface="微软雅黑" panose="020B0503020204020204" pitchFamily="34" charset="-122"/>
                          <a:ea typeface="微软雅黑" panose="020B0503020204020204" pitchFamily="34" charset="-122"/>
                        </a:rPr>
                        <a:t>)</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3"/>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11000111</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动力工程测控技术</a:t>
                      </a:r>
                      <a:r>
                        <a:rPr lang="en-US" altLang="zh-CN" b="1" dirty="0" smtClean="0">
                          <a:solidFill>
                            <a:srgbClr val="0000CC"/>
                          </a:solidFill>
                          <a:latin typeface="微软雅黑" panose="020B0503020204020204" pitchFamily="34" charset="-122"/>
                          <a:ea typeface="微软雅黑" panose="020B0503020204020204" pitchFamily="34" charset="-122"/>
                        </a:rPr>
                        <a:t>A</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11001620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制冷原理</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5"/>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11001660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锅炉设备及运行</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6"/>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11001600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换热器原理与设计</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7"/>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11001900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汽轮机原理</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8"/>
                  </a:ext>
                </a:extLst>
              </a:tr>
              <a:tr h="18542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11002060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传热学</a:t>
                      </a:r>
                      <a:r>
                        <a:rPr lang="en-US" altLang="zh-CN" b="1" dirty="0" smtClean="0">
                          <a:solidFill>
                            <a:srgbClr val="0000CC"/>
                          </a:solidFill>
                          <a:latin typeface="微软雅黑" panose="020B0503020204020204" pitchFamily="34" charset="-122"/>
                          <a:ea typeface="微软雅黑" panose="020B0503020204020204" pitchFamily="34" charset="-122"/>
                        </a:rPr>
                        <a:t>(</a:t>
                      </a:r>
                      <a:r>
                        <a:rPr lang="zh-CN" altLang="en-US" b="1" dirty="0" smtClean="0">
                          <a:solidFill>
                            <a:srgbClr val="0000CC"/>
                          </a:solidFill>
                          <a:latin typeface="微软雅黑" panose="020B0503020204020204" pitchFamily="34" charset="-122"/>
                          <a:ea typeface="微软雅黑" panose="020B0503020204020204" pitchFamily="34" charset="-122"/>
                        </a:rPr>
                        <a:t>全英</a:t>
                      </a:r>
                      <a:r>
                        <a:rPr lang="en-US" altLang="zh-CN" b="1" dirty="0" smtClean="0">
                          <a:solidFill>
                            <a:srgbClr val="0000CC"/>
                          </a:solidFill>
                          <a:latin typeface="微软雅黑" panose="020B0503020204020204" pitchFamily="34" charset="-122"/>
                          <a:ea typeface="微软雅黑" panose="020B0503020204020204" pitchFamily="34" charset="-122"/>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9"/>
                  </a:ext>
                </a:extLst>
              </a:tr>
              <a:tr h="18288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11000230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工程热力学</a:t>
                      </a:r>
                      <a:r>
                        <a:rPr lang="en-US" altLang="zh-CN" b="1" dirty="0" smtClean="0">
                          <a:solidFill>
                            <a:srgbClr val="0000CC"/>
                          </a:solidFill>
                          <a:latin typeface="微软雅黑" panose="020B0503020204020204" pitchFamily="34" charset="-122"/>
                          <a:ea typeface="微软雅黑" panose="020B0503020204020204" pitchFamily="34" charset="-122"/>
                        </a:rPr>
                        <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875029"/>
                  </a:ext>
                </a:extLst>
              </a:tr>
              <a:tr h="18288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11002050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工程热力学（全英）</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3014165911"/>
                  </a:ext>
                </a:extLst>
              </a:tr>
              <a:tr h="18288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11000220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工程流体力学</a:t>
                      </a:r>
                      <a:r>
                        <a:rPr lang="en-US" altLang="zh-CN" b="1" dirty="0" smtClean="0">
                          <a:solidFill>
                            <a:srgbClr val="0000CC"/>
                          </a:solidFill>
                          <a:latin typeface="微软雅黑" panose="020B0503020204020204" pitchFamily="34" charset="-122"/>
                          <a:ea typeface="微软雅黑" panose="020B0503020204020204" pitchFamily="34" charset="-122"/>
                        </a:rPr>
                        <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344584070"/>
                  </a:ext>
                </a:extLst>
              </a:tr>
              <a:tr h="18288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11001940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工程流体力学（全英）</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84578669"/>
                  </a:ext>
                </a:extLst>
              </a:tr>
            </a:tbl>
          </a:graphicData>
        </a:graphic>
      </p:graphicFrame>
    </p:spTree>
    <p:extLst>
      <p:ext uri="{BB962C8B-B14F-4D97-AF65-F5344CB8AC3E}">
        <p14:creationId xmlns:p14="http://schemas.microsoft.com/office/powerpoint/2010/main" val="241246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业学习攻略</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18</a:t>
            </a:fld>
            <a:r>
              <a:rPr lang="zh-CN" altLang="en-US" smtClean="0"/>
              <a:t>页</a:t>
            </a:r>
            <a:endParaRPr lang="zh-CN" altLang="en-US" dirty="0"/>
          </a:p>
        </p:txBody>
      </p:sp>
      <p:sp>
        <p:nvSpPr>
          <p:cNvPr id="3" name="矩形 2"/>
          <p:cNvSpPr/>
          <p:nvPr/>
        </p:nvSpPr>
        <p:spPr>
          <a:xfrm>
            <a:off x="444860" y="816639"/>
            <a:ext cx="1800200"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学习负荷</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110398" y="1340768"/>
            <a:ext cx="8926098" cy="5016758"/>
          </a:xfrm>
          <a:prstGeom prst="rect">
            <a:avLst/>
          </a:prstGeom>
        </p:spPr>
        <p:txBody>
          <a:bodyPr wrap="square">
            <a:spAutoFit/>
          </a:bodyPr>
          <a:lstStyle/>
          <a:p>
            <a:pPr algn="just">
              <a:lnSpc>
                <a:spcPct val="125000"/>
              </a:lnSpc>
              <a:spcAft>
                <a:spcPts val="0"/>
              </a:spcAft>
              <a:defRPr/>
            </a:pPr>
            <a:r>
              <a:rPr lang="en-US" altLang="zh-CN" sz="2000" b="1" kern="100" dirty="0" smtClean="0">
                <a:latin typeface="微软雅黑" panose="020B0503020204020204" pitchFamily="34" charset="-122"/>
                <a:ea typeface="微软雅黑" panose="020B0503020204020204" pitchFamily="34" charset="-122"/>
              </a:rPr>
              <a:t>1</a:t>
            </a:r>
            <a:r>
              <a:rPr lang="en-US" altLang="zh-CN" sz="2000" b="1" kern="100" dirty="0">
                <a:latin typeface="微软雅黑" panose="020B0503020204020204" pitchFamily="34" charset="-122"/>
                <a:ea typeface="微软雅黑" panose="020B0503020204020204" pitchFamily="34" charset="-122"/>
              </a:rPr>
              <a:t>. </a:t>
            </a:r>
            <a:r>
              <a:rPr lang="zh-CN" altLang="en-US" sz="2000" b="1" kern="100" dirty="0" smtClean="0">
                <a:latin typeface="微软雅黑" panose="020B0503020204020204" pitchFamily="34" charset="-122"/>
                <a:ea typeface="微软雅黑" panose="020B0503020204020204" pitchFamily="34" charset="-122"/>
              </a:rPr>
              <a:t>本科学制</a:t>
            </a:r>
            <a:endParaRPr lang="en-US" altLang="zh-CN" sz="2000" b="1"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r>
              <a:rPr lang="zh-CN" altLang="en-US" sz="2000" kern="100" dirty="0" smtClean="0">
                <a:latin typeface="微软雅黑" panose="020B0503020204020204" pitchFamily="34" charset="-122"/>
                <a:ea typeface="微软雅黑" panose="020B0503020204020204" pitchFamily="34" charset="-122"/>
              </a:rPr>
              <a:t>能源</a:t>
            </a:r>
            <a:r>
              <a:rPr lang="zh-CN" altLang="en-US" sz="2000" kern="100" dirty="0">
                <a:latin typeface="微软雅黑" panose="020B0503020204020204" pitchFamily="34" charset="-122"/>
                <a:ea typeface="微软雅黑" panose="020B0503020204020204" pitchFamily="34" charset="-122"/>
              </a:rPr>
              <a:t>与动力工程专业的本科学制为四年，按学分制管理，实行弹性学习年限（最长</a:t>
            </a:r>
            <a:r>
              <a:rPr lang="en-US" altLang="zh-CN" sz="2000" kern="100" dirty="0">
                <a:latin typeface="微软雅黑" panose="020B0503020204020204" pitchFamily="34" charset="-122"/>
                <a:ea typeface="微软雅黑" panose="020B0503020204020204" pitchFamily="34" charset="-122"/>
              </a:rPr>
              <a:t>6</a:t>
            </a:r>
            <a:r>
              <a:rPr lang="zh-CN" altLang="en-US" sz="2000" kern="100" dirty="0">
                <a:latin typeface="微软雅黑" panose="020B0503020204020204" pitchFamily="34" charset="-122"/>
                <a:ea typeface="微软雅黑" panose="020B0503020204020204" pitchFamily="34" charset="-122"/>
              </a:rPr>
              <a:t>年）</a:t>
            </a:r>
            <a:r>
              <a:rPr lang="zh-CN" altLang="en-US" sz="2000" kern="100" dirty="0" smtClean="0">
                <a:latin typeface="微软雅黑" panose="020B0503020204020204" pitchFamily="34" charset="-122"/>
                <a:ea typeface="微软雅黑" panose="020B0503020204020204" pitchFamily="34" charset="-122"/>
              </a:rPr>
              <a:t>。</a:t>
            </a:r>
            <a:endParaRPr lang="en-US" altLang="zh-CN" sz="2000"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endParaRPr lang="en-US" altLang="zh-CN" sz="800" b="1" kern="100" dirty="0">
              <a:latin typeface="微软雅黑" panose="020B0503020204020204" pitchFamily="34" charset="-122"/>
              <a:ea typeface="微软雅黑" panose="020B0503020204020204" pitchFamily="34" charset="-122"/>
            </a:endParaRPr>
          </a:p>
          <a:p>
            <a:pPr algn="just">
              <a:lnSpc>
                <a:spcPct val="125000"/>
              </a:lnSpc>
              <a:spcAft>
                <a:spcPts val="0"/>
              </a:spcAft>
              <a:defRPr/>
            </a:pPr>
            <a:r>
              <a:rPr lang="en-US" altLang="zh-CN" sz="2000" b="1" kern="100" dirty="0" smtClean="0">
                <a:latin typeface="微软雅黑" panose="020B0503020204020204" pitchFamily="34" charset="-122"/>
                <a:ea typeface="微软雅黑" panose="020B0503020204020204" pitchFamily="34" charset="-122"/>
              </a:rPr>
              <a:t>2. </a:t>
            </a:r>
            <a:r>
              <a:rPr lang="zh-CN" altLang="en-US" sz="2000" b="1" kern="100" dirty="0" smtClean="0">
                <a:latin typeface="微软雅黑" panose="020B0503020204020204" pitchFamily="34" charset="-122"/>
                <a:ea typeface="微软雅黑" panose="020B0503020204020204" pitchFamily="34" charset="-122"/>
              </a:rPr>
              <a:t>专业培养计划</a:t>
            </a:r>
            <a:endParaRPr lang="en-US" altLang="zh-CN" sz="2000" b="1"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r>
              <a:rPr lang="zh-CN" altLang="en-US" sz="2000" kern="100" dirty="0">
                <a:latin typeface="微软雅黑" panose="020B0503020204020204" pitchFamily="34" charset="-122"/>
                <a:ea typeface="微软雅黑" panose="020B0503020204020204" pitchFamily="34" charset="-122"/>
              </a:rPr>
              <a:t>专业培养计划以实际工程为背景，分别从基本科学素养和工程实践能力、专业素质和能力、国际交流能力、计算机与信息应用能力</a:t>
            </a:r>
            <a:r>
              <a:rPr lang="zh-CN" altLang="en-US" sz="2000" kern="100" dirty="0" smtClean="0">
                <a:latin typeface="微软雅黑" panose="020B0503020204020204" pitchFamily="34" charset="-122"/>
                <a:ea typeface="微软雅黑" panose="020B0503020204020204" pitchFamily="34" charset="-122"/>
              </a:rPr>
              <a:t>、终身学习能力、团队</a:t>
            </a:r>
            <a:r>
              <a:rPr lang="zh-CN" altLang="en-US" sz="2000" kern="100" dirty="0">
                <a:latin typeface="微软雅黑" panose="020B0503020204020204" pitchFamily="34" charset="-122"/>
                <a:ea typeface="微软雅黑" panose="020B0503020204020204" pitchFamily="34" charset="-122"/>
              </a:rPr>
              <a:t>协作和管理能力等方面对学生进行综合训练</a:t>
            </a:r>
            <a:r>
              <a:rPr lang="zh-CN" altLang="en-US" sz="2000" kern="100" dirty="0" smtClean="0">
                <a:latin typeface="微软雅黑" panose="020B0503020204020204" pitchFamily="34" charset="-122"/>
                <a:ea typeface="微软雅黑" panose="020B0503020204020204" pitchFamily="34" charset="-122"/>
              </a:rPr>
              <a:t>。</a:t>
            </a:r>
            <a:endParaRPr lang="en-US" altLang="zh-CN" sz="2000"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endParaRPr lang="en-US" altLang="zh-CN" sz="800" b="1" kern="100" dirty="0" smtClean="0">
              <a:latin typeface="微软雅黑" panose="020B0503020204020204" pitchFamily="34" charset="-122"/>
              <a:ea typeface="微软雅黑" panose="020B0503020204020204" pitchFamily="34" charset="-122"/>
            </a:endParaRPr>
          </a:p>
          <a:p>
            <a:pPr algn="just">
              <a:lnSpc>
                <a:spcPct val="125000"/>
              </a:lnSpc>
              <a:spcAft>
                <a:spcPts val="0"/>
              </a:spcAft>
              <a:defRPr/>
            </a:pPr>
            <a:r>
              <a:rPr lang="en-US" altLang="zh-CN" sz="2000" b="1" kern="100" dirty="0" smtClean="0">
                <a:latin typeface="微软雅黑" panose="020B0503020204020204" pitchFamily="34" charset="-122"/>
                <a:ea typeface="微软雅黑" panose="020B0503020204020204" pitchFamily="34" charset="-122"/>
              </a:rPr>
              <a:t>3. </a:t>
            </a:r>
            <a:r>
              <a:rPr lang="zh-CN" altLang="en-US" sz="2000" b="1" kern="100" dirty="0" smtClean="0">
                <a:latin typeface="微软雅黑" panose="020B0503020204020204" pitchFamily="34" charset="-122"/>
                <a:ea typeface="微软雅黑" panose="020B0503020204020204" pitchFamily="34" charset="-122"/>
              </a:rPr>
              <a:t>总学分</a:t>
            </a:r>
            <a:endParaRPr lang="en-US" altLang="zh-CN" sz="2000" b="1"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r>
              <a:rPr lang="zh-CN" altLang="en-US" sz="2000" kern="100" dirty="0">
                <a:latin typeface="微软雅黑" panose="020B0503020204020204" pitchFamily="34" charset="-122"/>
                <a:ea typeface="微软雅黑" panose="020B0503020204020204" pitchFamily="34" charset="-122"/>
              </a:rPr>
              <a:t>培养计划的总学分为</a:t>
            </a:r>
            <a:r>
              <a:rPr lang="en-US" altLang="zh-CN" sz="2000" kern="100" dirty="0">
                <a:latin typeface="微软雅黑" panose="020B0503020204020204" pitchFamily="34" charset="-122"/>
                <a:ea typeface="微软雅黑" panose="020B0503020204020204" pitchFamily="34" charset="-122"/>
              </a:rPr>
              <a:t>168</a:t>
            </a:r>
            <a:r>
              <a:rPr lang="zh-CN" altLang="en-US" sz="2000" kern="100" dirty="0">
                <a:latin typeface="微软雅黑" panose="020B0503020204020204" pitchFamily="34" charset="-122"/>
                <a:ea typeface="微软雅黑" panose="020B0503020204020204" pitchFamily="34" charset="-122"/>
              </a:rPr>
              <a:t>，包含通识课程（</a:t>
            </a:r>
            <a:r>
              <a:rPr lang="en-US" altLang="zh-CN" sz="2000" kern="100" dirty="0" smtClean="0">
                <a:latin typeface="微软雅黑" panose="020B0503020204020204" pitchFamily="34" charset="-122"/>
                <a:ea typeface="微软雅黑" panose="020B0503020204020204" pitchFamily="34" charset="-122"/>
              </a:rPr>
              <a:t>47.5</a:t>
            </a:r>
            <a:r>
              <a:rPr lang="zh-CN" altLang="en-US" sz="2000" kern="100" dirty="0">
                <a:latin typeface="微软雅黑" panose="020B0503020204020204" pitchFamily="34" charset="-122"/>
                <a:ea typeface="微软雅黑" panose="020B0503020204020204" pitchFamily="34" charset="-122"/>
              </a:rPr>
              <a:t>）、学科基础课程</a:t>
            </a:r>
            <a:r>
              <a:rPr lang="zh-CN" altLang="en-US"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70.5</a:t>
            </a:r>
            <a:r>
              <a:rPr lang="zh-CN" altLang="en-US" sz="2000" kern="100" dirty="0" smtClean="0">
                <a:latin typeface="微软雅黑" panose="020B0503020204020204" pitchFamily="34" charset="-122"/>
                <a:ea typeface="微软雅黑" panose="020B0503020204020204" pitchFamily="34" charset="-122"/>
              </a:rPr>
              <a:t>）</a:t>
            </a:r>
            <a:r>
              <a:rPr lang="zh-CN" altLang="en-US" sz="2000" kern="100" dirty="0">
                <a:latin typeface="微软雅黑" panose="020B0503020204020204" pitchFamily="34" charset="-122"/>
                <a:ea typeface="微软雅黑" panose="020B0503020204020204" pitchFamily="34" charset="-122"/>
              </a:rPr>
              <a:t>、专业课程</a:t>
            </a:r>
            <a:r>
              <a:rPr lang="en-US" altLang="zh-CN" sz="2000" kern="100" dirty="0" smtClean="0">
                <a:latin typeface="微软雅黑" panose="020B0503020204020204" pitchFamily="34" charset="-122"/>
                <a:ea typeface="微软雅黑" panose="020B0503020204020204" pitchFamily="34" charset="-122"/>
              </a:rPr>
              <a:t>(48)</a:t>
            </a:r>
            <a:r>
              <a:rPr lang="zh-CN" altLang="en-US" sz="2000" kern="100" dirty="0" smtClean="0">
                <a:latin typeface="微软雅黑" panose="020B0503020204020204" pitchFamily="34" charset="-122"/>
                <a:ea typeface="微软雅黑" panose="020B0503020204020204" pitchFamily="34" charset="-122"/>
              </a:rPr>
              <a:t>和</a:t>
            </a:r>
            <a:r>
              <a:rPr lang="zh-CN" altLang="en-US" sz="2000" kern="100" dirty="0">
                <a:latin typeface="微软雅黑" panose="020B0503020204020204" pitchFamily="34" charset="-122"/>
                <a:ea typeface="微软雅黑" panose="020B0503020204020204" pitchFamily="34" charset="-122"/>
              </a:rPr>
              <a:t>任选课程</a:t>
            </a:r>
            <a:r>
              <a:rPr lang="zh-CN" altLang="en-US"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2</a:t>
            </a:r>
            <a:r>
              <a:rPr lang="zh-CN" altLang="en-US" sz="2000" kern="100" dirty="0" smtClean="0">
                <a:latin typeface="微软雅黑" panose="020B0503020204020204" pitchFamily="34" charset="-122"/>
                <a:ea typeface="微软雅黑" panose="020B0503020204020204" pitchFamily="34" charset="-122"/>
              </a:rPr>
              <a:t>）四大</a:t>
            </a:r>
            <a:r>
              <a:rPr lang="zh-CN" altLang="en-US" sz="2000" kern="100" dirty="0">
                <a:latin typeface="微软雅黑" panose="020B0503020204020204" pitchFamily="34" charset="-122"/>
                <a:ea typeface="微软雅黑" panose="020B0503020204020204" pitchFamily="34" charset="-122"/>
              </a:rPr>
              <a:t>课程群，其中工程实践与毕业设计（论文）有</a:t>
            </a:r>
            <a:r>
              <a:rPr lang="en-US" altLang="zh-CN" sz="2000" kern="100" dirty="0">
                <a:latin typeface="微软雅黑" panose="020B0503020204020204" pitchFamily="34" charset="-122"/>
                <a:ea typeface="微软雅黑" panose="020B0503020204020204" pitchFamily="34" charset="-122"/>
              </a:rPr>
              <a:t>37.5</a:t>
            </a:r>
            <a:r>
              <a:rPr lang="zh-CN" altLang="en-US" sz="2000" kern="100" dirty="0" smtClean="0">
                <a:latin typeface="微软雅黑" panose="020B0503020204020204" pitchFamily="34" charset="-122"/>
                <a:ea typeface="微软雅黑" panose="020B0503020204020204" pitchFamily="34" charset="-122"/>
              </a:rPr>
              <a:t>学分，占总学分的</a:t>
            </a:r>
            <a:r>
              <a:rPr lang="en-US" altLang="zh-CN" sz="2000" kern="100" dirty="0" smtClean="0">
                <a:latin typeface="微软雅黑" panose="020B0503020204020204" pitchFamily="34" charset="-122"/>
                <a:ea typeface="微软雅黑" panose="020B0503020204020204" pitchFamily="34" charset="-122"/>
              </a:rPr>
              <a:t>22.3%</a:t>
            </a:r>
            <a:r>
              <a:rPr lang="zh-CN" altLang="en-US" sz="2000" kern="100" dirty="0">
                <a:latin typeface="微软雅黑" panose="020B0503020204020204" pitchFamily="34" charset="-122"/>
                <a:ea typeface="微软雅黑" panose="020B0503020204020204" pitchFamily="34" charset="-122"/>
              </a:rPr>
              <a:t>，人文社会科学类通识教育课程有</a:t>
            </a:r>
            <a:r>
              <a:rPr lang="en-US" altLang="zh-CN" sz="2000" kern="100" dirty="0">
                <a:latin typeface="微软雅黑" panose="020B0503020204020204" pitchFamily="34" charset="-122"/>
                <a:ea typeface="微软雅黑" panose="020B0503020204020204" pitchFamily="34" charset="-122"/>
              </a:rPr>
              <a:t>30</a:t>
            </a:r>
            <a:r>
              <a:rPr lang="zh-CN" altLang="en-US" sz="2000" kern="100" dirty="0">
                <a:latin typeface="微软雅黑" panose="020B0503020204020204" pitchFamily="34" charset="-122"/>
                <a:ea typeface="微软雅黑" panose="020B0503020204020204" pitchFamily="34" charset="-122"/>
              </a:rPr>
              <a:t>学分，占总学分的</a:t>
            </a:r>
            <a:r>
              <a:rPr lang="en-US" altLang="zh-CN" sz="2000" kern="100" dirty="0">
                <a:latin typeface="微软雅黑" panose="020B0503020204020204" pitchFamily="34" charset="-122"/>
                <a:ea typeface="微软雅黑" panose="020B0503020204020204" pitchFamily="34" charset="-122"/>
              </a:rPr>
              <a:t>17.9%</a:t>
            </a:r>
            <a:r>
              <a:rPr lang="zh-CN" altLang="en-US" sz="2000" kern="100" dirty="0" smtClean="0">
                <a:latin typeface="微软雅黑" panose="020B0503020204020204" pitchFamily="34" charset="-122"/>
                <a:ea typeface="微软雅黑" panose="020B0503020204020204" pitchFamily="34" charset="-122"/>
              </a:rPr>
              <a:t>。</a:t>
            </a:r>
            <a:endParaRPr lang="en-US" altLang="zh-CN" sz="2000" kern="1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962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业学习攻略</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19</a:t>
            </a:fld>
            <a:r>
              <a:rPr lang="zh-CN" altLang="en-US" smtClean="0"/>
              <a:t>页</a:t>
            </a:r>
            <a:endParaRPr lang="zh-CN" altLang="en-US" dirty="0"/>
          </a:p>
        </p:txBody>
      </p:sp>
      <p:sp>
        <p:nvSpPr>
          <p:cNvPr id="3" name="矩形 2"/>
          <p:cNvSpPr/>
          <p:nvPr/>
        </p:nvSpPr>
        <p:spPr>
          <a:xfrm>
            <a:off x="107504" y="879103"/>
            <a:ext cx="4104456"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大一</a:t>
            </a:r>
            <a:r>
              <a:rPr lang="zh-CN" altLang="en-US" sz="2400" b="1" dirty="0">
                <a:latin typeface="微软雅黑" panose="020B0503020204020204" pitchFamily="34" charset="-122"/>
                <a:ea typeface="微软雅黑" panose="020B0503020204020204" pitchFamily="34" charset="-122"/>
              </a:rPr>
              <a:t>第一学年建议修读课程</a:t>
            </a:r>
          </a:p>
        </p:txBody>
      </p:sp>
      <p:graphicFrame>
        <p:nvGraphicFramePr>
          <p:cNvPr id="5" name="表格 4"/>
          <p:cNvGraphicFramePr>
            <a:graphicFrameLocks noGrp="1"/>
          </p:cNvGraphicFramePr>
          <p:nvPr>
            <p:extLst>
              <p:ext uri="{D42A27DB-BD31-4B8C-83A1-F6EECF244321}">
                <p14:modId xmlns:p14="http://schemas.microsoft.com/office/powerpoint/2010/main" val="2488219376"/>
              </p:ext>
            </p:extLst>
          </p:nvPr>
        </p:nvGraphicFramePr>
        <p:xfrm>
          <a:off x="251520" y="1397000"/>
          <a:ext cx="8712970" cy="5064760"/>
        </p:xfrm>
        <a:graphic>
          <a:graphicData uri="http://schemas.openxmlformats.org/drawingml/2006/table">
            <a:tbl>
              <a:tblPr firstRow="1" bandRow="1">
                <a:tableStyleId>{5C22544A-7EE6-4342-B048-85BDC9FD1C3A}</a:tableStyleId>
              </a:tblPr>
              <a:tblGrid>
                <a:gridCol w="1742594">
                  <a:extLst>
                    <a:ext uri="{9D8B030D-6E8A-4147-A177-3AD203B41FA5}">
                      <a16:colId xmlns:a16="http://schemas.microsoft.com/office/drawing/2014/main" val="20000"/>
                    </a:ext>
                  </a:extLst>
                </a:gridCol>
                <a:gridCol w="1742594">
                  <a:extLst>
                    <a:ext uri="{9D8B030D-6E8A-4147-A177-3AD203B41FA5}">
                      <a16:colId xmlns:a16="http://schemas.microsoft.com/office/drawing/2014/main" val="20001"/>
                    </a:ext>
                  </a:extLst>
                </a:gridCol>
                <a:gridCol w="1742594">
                  <a:extLst>
                    <a:ext uri="{9D8B030D-6E8A-4147-A177-3AD203B41FA5}">
                      <a16:colId xmlns:a16="http://schemas.microsoft.com/office/drawing/2014/main" val="20002"/>
                    </a:ext>
                  </a:extLst>
                </a:gridCol>
                <a:gridCol w="1742594">
                  <a:extLst>
                    <a:ext uri="{9D8B030D-6E8A-4147-A177-3AD203B41FA5}">
                      <a16:colId xmlns:a16="http://schemas.microsoft.com/office/drawing/2014/main" val="20003"/>
                    </a:ext>
                  </a:extLst>
                </a:gridCol>
                <a:gridCol w="1742594">
                  <a:extLst>
                    <a:ext uri="{9D8B030D-6E8A-4147-A177-3AD203B41FA5}">
                      <a16:colId xmlns:a16="http://schemas.microsoft.com/office/drawing/2014/main" val="20004"/>
                    </a:ext>
                  </a:extLst>
                </a:gridCol>
              </a:tblGrid>
              <a:tr h="370840">
                <a:tc>
                  <a:txBody>
                    <a:bodyPr/>
                    <a:lstStyle/>
                    <a:p>
                      <a:r>
                        <a:rPr lang="zh-CN" altLang="en-US" b="1" dirty="0" smtClean="0">
                          <a:latin typeface="微软雅黑" panose="020B0503020204020204" pitchFamily="34" charset="-122"/>
                          <a:ea typeface="微软雅黑" panose="020B0503020204020204" pitchFamily="34" charset="-122"/>
                        </a:rPr>
                        <a:t>课程代码</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课程名称</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学分</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总学时</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考核方式</a:t>
                      </a:r>
                      <a:endParaRPr lang="zh-CN" altLang="en-US" b="1"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22000210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高等数学</a:t>
                      </a:r>
                      <a:r>
                        <a:rPr lang="en-US" altLang="zh-CN" b="1" dirty="0" smtClean="0">
                          <a:solidFill>
                            <a:srgbClr val="0000CC"/>
                          </a:solidFill>
                          <a:latin typeface="微软雅黑" panose="020B0503020204020204" pitchFamily="34" charset="-122"/>
                          <a:ea typeface="微软雅黑" panose="020B0503020204020204" pitchFamily="34" charset="-122"/>
                        </a:rPr>
                        <a:t>A(1)</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96</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22000762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普通化学</a:t>
                      </a:r>
                      <a:r>
                        <a:rPr lang="en-US" altLang="zh-CN" b="1" dirty="0" smtClean="0">
                          <a:solidFill>
                            <a:srgbClr val="0000CC"/>
                          </a:solidFill>
                          <a:latin typeface="微软雅黑" panose="020B0503020204020204" pitchFamily="34" charset="-122"/>
                          <a:ea typeface="微软雅黑" panose="020B0503020204020204" pitchFamily="34" charset="-122"/>
                        </a:rPr>
                        <a:t>B</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2.0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2"/>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14001900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工程制图基础</a:t>
                      </a:r>
                      <a:r>
                        <a:rPr lang="en-US" altLang="zh-CN" b="1" dirty="0" smtClean="0">
                          <a:solidFill>
                            <a:srgbClr val="0000CC"/>
                          </a:solidFill>
                          <a:latin typeface="微软雅黑" panose="020B0503020204020204" pitchFamily="34" charset="-122"/>
                          <a:ea typeface="微软雅黑" panose="020B0503020204020204" pitchFamily="34" charset="-122"/>
                        </a:rPr>
                        <a:t>B</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2.0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3"/>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34100012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金工实习</a:t>
                      </a:r>
                      <a:r>
                        <a:rPr lang="en-US" altLang="zh-CN" b="1" dirty="0" smtClean="0">
                          <a:solidFill>
                            <a:srgbClr val="0000CC"/>
                          </a:solidFill>
                          <a:latin typeface="微软雅黑" panose="020B0503020204020204" pitchFamily="34" charset="-122"/>
                          <a:ea typeface="微软雅黑" panose="020B0503020204020204" pitchFamily="34" charset="-122"/>
                        </a:rPr>
                        <a:t>B</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2.0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2</a:t>
                      </a:r>
                      <a:r>
                        <a:rPr lang="zh-CN" altLang="en-US" b="1" dirty="0" smtClean="0">
                          <a:solidFill>
                            <a:srgbClr val="0000CC"/>
                          </a:solidFill>
                          <a:latin typeface="微软雅黑" panose="020B0503020204020204" pitchFamily="34" charset="-122"/>
                          <a:ea typeface="微软雅黑" panose="020B0503020204020204" pitchFamily="34" charset="-122"/>
                        </a:rPr>
                        <a:t>周</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39000040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马克思主义基本原理概论</a:t>
                      </a:r>
                      <a:endParaRPr lang="en-US" altLang="zh-CN"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2.0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5"/>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39000070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毛泽东思想和中国特色社会主义理论体系概论</a:t>
                      </a:r>
                      <a:r>
                        <a:rPr lang="en-US" altLang="zh-CN" b="1" dirty="0" smtClean="0">
                          <a:solidFill>
                            <a:srgbClr val="0000CC"/>
                          </a:solidFill>
                          <a:latin typeface="微软雅黑" panose="020B0503020204020204" pitchFamily="34" charset="-122"/>
                          <a:ea typeface="微软雅黑" panose="020B0503020204020204" pitchFamily="34" charset="-122"/>
                        </a:rPr>
                        <a:t>(Ⅱ)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2.0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6"/>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31100010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篮球</a:t>
                      </a:r>
                      <a:r>
                        <a:rPr lang="en-US" altLang="zh-CN" b="1" dirty="0" smtClean="0">
                          <a:solidFill>
                            <a:srgbClr val="0000CC"/>
                          </a:solidFill>
                          <a:latin typeface="微软雅黑" panose="020B0503020204020204" pitchFamily="34" charset="-122"/>
                          <a:ea typeface="微软雅黑" panose="020B0503020204020204" pitchFamily="34" charset="-122"/>
                        </a:rPr>
                        <a:t>(1)</a:t>
                      </a: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32</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考试</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7"/>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15002110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大学英语</a:t>
                      </a:r>
                      <a:r>
                        <a:rPr lang="en-US" altLang="zh-CN" b="1" dirty="0" smtClean="0">
                          <a:solidFill>
                            <a:srgbClr val="0000CC"/>
                          </a:solidFill>
                          <a:latin typeface="微软雅黑" panose="020B0503020204020204" pitchFamily="34" charset="-122"/>
                          <a:ea typeface="微软雅黑" panose="020B0503020204020204" pitchFamily="34" charset="-122"/>
                        </a:rPr>
                        <a:t>(1)</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4.0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64</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8"/>
                  </a:ext>
                </a:extLst>
              </a:tr>
              <a:tr h="370840">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12002000</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r>
                        <a:rPr lang="zh-CN" altLang="en-US" b="1" dirty="0" smtClean="0">
                          <a:solidFill>
                            <a:srgbClr val="0000CC"/>
                          </a:solidFill>
                          <a:latin typeface="微软雅黑" panose="020B0503020204020204" pitchFamily="34" charset="-122"/>
                          <a:ea typeface="微软雅黑" panose="020B0503020204020204" pitchFamily="34" charset="-122"/>
                        </a:rPr>
                        <a:t>程序设计及实践</a:t>
                      </a:r>
                      <a:r>
                        <a:rPr lang="en-US" altLang="zh-CN" b="1" dirty="0" smtClean="0">
                          <a:solidFill>
                            <a:srgbClr val="0000CC"/>
                          </a:solidFill>
                          <a:latin typeface="微软雅黑" panose="020B0503020204020204" pitchFamily="34" charset="-122"/>
                          <a:ea typeface="微软雅黑" panose="020B0503020204020204" pitchFamily="34" charset="-122"/>
                        </a:rPr>
                        <a:t>(C)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0000CC"/>
                          </a:solidFill>
                          <a:latin typeface="微软雅黑" panose="020B0503020204020204" pitchFamily="34" charset="-122"/>
                          <a:ea typeface="微软雅黑" panose="020B0503020204020204" pitchFamily="34" charset="-122"/>
                        </a:rPr>
                        <a:t>3.0</a:t>
                      </a:r>
                      <a:endParaRPr lang="zh-CN" altLang="en-US" b="1" dirty="0" smtClean="0">
                        <a:solidFill>
                          <a:srgbClr val="0000CC"/>
                        </a:solidFill>
                        <a:latin typeface="微软雅黑" panose="020B0503020204020204" pitchFamily="34" charset="-122"/>
                        <a:ea typeface="微软雅黑" panose="020B0503020204020204" pitchFamily="34" charset="-122"/>
                      </a:endParaRPr>
                    </a:p>
                  </a:txBody>
                  <a:tcPr/>
                </a:tc>
                <a:tc>
                  <a:txBody>
                    <a:bodyPr/>
                    <a:lstStyle/>
                    <a:p>
                      <a:r>
                        <a:rPr lang="en-US" altLang="zh-CN" b="1" dirty="0" smtClean="0">
                          <a:solidFill>
                            <a:srgbClr val="0000CC"/>
                          </a:solidFill>
                          <a:latin typeface="微软雅黑" panose="020B0503020204020204" pitchFamily="34" charset="-122"/>
                          <a:ea typeface="微软雅黑" panose="020B0503020204020204" pitchFamily="34" charset="-122"/>
                        </a:rPr>
                        <a:t>48</a:t>
                      </a:r>
                      <a:endParaRPr lang="zh-CN" altLang="en-US" b="1" dirty="0">
                        <a:solidFill>
                          <a:srgbClr val="0000CC"/>
                        </a:solidFill>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0000CC"/>
                          </a:solidFill>
                          <a:latin typeface="微软雅黑" panose="020B0503020204020204" pitchFamily="34" charset="-122"/>
                          <a:ea typeface="微软雅黑" panose="020B0503020204020204" pitchFamily="34" charset="-122"/>
                        </a:rPr>
                        <a:t>考试</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5336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b="1" dirty="0" smtClean="0">
                <a:latin typeface="微软雅黑" panose="020B0503020204020204" pitchFamily="34" charset="-122"/>
                <a:ea typeface="微软雅黑" panose="020B0503020204020204" pitchFamily="34" charset="-122"/>
              </a:rPr>
              <a:t>目 录</a:t>
            </a:r>
            <a:endParaRPr lang="zh-CN" altLang="en-US" sz="36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67544" y="1196752"/>
            <a:ext cx="8229600" cy="4896544"/>
          </a:xfrm>
        </p:spPr>
        <p:txBody>
          <a:bodyPr>
            <a:normAutofit/>
          </a:bodyPr>
          <a:lstStyle/>
          <a:p>
            <a:pPr>
              <a:lnSpc>
                <a:spcPct val="200000"/>
              </a:lnSpc>
            </a:pPr>
            <a:r>
              <a:rPr lang="en-US" altLang="zh-CN" sz="2400" b="1" dirty="0" smtClean="0">
                <a:latin typeface="微软雅黑" panose="020B0503020204020204" pitchFamily="34" charset="-122"/>
                <a:ea typeface="微软雅黑" panose="020B0503020204020204" pitchFamily="34" charset="-122"/>
              </a:rPr>
              <a:t>1. </a:t>
            </a:r>
            <a:r>
              <a:rPr lang="zh-CN" altLang="en-US" sz="2400" b="1" dirty="0" smtClean="0">
                <a:latin typeface="微软雅黑" panose="020B0503020204020204" pitchFamily="34" charset="-122"/>
                <a:ea typeface="微软雅黑" panose="020B0503020204020204" pitchFamily="34" charset="-122"/>
              </a:rPr>
              <a:t>能源与动力工程</a:t>
            </a:r>
            <a:r>
              <a:rPr lang="zh-CN" altLang="zh-CN" sz="2400" b="1" dirty="0" smtClean="0">
                <a:latin typeface="微软雅黑" panose="020B0503020204020204" pitchFamily="34" charset="-122"/>
                <a:ea typeface="微软雅黑" panose="020B0503020204020204" pitchFamily="34" charset="-122"/>
              </a:rPr>
              <a:t>专业</a:t>
            </a:r>
            <a:r>
              <a:rPr lang="zh-CN" altLang="zh-CN" sz="2400" b="1" dirty="0">
                <a:latin typeface="微软雅黑" panose="020B0503020204020204" pitchFamily="34" charset="-122"/>
                <a:ea typeface="微软雅黑" panose="020B0503020204020204" pitchFamily="34" charset="-122"/>
              </a:rPr>
              <a:t>负责人介绍及专业师资队伍简介</a:t>
            </a:r>
          </a:p>
          <a:p>
            <a:pPr>
              <a:lnSpc>
                <a:spcPct val="200000"/>
              </a:lnSpc>
            </a:pPr>
            <a:r>
              <a:rPr lang="en-US" altLang="zh-CN" sz="2400" b="1" dirty="0" smtClean="0">
                <a:latin typeface="微软雅黑" panose="020B0503020204020204" pitchFamily="34" charset="-122"/>
                <a:ea typeface="微软雅黑" panose="020B0503020204020204" pitchFamily="34" charset="-122"/>
              </a:rPr>
              <a:t>2. </a:t>
            </a:r>
            <a:r>
              <a:rPr lang="zh-CN" altLang="en-US" sz="2400" b="1" dirty="0" smtClean="0">
                <a:latin typeface="微软雅黑" panose="020B0503020204020204" pitchFamily="34" charset="-122"/>
                <a:ea typeface="微软雅黑" panose="020B0503020204020204" pitchFamily="34" charset="-122"/>
              </a:rPr>
              <a:t>能源</a:t>
            </a:r>
            <a:r>
              <a:rPr lang="zh-CN" altLang="en-US" sz="2400" b="1" dirty="0">
                <a:latin typeface="微软雅黑" panose="020B0503020204020204" pitchFamily="34" charset="-122"/>
                <a:ea typeface="微软雅黑" panose="020B0503020204020204" pitchFamily="34" charset="-122"/>
              </a:rPr>
              <a:t>与动力工程</a:t>
            </a:r>
            <a:r>
              <a:rPr lang="zh-CN" altLang="zh-CN" sz="2400" b="1" dirty="0" smtClean="0">
                <a:latin typeface="微软雅黑" panose="020B0503020204020204" pitchFamily="34" charset="-122"/>
                <a:ea typeface="微软雅黑" panose="020B0503020204020204" pitchFamily="34" charset="-122"/>
              </a:rPr>
              <a:t>专业</a:t>
            </a:r>
            <a:r>
              <a:rPr lang="zh-CN" altLang="zh-CN" sz="2400" b="1" dirty="0">
                <a:latin typeface="微软雅黑" panose="020B0503020204020204" pitchFamily="34" charset="-122"/>
                <a:ea typeface="微软雅黑" panose="020B0503020204020204" pitchFamily="34" charset="-122"/>
              </a:rPr>
              <a:t>覆盖领域</a:t>
            </a:r>
            <a:r>
              <a:rPr lang="zh-CN" altLang="zh-CN" sz="2400" b="1" dirty="0" smtClean="0">
                <a:latin typeface="微软雅黑" panose="020B0503020204020204" pitchFamily="34" charset="-122"/>
                <a:ea typeface="微软雅黑" panose="020B0503020204020204" pitchFamily="34" charset="-122"/>
              </a:rPr>
              <a:t>介绍</a:t>
            </a:r>
            <a:endParaRPr lang="en-US" altLang="zh-CN" sz="2400" b="1" dirty="0" smtClean="0">
              <a:latin typeface="微软雅黑" panose="020B0503020204020204" pitchFamily="34" charset="-122"/>
              <a:ea typeface="微软雅黑" panose="020B0503020204020204" pitchFamily="34" charset="-122"/>
            </a:endParaRPr>
          </a:p>
          <a:p>
            <a:pPr>
              <a:lnSpc>
                <a:spcPct val="200000"/>
              </a:lnSpc>
            </a:pPr>
            <a:r>
              <a:rPr lang="en-US" altLang="zh-CN" sz="2400" b="1" dirty="0" smtClean="0">
                <a:latin typeface="微软雅黑" panose="020B0503020204020204" pitchFamily="34" charset="-122"/>
                <a:ea typeface="微软雅黑" panose="020B0503020204020204" pitchFamily="34" charset="-122"/>
              </a:rPr>
              <a:t>3. </a:t>
            </a:r>
            <a:r>
              <a:rPr lang="zh-CN" altLang="en-US" sz="2400" b="1" dirty="0" smtClean="0">
                <a:latin typeface="微软雅黑" panose="020B0503020204020204" pitchFamily="34" charset="-122"/>
                <a:ea typeface="微软雅黑" panose="020B0503020204020204" pitchFamily="34" charset="-122"/>
              </a:rPr>
              <a:t>能源</a:t>
            </a:r>
            <a:r>
              <a:rPr lang="zh-CN" altLang="en-US" sz="2400" b="1" dirty="0">
                <a:latin typeface="微软雅黑" panose="020B0503020204020204" pitchFamily="34" charset="-122"/>
                <a:ea typeface="微软雅黑" panose="020B0503020204020204" pitchFamily="34" charset="-122"/>
              </a:rPr>
              <a:t>与动力工程</a:t>
            </a:r>
            <a:r>
              <a:rPr lang="zh-CN" altLang="zh-CN" sz="2400" b="1" dirty="0" smtClean="0">
                <a:latin typeface="微软雅黑" panose="020B0503020204020204" pitchFamily="34" charset="-122"/>
                <a:ea typeface="微软雅黑" panose="020B0503020204020204" pitchFamily="34" charset="-122"/>
              </a:rPr>
              <a:t>专业</a:t>
            </a:r>
            <a:r>
              <a:rPr lang="zh-CN" altLang="zh-CN" sz="2400" b="1" dirty="0">
                <a:latin typeface="微软雅黑" panose="020B0503020204020204" pitchFamily="34" charset="-122"/>
                <a:ea typeface="微软雅黑" panose="020B0503020204020204" pitchFamily="34" charset="-122"/>
              </a:rPr>
              <a:t>历史沿革、特色</a:t>
            </a:r>
            <a:r>
              <a:rPr lang="zh-CN" altLang="zh-CN" sz="2400" b="1" dirty="0" smtClean="0">
                <a:latin typeface="微软雅黑" panose="020B0503020204020204" pitchFamily="34" charset="-122"/>
                <a:ea typeface="微软雅黑" panose="020B0503020204020204" pitchFamily="34" charset="-122"/>
              </a:rPr>
              <a:t>优势</a:t>
            </a:r>
            <a:endParaRPr lang="en-US" altLang="zh-CN" sz="2400" b="1" dirty="0" smtClean="0">
              <a:latin typeface="微软雅黑" panose="020B0503020204020204" pitchFamily="34" charset="-122"/>
              <a:ea typeface="微软雅黑" panose="020B0503020204020204" pitchFamily="34" charset="-122"/>
            </a:endParaRPr>
          </a:p>
          <a:p>
            <a:pPr>
              <a:lnSpc>
                <a:spcPct val="200000"/>
              </a:lnSpc>
            </a:pPr>
            <a:r>
              <a:rPr lang="en-US" altLang="zh-CN" sz="2400" b="1" dirty="0" smtClean="0">
                <a:latin typeface="微软雅黑" panose="020B0503020204020204" pitchFamily="34" charset="-122"/>
                <a:ea typeface="微软雅黑" panose="020B0503020204020204" pitchFamily="34" charset="-122"/>
              </a:rPr>
              <a:t>4. </a:t>
            </a:r>
            <a:r>
              <a:rPr lang="zh-CN" altLang="en-US" sz="2400" b="1" dirty="0" smtClean="0">
                <a:latin typeface="微软雅黑" panose="020B0503020204020204" pitchFamily="34" charset="-122"/>
                <a:ea typeface="微软雅黑" panose="020B0503020204020204" pitchFamily="34" charset="-122"/>
              </a:rPr>
              <a:t>能源</a:t>
            </a:r>
            <a:r>
              <a:rPr lang="zh-CN" altLang="en-US" sz="2400" b="1" dirty="0">
                <a:latin typeface="微软雅黑" panose="020B0503020204020204" pitchFamily="34" charset="-122"/>
                <a:ea typeface="微软雅黑" panose="020B0503020204020204" pitchFamily="34" charset="-122"/>
              </a:rPr>
              <a:t>与动力工程</a:t>
            </a:r>
            <a:r>
              <a:rPr lang="zh-CN" altLang="zh-CN" sz="2400" b="1" dirty="0" smtClean="0">
                <a:latin typeface="微软雅黑" panose="020B0503020204020204" pitchFamily="34" charset="-122"/>
                <a:ea typeface="微软雅黑" panose="020B0503020204020204" pitchFamily="34" charset="-122"/>
              </a:rPr>
              <a:t>专业</a:t>
            </a:r>
            <a:r>
              <a:rPr lang="zh-CN" altLang="zh-CN" sz="2400" b="1" dirty="0">
                <a:latin typeface="微软雅黑" panose="020B0503020204020204" pitchFamily="34" charset="-122"/>
                <a:ea typeface="微软雅黑" panose="020B0503020204020204" pitchFamily="34" charset="-122"/>
              </a:rPr>
              <a:t>学习</a:t>
            </a:r>
            <a:r>
              <a:rPr lang="zh-CN" altLang="zh-CN" sz="2400" b="1" dirty="0" smtClean="0">
                <a:latin typeface="微软雅黑" panose="020B0503020204020204" pitchFamily="34" charset="-122"/>
                <a:ea typeface="微软雅黑" panose="020B0503020204020204" pitchFamily="34" charset="-122"/>
              </a:rPr>
              <a:t>攻略</a:t>
            </a:r>
            <a:endParaRPr lang="en-US" altLang="zh-CN" sz="2400" b="1" dirty="0" smtClean="0">
              <a:latin typeface="微软雅黑" panose="020B0503020204020204" pitchFamily="34" charset="-122"/>
              <a:ea typeface="微软雅黑" panose="020B0503020204020204" pitchFamily="34" charset="-122"/>
            </a:endParaRPr>
          </a:p>
          <a:p>
            <a:pPr>
              <a:lnSpc>
                <a:spcPct val="200000"/>
              </a:lnSpc>
            </a:pPr>
            <a:r>
              <a:rPr lang="en-US" altLang="zh-CN" sz="2400" b="1" dirty="0" smtClean="0">
                <a:latin typeface="微软雅黑" panose="020B0503020204020204" pitchFamily="34" charset="-122"/>
                <a:ea typeface="微软雅黑" panose="020B0503020204020204" pitchFamily="34" charset="-122"/>
              </a:rPr>
              <a:t>5. </a:t>
            </a:r>
            <a:r>
              <a:rPr lang="zh-CN" altLang="en-US" sz="2400" b="1" dirty="0" smtClean="0">
                <a:latin typeface="微软雅黑" panose="020B0503020204020204" pitchFamily="34" charset="-122"/>
                <a:ea typeface="微软雅黑" panose="020B0503020204020204" pitchFamily="34" charset="-122"/>
              </a:rPr>
              <a:t>能源</a:t>
            </a:r>
            <a:r>
              <a:rPr lang="zh-CN" altLang="en-US" sz="2400" b="1" dirty="0">
                <a:latin typeface="微软雅黑" panose="020B0503020204020204" pitchFamily="34" charset="-122"/>
                <a:ea typeface="微软雅黑" panose="020B0503020204020204" pitchFamily="34" charset="-122"/>
              </a:rPr>
              <a:t>与动力工程</a:t>
            </a:r>
            <a:r>
              <a:rPr lang="zh-CN" altLang="zh-CN" sz="2400" b="1" dirty="0" smtClean="0">
                <a:latin typeface="微软雅黑" panose="020B0503020204020204" pitchFamily="34" charset="-122"/>
                <a:ea typeface="微软雅黑" panose="020B0503020204020204" pitchFamily="34" charset="-122"/>
              </a:rPr>
              <a:t>专业</a:t>
            </a:r>
            <a:r>
              <a:rPr lang="zh-CN" altLang="zh-CN" sz="2400" b="1" dirty="0">
                <a:latin typeface="微软雅黑" panose="020B0503020204020204" pitchFamily="34" charset="-122"/>
                <a:ea typeface="微软雅黑" panose="020B0503020204020204" pitchFamily="34" charset="-122"/>
              </a:rPr>
              <a:t>学生培养</a:t>
            </a:r>
            <a:r>
              <a:rPr lang="zh-CN" altLang="zh-CN" sz="2400" b="1" dirty="0" smtClean="0">
                <a:latin typeface="微软雅黑" panose="020B0503020204020204" pitchFamily="34" charset="-122"/>
                <a:ea typeface="微软雅黑" panose="020B0503020204020204" pitchFamily="34" charset="-122"/>
              </a:rPr>
              <a:t>质量</a:t>
            </a:r>
            <a:endParaRPr lang="zh-CN" altLang="en-US" sz="2400"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a:t>
            </a:fld>
            <a:r>
              <a:rPr lang="zh-CN" altLang="en-US" smtClean="0"/>
              <a:t>页</a:t>
            </a:r>
            <a:endParaRPr lang="zh-CN" altLang="en-US" dirty="0"/>
          </a:p>
        </p:txBody>
      </p:sp>
    </p:spTree>
    <p:extLst>
      <p:ext uri="{BB962C8B-B14F-4D97-AF65-F5344CB8AC3E}">
        <p14:creationId xmlns:p14="http://schemas.microsoft.com/office/powerpoint/2010/main" val="219813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20</a:t>
            </a:fld>
            <a:r>
              <a:rPr lang="zh-CN" altLang="en-US" smtClean="0"/>
              <a:t>页</a:t>
            </a:r>
            <a:endParaRPr lang="zh-CN" altLang="en-US" dirty="0"/>
          </a:p>
        </p:txBody>
      </p:sp>
      <p:sp>
        <p:nvSpPr>
          <p:cNvPr id="3" name="矩形 2"/>
          <p:cNvSpPr/>
          <p:nvPr/>
        </p:nvSpPr>
        <p:spPr>
          <a:xfrm>
            <a:off x="107504" y="879103"/>
            <a:ext cx="2448272"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学生获奖情况</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5D43CF2C-EB26-4B9F-A1B6-23F1D39F7E9E}"/>
              </a:ext>
            </a:extLst>
          </p:cNvPr>
          <p:cNvGraphicFramePr>
            <a:graphicFrameLocks noGrp="1"/>
          </p:cNvGraphicFramePr>
          <p:nvPr>
            <p:extLst>
              <p:ext uri="{D42A27DB-BD31-4B8C-83A1-F6EECF244321}">
                <p14:modId xmlns:p14="http://schemas.microsoft.com/office/powerpoint/2010/main" val="3071381889"/>
              </p:ext>
            </p:extLst>
          </p:nvPr>
        </p:nvGraphicFramePr>
        <p:xfrm>
          <a:off x="35496" y="1340768"/>
          <a:ext cx="9108504" cy="5120970"/>
        </p:xfrm>
        <a:graphic>
          <a:graphicData uri="http://schemas.openxmlformats.org/drawingml/2006/table">
            <a:tbl>
              <a:tblPr firstRow="1" firstCol="1" bandRow="1">
                <a:tableStyleId>{5C22544A-7EE6-4342-B048-85BDC9FD1C3A}</a:tableStyleId>
              </a:tblPr>
              <a:tblGrid>
                <a:gridCol w="1153523">
                  <a:extLst>
                    <a:ext uri="{9D8B030D-6E8A-4147-A177-3AD203B41FA5}">
                      <a16:colId xmlns:a16="http://schemas.microsoft.com/office/drawing/2014/main" val="20000"/>
                    </a:ext>
                  </a:extLst>
                </a:gridCol>
                <a:gridCol w="5687237">
                  <a:extLst>
                    <a:ext uri="{9D8B030D-6E8A-4147-A177-3AD203B41FA5}">
                      <a16:colId xmlns:a16="http://schemas.microsoft.com/office/drawing/2014/main" val="20001"/>
                    </a:ext>
                  </a:extLst>
                </a:gridCol>
                <a:gridCol w="1018997">
                  <a:extLst>
                    <a:ext uri="{9D8B030D-6E8A-4147-A177-3AD203B41FA5}">
                      <a16:colId xmlns:a16="http://schemas.microsoft.com/office/drawing/2014/main" val="20002"/>
                    </a:ext>
                  </a:extLst>
                </a:gridCol>
                <a:gridCol w="1248747">
                  <a:extLst>
                    <a:ext uri="{9D8B030D-6E8A-4147-A177-3AD203B41FA5}">
                      <a16:colId xmlns:a16="http://schemas.microsoft.com/office/drawing/2014/main" val="20003"/>
                    </a:ext>
                  </a:extLst>
                </a:gridCol>
              </a:tblGrid>
              <a:tr h="368442">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奖时 间</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 种 类</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奖等 级</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授 奖部 门</a:t>
                      </a:r>
                    </a:p>
                  </a:txBody>
                  <a:tcPr marL="39162" marR="39162" marT="0" marB="0" anchor="ctr"/>
                </a:tc>
                <a:extLst>
                  <a:ext uri="{0D108BD9-81ED-4DB2-BD59-A6C34878D82A}">
                    <a16:rowId xmlns:a16="http://schemas.microsoft.com/office/drawing/2014/main" val="10000"/>
                  </a:ext>
                </a:extLst>
              </a:tr>
              <a:tr h="519084">
                <a:tc>
                  <a:txBody>
                    <a:bodyPr/>
                    <a:lstStyle/>
                    <a:p>
                      <a:pPr algn="ctr">
                        <a:lnSpc>
                          <a:spcPct val="100000"/>
                        </a:lnSpc>
                        <a:spcAft>
                          <a:spcPts val="0"/>
                        </a:spcAft>
                      </a:pPr>
                      <a:r>
                        <a:rPr lang="en-US" altLang="zh-CN" sz="1600" b="1" kern="100" dirty="0">
                          <a:effectLst/>
                          <a:latin typeface="微软雅黑" panose="020B0503020204020204" pitchFamily="34" charset="-122"/>
                          <a:ea typeface="微软雅黑" panose="020B0503020204020204" pitchFamily="34" charset="-122"/>
                        </a:rPr>
                        <a:t>2019</a:t>
                      </a:r>
                      <a:r>
                        <a:rPr lang="zh-CN" altLang="en-US" sz="1600" b="1" kern="100" dirty="0">
                          <a:effectLst/>
                          <a:latin typeface="微软雅黑" panose="020B0503020204020204" pitchFamily="34" charset="-122"/>
                          <a:ea typeface="微软雅黑" panose="020B0503020204020204" pitchFamily="34" charset="-122"/>
                        </a:rPr>
                        <a:t>年</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600" b="1" kern="100" dirty="0">
                          <a:solidFill>
                            <a:srgbClr val="0000FF"/>
                          </a:solidFill>
                          <a:effectLst/>
                          <a:latin typeface="微软雅黑" panose="020B0503020204020204" pitchFamily="34" charset="-122"/>
                          <a:ea typeface="微软雅黑" panose="020B0503020204020204" pitchFamily="34" charset="-122"/>
                        </a:rPr>
                        <a:t>第</a:t>
                      </a:r>
                      <a:r>
                        <a:rPr lang="zh-CN" altLang="en-US" sz="1600" b="1" kern="100" dirty="0">
                          <a:solidFill>
                            <a:srgbClr val="0000FF"/>
                          </a:solidFill>
                          <a:effectLst/>
                          <a:latin typeface="微软雅黑" panose="020B0503020204020204" pitchFamily="34" charset="-122"/>
                          <a:ea typeface="微软雅黑" panose="020B0503020204020204" pitchFamily="34" charset="-122"/>
                        </a:rPr>
                        <a:t>十二届</a:t>
                      </a:r>
                      <a:r>
                        <a:rPr lang="zh-CN" altLang="zh-CN" sz="1600" b="1" kern="100" dirty="0">
                          <a:solidFill>
                            <a:srgbClr val="0000FF"/>
                          </a:solidFill>
                          <a:effectLst/>
                          <a:latin typeface="微软雅黑" panose="020B0503020204020204" pitchFamily="34" charset="-122"/>
                          <a:ea typeface="微软雅黑" panose="020B0503020204020204" pitchFamily="34" charset="-122"/>
                        </a:rPr>
                        <a:t>全国大学生节能减排社会实践与科技竞赛（</a:t>
                      </a:r>
                      <a:r>
                        <a:rPr lang="zh-CN" altLang="en-US" sz="1600" b="1" kern="100" dirty="0">
                          <a:solidFill>
                            <a:srgbClr val="0000FF"/>
                          </a:solidFill>
                          <a:effectLst/>
                          <a:latin typeface="微软雅黑" panose="020B0503020204020204" pitchFamily="34" charset="-122"/>
                          <a:ea typeface="微软雅黑" panose="020B0503020204020204" pitchFamily="34" charset="-122"/>
                        </a:rPr>
                        <a:t>王邦菊</a:t>
                      </a:r>
                      <a:r>
                        <a:rPr lang="zh-CN" altLang="zh-CN" sz="1600" b="1" kern="100" dirty="0">
                          <a:solidFill>
                            <a:srgbClr val="0000FF"/>
                          </a:solidFill>
                          <a:effectLst/>
                          <a:latin typeface="微软雅黑" panose="020B0503020204020204" pitchFamily="34" charset="-122"/>
                          <a:ea typeface="微软雅黑" panose="020B0503020204020204" pitchFamily="34" charset="-122"/>
                        </a:rPr>
                        <a:t>等）</a:t>
                      </a:r>
                      <a:endParaRPr lang="zh-CN" sz="1600" b="1" kern="100" dirty="0">
                        <a:solidFill>
                          <a:srgbClr val="0000FF"/>
                        </a:solidFill>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ctr">
                        <a:lnSpc>
                          <a:spcPct val="100000"/>
                        </a:lnSpc>
                        <a:spcAft>
                          <a:spcPts val="0"/>
                        </a:spcAft>
                      </a:pPr>
                      <a:r>
                        <a:rPr lang="zh-CN" altLang="en-US" sz="1600" b="1" kern="100" dirty="0">
                          <a:solidFill>
                            <a:srgbClr val="0000FF"/>
                          </a:solidFill>
                          <a:effectLst/>
                          <a:latin typeface="微软雅黑" panose="020B0503020204020204" pitchFamily="34" charset="-122"/>
                          <a:ea typeface="微软雅黑" panose="020B0503020204020204" pitchFamily="34" charset="-122"/>
                        </a:rPr>
                        <a:t>一</a:t>
                      </a:r>
                      <a:r>
                        <a:rPr lang="zh-CN" sz="1600" b="1" kern="100" dirty="0">
                          <a:solidFill>
                            <a:srgbClr val="0000FF"/>
                          </a:solidFill>
                          <a:effectLst/>
                          <a:latin typeface="微软雅黑" panose="020B0503020204020204" pitchFamily="34" charset="-122"/>
                          <a:ea typeface="微软雅黑" panose="020B0503020204020204" pitchFamily="34" charset="-122"/>
                        </a:rPr>
                        <a:t>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467224395"/>
                  </a:ext>
                </a:extLst>
              </a:tr>
              <a:tr h="417020">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2016</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第九届全国大学生节能减排社会实践与科技竞赛（徐传超等）</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特等奖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637517915"/>
                  </a:ext>
                </a:extLst>
              </a:tr>
              <a:tr h="360040">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2016</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第九届全国大学生节能减排社会实践与科技竞赛（申璐等）</a:t>
                      </a:r>
                    </a:p>
                  </a:txBody>
                  <a:tcPr marL="39162" marR="39162" marT="0" marB="0" anchor="ctr"/>
                </a:tc>
                <a:tc>
                  <a:txBody>
                    <a:bodyPr/>
                    <a:lstStyle/>
                    <a:p>
                      <a:pPr algn="ctr">
                        <a:lnSpc>
                          <a:spcPct val="100000"/>
                        </a:lnSpc>
                        <a:spcAft>
                          <a:spcPts val="0"/>
                        </a:spcAft>
                      </a:pPr>
                      <a:r>
                        <a:rPr lang="zh-CN" altLang="en-US" sz="1600" b="1" kern="100" dirty="0">
                          <a:solidFill>
                            <a:srgbClr val="0000FF"/>
                          </a:solidFill>
                          <a:effectLst/>
                          <a:latin typeface="微软雅黑" panose="020B0503020204020204" pitchFamily="34" charset="-122"/>
                          <a:ea typeface="微软雅黑" panose="020B0503020204020204" pitchFamily="34" charset="-122"/>
                        </a:rPr>
                        <a:t>一</a:t>
                      </a:r>
                      <a:r>
                        <a:rPr lang="zh-CN" sz="1600" b="1" kern="100" dirty="0">
                          <a:solidFill>
                            <a:srgbClr val="0000FF"/>
                          </a:solidFill>
                          <a:effectLst/>
                          <a:latin typeface="微软雅黑" panose="020B0503020204020204" pitchFamily="34" charset="-122"/>
                          <a:ea typeface="微软雅黑" panose="020B0503020204020204" pitchFamily="34" charset="-122"/>
                        </a:rPr>
                        <a:t>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2"/>
                  </a:ext>
                </a:extLst>
              </a:tr>
              <a:tr h="289266">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“挑战杯”全国大学生课外学术科技作品竞赛（徐利超）</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3"/>
                  </a:ext>
                </a:extLst>
              </a:tr>
              <a:tr h="358806">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2015</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第八届全国大学生节能减排社会实践与科技竞赛（邵胜博等）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4"/>
                  </a:ext>
                </a:extLst>
              </a:tr>
              <a:tr h="289266">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2015</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第八届全国大学生节能减排社会实践与科技竞赛（田辉辉等）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5"/>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第八届全国大学生节能减排社会实践与科技竞赛（姬志行等）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6"/>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第十三届</a:t>
                      </a:r>
                      <a:r>
                        <a:rPr lang="en-US" sz="1600" b="1" kern="100" dirty="0">
                          <a:solidFill>
                            <a:srgbClr val="0000FF"/>
                          </a:solidFill>
                          <a:effectLst/>
                          <a:latin typeface="微软雅黑" panose="020B0503020204020204" pitchFamily="34" charset="-122"/>
                          <a:ea typeface="微软雅黑" panose="020B0503020204020204" pitchFamily="34" charset="-122"/>
                        </a:rPr>
                        <a:t>MDV</a:t>
                      </a:r>
                      <a:r>
                        <a:rPr lang="zh-CN" sz="1600" b="1" kern="100" dirty="0">
                          <a:solidFill>
                            <a:srgbClr val="0000FF"/>
                          </a:solidFill>
                          <a:effectLst/>
                          <a:latin typeface="微软雅黑" panose="020B0503020204020204" pitchFamily="34" charset="-122"/>
                          <a:ea typeface="微软雅黑" panose="020B0503020204020204" pitchFamily="34" charset="-122"/>
                        </a:rPr>
                        <a:t>中央空调</a:t>
                      </a:r>
                      <a:r>
                        <a:rPr lang="zh-CN" sz="1600" b="1" kern="100" dirty="0" smtClean="0">
                          <a:solidFill>
                            <a:srgbClr val="0000FF"/>
                          </a:solidFill>
                          <a:effectLst/>
                          <a:latin typeface="微软雅黑" panose="020B0503020204020204" pitchFamily="34" charset="-122"/>
                          <a:ea typeface="微软雅黑" panose="020B0503020204020204" pitchFamily="34" charset="-122"/>
                        </a:rPr>
                        <a:t>设计大赛</a:t>
                      </a:r>
                      <a:r>
                        <a:rPr lang="zh-CN" sz="1600" b="1" kern="100" dirty="0">
                          <a:solidFill>
                            <a:srgbClr val="0000FF"/>
                          </a:solidFill>
                          <a:effectLst/>
                          <a:latin typeface="微软雅黑" panose="020B0503020204020204" pitchFamily="34" charset="-122"/>
                          <a:ea typeface="微软雅黑" panose="020B0503020204020204" pitchFamily="34" charset="-122"/>
                        </a:rPr>
                        <a:t>（王可）</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7"/>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第八届全国大学生节能减排社会实践与科技竞赛（赵怀超等）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8"/>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第九届中国制冷空调行业大学生科技竞赛（沈凯等）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9"/>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2015</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第六届全国大学生过程装备实践与创新大赛（张爽等）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三等奖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0"/>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2014</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第七届全国大学生节能减排社会实践与科技竞赛（王文洁）</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特等奖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1"/>
                  </a:ext>
                </a:extLst>
              </a:tr>
              <a:tr h="25954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2014</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第七届全国大学生节能减排社会实践与科技竞赛（何孟伟等）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三等奖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2"/>
                  </a:ext>
                </a:extLst>
              </a:tr>
              <a:tr h="342212">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2014</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第八届中国制冷空调行业大学生科技竞赛（王瑜等）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3"/>
                  </a:ext>
                </a:extLst>
              </a:tr>
              <a:tr h="360040">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2014</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第四届全国大学生计算机应用能力与信息素养大赛（殷文轶）</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2962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21</a:t>
            </a:fld>
            <a:r>
              <a:rPr lang="zh-CN" altLang="en-US" smtClean="0"/>
              <a:t>页</a:t>
            </a:r>
            <a:endParaRPr lang="zh-CN" altLang="en-US" dirty="0"/>
          </a:p>
        </p:txBody>
      </p:sp>
      <p:sp>
        <p:nvSpPr>
          <p:cNvPr id="3" name="矩形 2"/>
          <p:cNvSpPr/>
          <p:nvPr/>
        </p:nvSpPr>
        <p:spPr>
          <a:xfrm>
            <a:off x="35496" y="879103"/>
            <a:ext cx="2448272"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学生获奖情况</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5D43CF2C-EB26-4B9F-A1B6-23F1D39F7E9E}"/>
              </a:ext>
            </a:extLst>
          </p:cNvPr>
          <p:cNvGraphicFramePr>
            <a:graphicFrameLocks noGrp="1"/>
          </p:cNvGraphicFramePr>
          <p:nvPr>
            <p:extLst>
              <p:ext uri="{D42A27DB-BD31-4B8C-83A1-F6EECF244321}">
                <p14:modId xmlns:p14="http://schemas.microsoft.com/office/powerpoint/2010/main" val="3366319541"/>
              </p:ext>
            </p:extLst>
          </p:nvPr>
        </p:nvGraphicFramePr>
        <p:xfrm>
          <a:off x="44623" y="1382781"/>
          <a:ext cx="9054753" cy="4998547"/>
        </p:xfrm>
        <a:graphic>
          <a:graphicData uri="http://schemas.openxmlformats.org/drawingml/2006/table">
            <a:tbl>
              <a:tblPr firstRow="1" firstCol="1" bandRow="1">
                <a:tableStyleId>{5C22544A-7EE6-4342-B048-85BDC9FD1C3A}</a:tableStyleId>
              </a:tblPr>
              <a:tblGrid>
                <a:gridCol w="1135974">
                  <a:extLst>
                    <a:ext uri="{9D8B030D-6E8A-4147-A177-3AD203B41FA5}">
                      <a16:colId xmlns:a16="http://schemas.microsoft.com/office/drawing/2014/main" val="20000"/>
                    </a:ext>
                  </a:extLst>
                </a:gridCol>
                <a:gridCol w="570478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33873">
                  <a:extLst>
                    <a:ext uri="{9D8B030D-6E8A-4147-A177-3AD203B41FA5}">
                      <a16:colId xmlns:a16="http://schemas.microsoft.com/office/drawing/2014/main" val="20003"/>
                    </a:ext>
                  </a:extLst>
                </a:gridCol>
              </a:tblGrid>
              <a:tr h="368938">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奖时 间</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 种 类</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获 奖等 级</a:t>
                      </a:r>
                    </a:p>
                  </a:txBody>
                  <a:tcPr marL="39162" marR="39162"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授 奖部 门</a:t>
                      </a:r>
                    </a:p>
                  </a:txBody>
                  <a:tcPr marL="39162" marR="39162" marT="0" marB="0" anchor="ctr"/>
                </a:tc>
                <a:extLst>
                  <a:ext uri="{0D108BD9-81ED-4DB2-BD59-A6C34878D82A}">
                    <a16:rowId xmlns:a16="http://schemas.microsoft.com/office/drawing/2014/main" val="10000"/>
                  </a:ext>
                </a:extLst>
              </a:tr>
              <a:tr h="502240">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2013</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第六届全国大学生节能减排社会实践与科技竞赛（厉方舟等）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1"/>
                  </a:ext>
                </a:extLst>
              </a:tr>
              <a:tr h="504056">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2013</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第六届全国大学生节能减排社会实践与科技竞赛（龚学海等）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2"/>
                  </a:ext>
                </a:extLst>
              </a:tr>
              <a:tr h="432048">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2013</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en-US" sz="1600" b="1" kern="100" dirty="0">
                          <a:solidFill>
                            <a:srgbClr val="0000FF"/>
                          </a:solidFill>
                          <a:effectLst/>
                          <a:latin typeface="微软雅黑" panose="020B0503020204020204" pitchFamily="34" charset="-122"/>
                          <a:ea typeface="微软雅黑" panose="020B0503020204020204" pitchFamily="34" charset="-122"/>
                        </a:rPr>
                        <a:t>2013</a:t>
                      </a:r>
                      <a:r>
                        <a:rPr lang="zh-CN" sz="1600" b="1" kern="100" dirty="0">
                          <a:solidFill>
                            <a:srgbClr val="0000FF"/>
                          </a:solidFill>
                          <a:effectLst/>
                          <a:latin typeface="微软雅黑" panose="020B0503020204020204" pitchFamily="34" charset="-122"/>
                          <a:ea typeface="微软雅黑" panose="020B0503020204020204" pitchFamily="34" charset="-122"/>
                        </a:rPr>
                        <a:t>年仿人机器人竞速比赛标准赛（王伟）</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03"/>
                  </a:ext>
                </a:extLst>
              </a:tr>
              <a:tr h="465098">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2013</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en-US" sz="1600" b="1" kern="100" dirty="0">
                          <a:solidFill>
                            <a:srgbClr val="0000FF"/>
                          </a:solidFill>
                          <a:effectLst/>
                          <a:latin typeface="微软雅黑" panose="020B0503020204020204" pitchFamily="34" charset="-122"/>
                          <a:ea typeface="微软雅黑" panose="020B0503020204020204" pitchFamily="34" charset="-122"/>
                        </a:rPr>
                        <a:t>2013</a:t>
                      </a:r>
                      <a:r>
                        <a:rPr lang="zh-CN" sz="1600" b="1" kern="100" dirty="0">
                          <a:solidFill>
                            <a:srgbClr val="0000FF"/>
                          </a:solidFill>
                          <a:effectLst/>
                          <a:latin typeface="微软雅黑" panose="020B0503020204020204" pitchFamily="34" charset="-122"/>
                          <a:ea typeface="微软雅黑" panose="020B0503020204020204" pitchFamily="34" charset="-122"/>
                        </a:rPr>
                        <a:t>年仿人机器人竞速比赛标准赛（王伟）</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7"/>
                  </a:ext>
                </a:extLst>
              </a:tr>
              <a:tr h="398998">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2012</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第六届中国制冷空调行业大学生科技竞赛（张同荣）</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8"/>
                  </a:ext>
                </a:extLst>
              </a:tr>
              <a:tr h="432048">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2012</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第五届全国大学生节能减排社会实践与科技竞赛（沈思苇等）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19"/>
                  </a:ext>
                </a:extLst>
              </a:tr>
              <a:tr h="360040">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2012</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第五届全国大学生节能减排社会实践与科技竞赛（张雷等）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三等奖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20"/>
                  </a:ext>
                </a:extLst>
              </a:tr>
              <a:tr h="360040">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2011</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第四届全国大学生节能减排社会实践与科技竞赛（李伟等）</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21"/>
                  </a:ext>
                </a:extLst>
              </a:tr>
              <a:tr h="432048">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2011</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铝合金“三通”成型铸造（李瑞雄）</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特等奖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22"/>
                  </a:ext>
                </a:extLst>
              </a:tr>
              <a:tr h="382953">
                <a:tc>
                  <a:txBody>
                    <a:bodyPr/>
                    <a:lstStyle/>
                    <a:p>
                      <a:pPr algn="ctr">
                        <a:lnSpc>
                          <a:spcPct val="100000"/>
                        </a:lnSpc>
                        <a:spcAft>
                          <a:spcPts val="0"/>
                        </a:spcAft>
                      </a:pPr>
                      <a:r>
                        <a:rPr lang="en-US" sz="1600" b="1" kern="100">
                          <a:effectLst/>
                          <a:latin typeface="微软雅黑" panose="020B0503020204020204" pitchFamily="34" charset="-122"/>
                          <a:ea typeface="微软雅黑" panose="020B0503020204020204" pitchFamily="34" charset="-122"/>
                        </a:rPr>
                        <a:t>2011</a:t>
                      </a:r>
                      <a:endParaRPr lang="zh-CN" sz="1600" b="1" kern="10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第五届中国制冷空调行业大学生科技竞赛（李杰等）</a:t>
                      </a:r>
                    </a:p>
                  </a:txBody>
                  <a:tcPr marL="39162" marR="39162" marT="0" marB="0" anchor="ctr"/>
                </a:tc>
                <a:tc>
                  <a:txBody>
                    <a:bodyPr/>
                    <a:lstStyle/>
                    <a:p>
                      <a:pPr algn="ctr">
                        <a:lnSpc>
                          <a:spcPct val="100000"/>
                        </a:lnSpc>
                        <a:spcAft>
                          <a:spcPts val="0"/>
                        </a:spcAft>
                      </a:pPr>
                      <a:r>
                        <a:rPr lang="zh-CN" sz="1600" b="1" kern="100">
                          <a:solidFill>
                            <a:srgbClr val="0000FF"/>
                          </a:solidFill>
                          <a:effectLst/>
                          <a:latin typeface="微软雅黑" panose="020B0503020204020204" pitchFamily="34" charset="-122"/>
                          <a:ea typeface="微软雅黑" panose="020B0503020204020204" pitchFamily="34" charset="-122"/>
                        </a:rPr>
                        <a:t>一等奖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23"/>
                  </a:ext>
                </a:extLst>
              </a:tr>
              <a:tr h="360040">
                <a:tc>
                  <a:txBody>
                    <a:bodyPr/>
                    <a:lstStyle/>
                    <a:p>
                      <a:pPr algn="ctr">
                        <a:lnSpc>
                          <a:spcPct val="100000"/>
                        </a:lnSpc>
                        <a:spcAft>
                          <a:spcPts val="0"/>
                        </a:spcAft>
                      </a:pPr>
                      <a:r>
                        <a:rPr lang="en-US" sz="1600" b="1" kern="100" dirty="0">
                          <a:effectLst/>
                          <a:latin typeface="微软雅黑" panose="020B0503020204020204" pitchFamily="34" charset="-122"/>
                          <a:ea typeface="微软雅黑" panose="020B0503020204020204" pitchFamily="34" charset="-122"/>
                        </a:rPr>
                        <a:t>2011</a:t>
                      </a:r>
                      <a:endParaRPr lang="zh-CN" sz="1600" b="1" kern="100" dirty="0">
                        <a:effectLst/>
                        <a:latin typeface="微软雅黑" panose="020B0503020204020204" pitchFamily="34" charset="-122"/>
                        <a:ea typeface="微软雅黑" panose="020B0503020204020204" pitchFamily="34" charset="-122"/>
                      </a:endParaRPr>
                    </a:p>
                  </a:txBody>
                  <a:tcPr marL="39162" marR="39162" marT="0" marB="0" anchor="ctr"/>
                </a:tc>
                <a:tc>
                  <a:txBody>
                    <a:bodyPr/>
                    <a:lstStyle/>
                    <a:p>
                      <a:pPr algn="l">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第五届中国制冷空调行业大学生科技竞赛（王艳庭）</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二等奖</a:t>
                      </a:r>
                    </a:p>
                  </a:txBody>
                  <a:tcPr marL="39162" marR="39162" marT="0" marB="0" anchor="ctr"/>
                </a:tc>
                <a:tc>
                  <a:txBody>
                    <a:bodyPr/>
                    <a:lstStyle/>
                    <a:p>
                      <a:pPr algn="ctr">
                        <a:lnSpc>
                          <a:spcPct val="100000"/>
                        </a:lnSpc>
                        <a:spcAft>
                          <a:spcPts val="0"/>
                        </a:spcAft>
                      </a:pPr>
                      <a:r>
                        <a:rPr lang="zh-CN" sz="1600" b="1" kern="100" dirty="0">
                          <a:solidFill>
                            <a:srgbClr val="0000FF"/>
                          </a:solidFill>
                          <a:effectLst/>
                          <a:latin typeface="微软雅黑" panose="020B0503020204020204" pitchFamily="34" charset="-122"/>
                          <a:ea typeface="微软雅黑" panose="020B0503020204020204" pitchFamily="34" charset="-122"/>
                        </a:rPr>
                        <a:t>国家级</a:t>
                      </a:r>
                    </a:p>
                  </a:txBody>
                  <a:tcPr marL="39162" marR="39162" marT="0" marB="0" anchor="ct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49377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22</a:t>
            </a:fld>
            <a:r>
              <a:rPr lang="zh-CN" altLang="en-US" smtClean="0"/>
              <a:t>页</a:t>
            </a:r>
            <a:endParaRPr lang="zh-CN" altLang="en-US" dirty="0"/>
          </a:p>
        </p:txBody>
      </p:sp>
      <p:sp>
        <p:nvSpPr>
          <p:cNvPr id="3" name="矩形 2"/>
          <p:cNvSpPr/>
          <p:nvPr/>
        </p:nvSpPr>
        <p:spPr>
          <a:xfrm>
            <a:off x="122749" y="790466"/>
            <a:ext cx="2448272"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就业率和升学率</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8" name="表格 7">
            <a:extLst>
              <a:ext uri="{FF2B5EF4-FFF2-40B4-BE49-F238E27FC236}">
                <a16:creationId xmlns:a16="http://schemas.microsoft.com/office/drawing/2014/main" id="{9ED900A7-6AEF-4ABC-88FA-3C322E5005BE}"/>
              </a:ext>
            </a:extLst>
          </p:cNvPr>
          <p:cNvGraphicFramePr>
            <a:graphicFrameLocks noGrp="1"/>
          </p:cNvGraphicFramePr>
          <p:nvPr>
            <p:extLst>
              <p:ext uri="{D42A27DB-BD31-4B8C-83A1-F6EECF244321}">
                <p14:modId xmlns:p14="http://schemas.microsoft.com/office/powerpoint/2010/main" val="44165979"/>
              </p:ext>
            </p:extLst>
          </p:nvPr>
        </p:nvGraphicFramePr>
        <p:xfrm>
          <a:off x="395537" y="1230432"/>
          <a:ext cx="8352928" cy="4537077"/>
        </p:xfrm>
        <a:graphic>
          <a:graphicData uri="http://schemas.openxmlformats.org/drawingml/2006/table">
            <a:tbl>
              <a:tblPr>
                <a:tableStyleId>{5C22544A-7EE6-4342-B048-85BDC9FD1C3A}</a:tableStyleId>
              </a:tblPr>
              <a:tblGrid>
                <a:gridCol w="97210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11612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368152">
                  <a:extLst>
                    <a:ext uri="{9D8B030D-6E8A-4147-A177-3AD203B41FA5}">
                      <a16:colId xmlns:a16="http://schemas.microsoft.com/office/drawing/2014/main" val="2635488896"/>
                    </a:ext>
                  </a:extLst>
                </a:gridCol>
              </a:tblGrid>
              <a:tr h="301416">
                <a:tc>
                  <a:txBody>
                    <a:bodyPr/>
                    <a:lstStyle/>
                    <a:p>
                      <a:pPr algn="ctr" fontAlgn="b"/>
                      <a:r>
                        <a:rPr lang="zh-CN" altLang="en-US" sz="1600" b="1" u="none" strike="noStrike" dirty="0">
                          <a:solidFill>
                            <a:srgbClr val="FF0000"/>
                          </a:solidFill>
                          <a:effectLst>
                            <a:outerShdw blurRad="38100" dist="38100" dir="2700000" algn="tl">
                              <a:srgbClr val="000000">
                                <a:alpha val="43137"/>
                              </a:srgbClr>
                            </a:outerShdw>
                          </a:effectLst>
                        </a:rPr>
                        <a:t>届数</a:t>
                      </a:r>
                      <a:endParaRPr lang="zh-CN" altLang="en-US" sz="1600" b="1" i="0" u="none" strike="noStrike"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5649" marR="5649" marT="5652" marB="0" anchor="ctr">
                    <a:solidFill>
                      <a:schemeClr val="accent2">
                        <a:lumMod val="20000"/>
                        <a:lumOff val="80000"/>
                      </a:schemeClr>
                    </a:solidFill>
                  </a:tcPr>
                </a:tc>
                <a:tc>
                  <a:txBody>
                    <a:bodyPr/>
                    <a:lstStyle/>
                    <a:p>
                      <a:pPr algn="ctr" fontAlgn="b"/>
                      <a:r>
                        <a:rPr lang="zh-CN" altLang="en-US" sz="1600" b="1" u="none" strike="noStrike" dirty="0">
                          <a:solidFill>
                            <a:srgbClr val="FF0000"/>
                          </a:solidFill>
                          <a:effectLst>
                            <a:outerShdw blurRad="38100" dist="38100" dir="2700000" algn="tl">
                              <a:srgbClr val="000000">
                                <a:alpha val="43137"/>
                              </a:srgbClr>
                            </a:outerShdw>
                          </a:effectLst>
                        </a:rPr>
                        <a:t>专业（方向）</a:t>
                      </a:r>
                      <a:endParaRPr lang="zh-CN" altLang="en-US" sz="1600" b="1" i="0" u="none" strike="noStrike"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600" b="1" u="none" strike="noStrike" dirty="0">
                          <a:solidFill>
                            <a:srgbClr val="FF0000"/>
                          </a:solidFill>
                          <a:effectLst>
                            <a:outerShdw blurRad="38100" dist="38100" dir="2700000" algn="tl">
                              <a:srgbClr val="000000">
                                <a:alpha val="43137"/>
                              </a:srgbClr>
                            </a:outerShdw>
                          </a:effectLst>
                        </a:rPr>
                        <a:t>就业率</a:t>
                      </a:r>
                      <a:endParaRPr lang="zh-CN" altLang="en-US" sz="1600" b="1" i="0" u="none" strike="noStrike"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600" b="1" u="none" strike="noStrike" dirty="0">
                          <a:solidFill>
                            <a:srgbClr val="FF0000"/>
                          </a:solidFill>
                          <a:effectLst>
                            <a:outerShdw blurRad="38100" dist="38100" dir="2700000" algn="tl">
                              <a:srgbClr val="000000">
                                <a:alpha val="43137"/>
                              </a:srgbClr>
                            </a:outerShdw>
                          </a:effectLst>
                        </a:rPr>
                        <a:t>升学率</a:t>
                      </a:r>
                      <a:endParaRPr lang="zh-CN" altLang="en-US" sz="1600" b="1" i="0" u="none" strike="noStrike"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600" b="1" i="0" u="none" strike="noStrike" dirty="0" smtClean="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出国率</a:t>
                      </a:r>
                      <a:endParaRPr lang="zh-CN" altLang="en-US" sz="1600" b="1" i="0" u="none" strike="noStrike"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00"/>
                  </a:ext>
                </a:extLst>
              </a:tr>
              <a:tr h="38452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500" b="1" u="none" strike="noStrike" dirty="0" smtClean="0">
                          <a:solidFill>
                            <a:srgbClr val="0000FF"/>
                          </a:solidFill>
                          <a:effectLst>
                            <a:outerShdw blurRad="38100" dist="38100" dir="2700000" algn="tl">
                              <a:srgbClr val="000000">
                                <a:alpha val="43137"/>
                              </a:srgbClr>
                            </a:outerShdw>
                          </a:effectLst>
                        </a:rPr>
                        <a:t>2019</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动力机械工程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98.4%</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32.9%</a:t>
                      </a:r>
                      <a:r>
                        <a:rPr lang="zh-CN" altLang="en-US" sz="1500" b="1" u="none" strike="noStrike" dirty="0" smtClean="0">
                          <a:solidFill>
                            <a:srgbClr val="0000FF"/>
                          </a:solidFill>
                          <a:effectLst>
                            <a:outerShdw blurRad="38100" dist="38100" dir="2700000" algn="tl">
                              <a:srgbClr val="000000">
                                <a:alpha val="43137"/>
                              </a:srgbClr>
                            </a:outerShdw>
                          </a:effectLst>
                        </a:rPr>
                        <a:t>（</a:t>
                      </a:r>
                      <a:r>
                        <a:rPr lang="en-US" altLang="zh-CN" sz="1500" b="1" u="none" strike="noStrike" dirty="0" smtClean="0">
                          <a:solidFill>
                            <a:srgbClr val="0000FF"/>
                          </a:solidFill>
                          <a:effectLst>
                            <a:outerShdw blurRad="38100" dist="38100" dir="2700000" algn="tl">
                              <a:srgbClr val="000000">
                                <a:alpha val="43137"/>
                              </a:srgbClr>
                            </a:outerShdw>
                          </a:effectLst>
                        </a:rPr>
                        <a:t>80</a:t>
                      </a:r>
                      <a:r>
                        <a:rPr lang="zh-CN" altLang="en-US" sz="1500" b="1" u="none" strike="noStrike" dirty="0" smtClean="0">
                          <a:solidFill>
                            <a:srgbClr val="0000FF"/>
                          </a:solidFill>
                          <a:effectLst>
                            <a:outerShdw blurRad="38100" dist="38100" dir="2700000" algn="tl">
                              <a:srgbClr val="000000">
                                <a:alpha val="43137"/>
                              </a:srgbClr>
                            </a:outerShdw>
                          </a:effectLst>
                        </a:rPr>
                        <a:t>人）</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10.9%</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a:t>
                      </a:r>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26</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人）</a:t>
                      </a:r>
                      <a:endPar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endParaRPr>
                    </a:p>
                    <a:p>
                      <a:pPr algn="ctr" fontAlgn="ct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01"/>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制冷及低温工程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2"/>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热能工程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3"/>
                  </a:ext>
                </a:extLst>
              </a:tr>
              <a:tr h="283003">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工程热物理</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4"/>
                  </a:ext>
                </a:extLst>
              </a:tr>
              <a:tr h="306345">
                <a:tc>
                  <a:txBody>
                    <a:bodyPr/>
                    <a:lstStyle/>
                    <a:p>
                      <a:pPr algn="l" fontAlgn="b"/>
                      <a:r>
                        <a:rPr lang="zh-CN" altLang="en-US" sz="1500" b="1" u="none" strike="noStrike">
                          <a:solidFill>
                            <a:srgbClr val="0000FF"/>
                          </a:solidFill>
                          <a:effectLst>
                            <a:outerShdw blurRad="38100" dist="38100" dir="2700000" algn="tl">
                              <a:srgbClr val="000000">
                                <a:alpha val="43137"/>
                              </a:srgbClr>
                            </a:outerShdw>
                          </a:effectLst>
                        </a:rPr>
                        <a:t>　</a:t>
                      </a:r>
                      <a:endParaRPr lang="zh-CN" altLang="en-US" sz="1500" b="1" i="0" u="none" strike="noStrike">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　</a:t>
                      </a: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500" b="1" u="none" strike="noStrike" dirty="0">
                          <a:solidFill>
                            <a:srgbClr val="0000FF"/>
                          </a:solidFill>
                          <a:effectLst>
                            <a:outerShdw blurRad="38100" dist="38100" dir="2700000" algn="tl">
                              <a:srgbClr val="000000">
                                <a:alpha val="43137"/>
                              </a:srgbClr>
                            </a:outerShdw>
                          </a:effectLst>
                        </a:rPr>
                        <a:t>　</a:t>
                      </a: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500" b="1" u="none" strike="noStrike">
                          <a:solidFill>
                            <a:srgbClr val="0000FF"/>
                          </a:solidFill>
                          <a:effectLst>
                            <a:outerShdw blurRad="38100" dist="38100" dir="2700000" algn="tl">
                              <a:srgbClr val="000000">
                                <a:alpha val="43137"/>
                              </a:srgbClr>
                            </a:outerShdw>
                          </a:effectLst>
                        </a:rPr>
                        <a:t>　</a:t>
                      </a:r>
                      <a:endParaRPr lang="zh-CN" altLang="en-US" sz="1500" b="1" i="0" u="none" strike="noStrike">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endParaRPr lang="zh-CN" altLang="en-US" sz="1500" b="1" i="0" u="none" strike="noStrike">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05"/>
                  </a:ext>
                </a:extLst>
              </a:tr>
              <a:tr h="282939">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2020</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动力机械工程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99.2%</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32.8%</a:t>
                      </a:r>
                      <a:r>
                        <a:rPr lang="zh-CN" altLang="en-US" sz="1500" b="1" u="none" strike="noStrike" dirty="0" smtClean="0">
                          <a:solidFill>
                            <a:srgbClr val="0000FF"/>
                          </a:solidFill>
                          <a:effectLst>
                            <a:outerShdw blurRad="38100" dist="38100" dir="2700000" algn="tl">
                              <a:srgbClr val="000000">
                                <a:alpha val="43137"/>
                              </a:srgbClr>
                            </a:outerShdw>
                          </a:effectLst>
                        </a:rPr>
                        <a:t>（</a:t>
                      </a:r>
                      <a:r>
                        <a:rPr lang="en-US" altLang="zh-CN" sz="1500" b="1" u="none" strike="noStrike" dirty="0" smtClean="0">
                          <a:solidFill>
                            <a:srgbClr val="0000FF"/>
                          </a:solidFill>
                          <a:effectLst>
                            <a:outerShdw blurRad="38100" dist="38100" dir="2700000" algn="tl">
                              <a:srgbClr val="000000">
                                <a:alpha val="43137"/>
                              </a:srgbClr>
                            </a:outerShdw>
                          </a:effectLst>
                        </a:rPr>
                        <a:t>73</a:t>
                      </a:r>
                      <a:r>
                        <a:rPr lang="zh-CN" altLang="en-US" sz="1500" b="1" u="none" strike="noStrike" dirty="0" smtClean="0">
                          <a:solidFill>
                            <a:srgbClr val="0000FF"/>
                          </a:solidFill>
                          <a:effectLst>
                            <a:outerShdw blurRad="38100" dist="38100" dir="2700000" algn="tl">
                              <a:srgbClr val="000000">
                                <a:alpha val="43137"/>
                              </a:srgbClr>
                            </a:outerShdw>
                          </a:effectLst>
                        </a:rPr>
                        <a:t>人）</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marL="0" algn="ctr" defTabSz="914400" rtl="0" eaLnBrk="1" fontAlgn="ctr" latinLnBrk="0" hangingPunct="1"/>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10.9%</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a:t>
                      </a:r>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25</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人）</a:t>
                      </a:r>
                      <a:endParaRPr lang="en-US" altLang="zh-CN" sz="1500" b="1" u="none" strike="noStrike" kern="1200" dirty="0">
                        <a:solidFill>
                          <a:srgbClr val="0000FF"/>
                        </a:solidFill>
                        <a:effectLst>
                          <a:outerShdw blurRad="38100" dist="38100" dir="2700000" algn="tl">
                            <a:srgbClr val="000000">
                              <a:alpha val="43137"/>
                            </a:srgbClr>
                          </a:outerShdw>
                        </a:effectLst>
                        <a:latin typeface="+mn-lt"/>
                        <a:ea typeface="+mn-ea"/>
                        <a:cs typeface="+mn-cs"/>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06"/>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制冷及低温工程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7"/>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热能工程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8"/>
                  </a:ext>
                </a:extLst>
              </a:tr>
              <a:tr h="283003">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工程热物理</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9"/>
                  </a:ext>
                </a:extLst>
              </a:tr>
              <a:tr h="306345">
                <a:tc>
                  <a:txBody>
                    <a:bodyPr/>
                    <a:lstStyle/>
                    <a:p>
                      <a:pPr algn="l" fontAlgn="b"/>
                      <a:r>
                        <a:rPr lang="zh-CN" altLang="en-US" sz="1500" b="1" u="none" strike="noStrike">
                          <a:solidFill>
                            <a:srgbClr val="0000FF"/>
                          </a:solidFill>
                          <a:effectLst>
                            <a:outerShdw blurRad="38100" dist="38100" dir="2700000" algn="tl">
                              <a:srgbClr val="000000">
                                <a:alpha val="43137"/>
                              </a:srgbClr>
                            </a:outerShdw>
                          </a:effectLst>
                        </a:rPr>
                        <a:t>　</a:t>
                      </a:r>
                      <a:endParaRPr lang="zh-CN" altLang="en-US" sz="1500" b="1" i="0" u="none" strike="noStrike">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　</a:t>
                      </a: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500" b="1" u="none" strike="noStrike" dirty="0">
                          <a:solidFill>
                            <a:srgbClr val="0000FF"/>
                          </a:solidFill>
                          <a:effectLst>
                            <a:outerShdw blurRad="38100" dist="38100" dir="2700000" algn="tl">
                              <a:srgbClr val="000000">
                                <a:alpha val="43137"/>
                              </a:srgbClr>
                            </a:outerShdw>
                          </a:effectLst>
                        </a:rPr>
                        <a:t>　</a:t>
                      </a: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r>
                        <a:rPr lang="zh-CN" altLang="en-US" sz="1500" b="1" u="none" strike="noStrike" dirty="0">
                          <a:solidFill>
                            <a:srgbClr val="0000FF"/>
                          </a:solidFill>
                          <a:effectLst>
                            <a:outerShdw blurRad="38100" dist="38100" dir="2700000" algn="tl">
                              <a:srgbClr val="000000">
                                <a:alpha val="43137"/>
                              </a:srgbClr>
                            </a:outerShdw>
                          </a:effectLst>
                        </a:rPr>
                        <a:t>　</a:t>
                      </a: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ctr" fontAlgn="ctr"/>
                      <a:endParaRPr lang="zh-CN" altLang="en-US"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10"/>
                  </a:ext>
                </a:extLst>
              </a:tr>
              <a:tr h="268428">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2021</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动力机械工程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95.2%</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algn="ctr" fontAlgn="ctr"/>
                      <a:r>
                        <a:rPr lang="en-US" altLang="zh-CN" sz="1500" b="1" u="none" strike="noStrike" dirty="0" smtClean="0">
                          <a:solidFill>
                            <a:srgbClr val="0000FF"/>
                          </a:solidFill>
                          <a:effectLst>
                            <a:outerShdw blurRad="38100" dist="38100" dir="2700000" algn="tl">
                              <a:srgbClr val="000000">
                                <a:alpha val="43137"/>
                              </a:srgbClr>
                            </a:outerShdw>
                          </a:effectLst>
                        </a:rPr>
                        <a:t>46.5%</a:t>
                      </a:r>
                      <a:r>
                        <a:rPr lang="zh-CN" altLang="en-US" sz="1500" b="1" u="none" strike="noStrike" dirty="0" smtClean="0">
                          <a:solidFill>
                            <a:srgbClr val="0000FF"/>
                          </a:solidFill>
                          <a:effectLst>
                            <a:outerShdw blurRad="38100" dist="38100" dir="2700000" algn="tl">
                              <a:srgbClr val="000000">
                                <a:alpha val="43137"/>
                              </a:srgbClr>
                            </a:outerShdw>
                          </a:effectLst>
                        </a:rPr>
                        <a:t>（</a:t>
                      </a:r>
                      <a:r>
                        <a:rPr lang="en-US" altLang="zh-CN" sz="1500" b="1" u="none" strike="noStrike" dirty="0" smtClean="0">
                          <a:solidFill>
                            <a:srgbClr val="0000FF"/>
                          </a:solidFill>
                          <a:effectLst>
                            <a:outerShdw blurRad="38100" dist="38100" dir="2700000" algn="tl">
                              <a:srgbClr val="000000">
                                <a:alpha val="43137"/>
                              </a:srgbClr>
                            </a:outerShdw>
                          </a:effectLst>
                        </a:rPr>
                        <a:t>106</a:t>
                      </a:r>
                      <a:r>
                        <a:rPr lang="zh-CN" altLang="en-US" sz="1500" b="1" u="none" strike="noStrike" dirty="0" smtClean="0">
                          <a:solidFill>
                            <a:srgbClr val="0000FF"/>
                          </a:solidFill>
                          <a:effectLst>
                            <a:outerShdw blurRad="38100" dist="38100" dir="2700000" algn="tl">
                              <a:srgbClr val="000000">
                                <a:alpha val="43137"/>
                              </a:srgbClr>
                            </a:outerShdw>
                          </a:effectLst>
                        </a:rPr>
                        <a:t>人）</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6.2%</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a:t>
                      </a:r>
                      <a:r>
                        <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14</a:t>
                      </a:r>
                      <a:r>
                        <a:rPr lang="zh-CN" altLang="en-US"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rPr>
                        <a:t>人）</a:t>
                      </a:r>
                      <a:endParaRPr lang="en-US" altLang="zh-CN" sz="1500" b="1" u="none" strike="noStrike" kern="1200" dirty="0" smtClean="0">
                        <a:solidFill>
                          <a:srgbClr val="0000FF"/>
                        </a:solidFill>
                        <a:effectLst>
                          <a:outerShdw blurRad="38100" dist="38100" dir="2700000" algn="tl">
                            <a:srgbClr val="000000">
                              <a:alpha val="43137"/>
                            </a:srgbClr>
                          </a:outerShdw>
                        </a:effectLst>
                        <a:latin typeface="+mn-lt"/>
                        <a:ea typeface="+mn-ea"/>
                        <a:cs typeface="+mn-cs"/>
                      </a:endParaRPr>
                    </a:p>
                    <a:p>
                      <a:pPr algn="ctr" fontAlgn="ct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extLst>
                  <a:ext uri="{0D108BD9-81ED-4DB2-BD59-A6C34878D82A}">
                    <a16:rowId xmlns:a16="http://schemas.microsoft.com/office/drawing/2014/main" val="10011"/>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制冷及低温工程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12"/>
                  </a:ext>
                </a:extLst>
              </a:tr>
              <a:tr h="306345">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热能工程</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13"/>
                  </a:ext>
                </a:extLst>
              </a:tr>
              <a:tr h="283003">
                <a:tc vMerge="1">
                  <a:txBody>
                    <a:bodyPr/>
                    <a:lstStyle/>
                    <a:p>
                      <a:endParaRPr lang="zh-CN" altLang="en-US"/>
                    </a:p>
                  </a:txBody>
                  <a:tcPr/>
                </a:tc>
                <a:tc>
                  <a:txBody>
                    <a:bodyPr/>
                    <a:lstStyle/>
                    <a:p>
                      <a:pPr algn="l" fontAlgn="b"/>
                      <a:r>
                        <a:rPr lang="zh-CN" altLang="en-US" sz="1500" b="1" u="none" strike="noStrike" dirty="0">
                          <a:solidFill>
                            <a:srgbClr val="0000FF"/>
                          </a:solidFill>
                          <a:effectLst>
                            <a:outerShdw blurRad="38100" dist="38100" dir="2700000" algn="tl">
                              <a:srgbClr val="000000">
                                <a:alpha val="43137"/>
                              </a:srgbClr>
                            </a:outerShdw>
                          </a:effectLst>
                        </a:rPr>
                        <a:t>能源与动力工程 </a:t>
                      </a:r>
                      <a:r>
                        <a:rPr lang="en-US" altLang="zh-CN" sz="1500" b="1" u="none" strike="noStrike" dirty="0">
                          <a:solidFill>
                            <a:srgbClr val="0000FF"/>
                          </a:solidFill>
                          <a:effectLst>
                            <a:outerShdw blurRad="38100" dist="38100" dir="2700000" algn="tl">
                              <a:srgbClr val="000000">
                                <a:alpha val="43137"/>
                              </a:srgbClr>
                            </a:outerShdw>
                          </a:effectLst>
                        </a:rPr>
                        <a:t>(</a:t>
                      </a:r>
                      <a:r>
                        <a:rPr lang="zh-CN" altLang="en-US" sz="1500" b="1" u="none" strike="noStrike" dirty="0">
                          <a:solidFill>
                            <a:srgbClr val="0000FF"/>
                          </a:solidFill>
                          <a:effectLst>
                            <a:outerShdw blurRad="38100" dist="38100" dir="2700000" algn="tl">
                              <a:srgbClr val="000000">
                                <a:alpha val="43137"/>
                              </a:srgbClr>
                            </a:outerShdw>
                          </a:effectLst>
                        </a:rPr>
                        <a:t>工程热物理</a:t>
                      </a:r>
                      <a:r>
                        <a:rPr lang="en-US" altLang="zh-CN" sz="1500" b="1" u="none" strike="noStrike" dirty="0">
                          <a:solidFill>
                            <a:srgbClr val="0000FF"/>
                          </a:solidFill>
                          <a:effectLst>
                            <a:outerShdw blurRad="38100" dist="38100" dir="2700000" algn="tl">
                              <a:srgbClr val="000000">
                                <a:alpha val="43137"/>
                              </a:srgbClr>
                            </a:outerShdw>
                          </a:effectLst>
                        </a:rPr>
                        <a:t>)</a:t>
                      </a:r>
                      <a:endParaRPr lang="en-US" altLang="zh-CN" sz="1500" b="1" i="0" u="none" strike="noStrike" dirty="0">
                        <a:solidFill>
                          <a:srgbClr val="0000FF"/>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txBody>
                  <a:tcPr marL="5649" marR="5649" marT="5652" marB="0" anchor="ctr">
                    <a:solidFill>
                      <a:schemeClr val="accent2">
                        <a:lumMod val="20000"/>
                        <a:lumOff val="8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14"/>
                  </a:ext>
                </a:extLst>
              </a:tr>
            </a:tbl>
          </a:graphicData>
        </a:graphic>
      </p:graphicFrame>
      <p:sp>
        <p:nvSpPr>
          <p:cNvPr id="9" name="文本框 6">
            <a:extLst>
              <a:ext uri="{FF2B5EF4-FFF2-40B4-BE49-F238E27FC236}">
                <a16:creationId xmlns:a16="http://schemas.microsoft.com/office/drawing/2014/main" id="{89013613-34F4-4A28-ACE9-70A196FEEB39}"/>
              </a:ext>
            </a:extLst>
          </p:cNvPr>
          <p:cNvSpPr txBox="1">
            <a:spLocks noChangeArrowheads="1"/>
          </p:cNvSpPr>
          <p:nvPr/>
        </p:nvSpPr>
        <p:spPr bwMode="auto">
          <a:xfrm>
            <a:off x="0" y="5807365"/>
            <a:ext cx="9302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buFont typeface="Wingdings" panose="05000000000000000000" pitchFamily="2" charset="2"/>
              <a:buChar char="l"/>
            </a:pPr>
            <a:r>
              <a:rPr lang="zh-CN" altLang="en-US" sz="1800" dirty="0">
                <a:solidFill>
                  <a:srgbClr val="C00000"/>
                </a:solidFill>
                <a:ea typeface="隶书" panose="02010509060101010101" pitchFamily="49" charset="-122"/>
              </a:rPr>
              <a:t>本科毕业</a:t>
            </a:r>
            <a:r>
              <a:rPr lang="zh-CN" altLang="en-US" sz="1800" dirty="0" smtClean="0">
                <a:solidFill>
                  <a:srgbClr val="C00000"/>
                </a:solidFill>
                <a:ea typeface="隶书" panose="02010509060101010101" pitchFamily="49" charset="-122"/>
              </a:rPr>
              <a:t>：</a:t>
            </a:r>
            <a:r>
              <a:rPr lang="en-US" altLang="zh-CN" sz="1800" dirty="0" smtClean="0">
                <a:solidFill>
                  <a:srgbClr val="C00000"/>
                </a:solidFill>
                <a:ea typeface="隶书" panose="02010509060101010101" pitchFamily="49" charset="-122"/>
              </a:rPr>
              <a:t>5%</a:t>
            </a:r>
            <a:r>
              <a:rPr lang="zh-CN" altLang="en-US" sz="1800" dirty="0" smtClean="0">
                <a:solidFill>
                  <a:srgbClr val="C00000"/>
                </a:solidFill>
                <a:latin typeface="微软雅黑" panose="020B0503020204020204" pitchFamily="34" charset="-122"/>
                <a:ea typeface="微软雅黑" panose="020B0503020204020204" pitchFamily="34" charset="-122"/>
              </a:rPr>
              <a:t>～</a:t>
            </a:r>
            <a:r>
              <a:rPr lang="en-US" altLang="zh-CN" sz="1800" dirty="0" smtClean="0">
                <a:solidFill>
                  <a:srgbClr val="C00000"/>
                </a:solidFill>
                <a:ea typeface="隶书" panose="02010509060101010101" pitchFamily="49" charset="-122"/>
              </a:rPr>
              <a:t>10</a:t>
            </a:r>
            <a:r>
              <a:rPr lang="en-US" altLang="zh-CN" sz="1800" dirty="0">
                <a:solidFill>
                  <a:srgbClr val="C00000"/>
                </a:solidFill>
                <a:ea typeface="隶书" panose="02010509060101010101" pitchFamily="49" charset="-122"/>
              </a:rPr>
              <a:t>%</a:t>
            </a:r>
            <a:r>
              <a:rPr lang="zh-CN" altLang="en-US" sz="1800" dirty="0">
                <a:solidFill>
                  <a:srgbClr val="C00000"/>
                </a:solidFill>
                <a:ea typeface="隶书" panose="02010509060101010101" pitchFamily="49" charset="-122"/>
              </a:rPr>
              <a:t>出国</a:t>
            </a:r>
            <a:r>
              <a:rPr lang="zh-CN" altLang="en-US" sz="1800" dirty="0" smtClean="0">
                <a:solidFill>
                  <a:srgbClr val="C00000"/>
                </a:solidFill>
                <a:ea typeface="隶书" panose="02010509060101010101" pitchFamily="49" charset="-122"/>
              </a:rPr>
              <a:t>留学，</a:t>
            </a:r>
            <a:r>
              <a:rPr lang="en-US" altLang="zh-CN" sz="1800" dirty="0" smtClean="0">
                <a:solidFill>
                  <a:srgbClr val="C00000"/>
                </a:solidFill>
                <a:ea typeface="隶书" panose="02010509060101010101" pitchFamily="49" charset="-122"/>
              </a:rPr>
              <a:t>5</a:t>
            </a:r>
            <a:r>
              <a:rPr lang="en-US" altLang="zh-CN" sz="1800" dirty="0">
                <a:solidFill>
                  <a:srgbClr val="C00000"/>
                </a:solidFill>
                <a:ea typeface="隶书" panose="02010509060101010101" pitchFamily="49" charset="-122"/>
              </a:rPr>
              <a:t>%</a:t>
            </a:r>
            <a:r>
              <a:rPr lang="zh-CN" altLang="en-US" sz="1800" dirty="0">
                <a:solidFill>
                  <a:srgbClr val="C00000"/>
                </a:solidFill>
                <a:ea typeface="隶书" panose="02010509060101010101" pitchFamily="49" charset="-122"/>
              </a:rPr>
              <a:t>保送</a:t>
            </a:r>
            <a:r>
              <a:rPr lang="zh-CN" altLang="en-US" sz="1800" dirty="0" smtClean="0">
                <a:solidFill>
                  <a:srgbClr val="C00000"/>
                </a:solidFill>
                <a:ea typeface="隶书" panose="02010509060101010101" pitchFamily="49" charset="-122"/>
              </a:rPr>
              <a:t>研究生，</a:t>
            </a:r>
            <a:r>
              <a:rPr lang="en-US" altLang="zh-CN" sz="1800" dirty="0" smtClean="0">
                <a:solidFill>
                  <a:srgbClr val="C00000"/>
                </a:solidFill>
                <a:ea typeface="隶书" panose="02010509060101010101" pitchFamily="49" charset="-122"/>
              </a:rPr>
              <a:t>35</a:t>
            </a:r>
            <a:r>
              <a:rPr lang="en-US" altLang="zh-CN" sz="1800" dirty="0" smtClean="0">
                <a:solidFill>
                  <a:srgbClr val="C00000"/>
                </a:solidFill>
                <a:ea typeface="隶书" panose="02010509060101010101" pitchFamily="49" charset="-122"/>
              </a:rPr>
              <a:t>%</a:t>
            </a:r>
            <a:r>
              <a:rPr lang="zh-CN" altLang="en-US" sz="1800" dirty="0" smtClean="0">
                <a:solidFill>
                  <a:srgbClr val="C00000"/>
                </a:solidFill>
                <a:latin typeface="微软雅黑" panose="020B0503020204020204" pitchFamily="34" charset="-122"/>
                <a:ea typeface="微软雅黑" panose="020B0503020204020204" pitchFamily="34" charset="-122"/>
              </a:rPr>
              <a:t>～</a:t>
            </a:r>
            <a:r>
              <a:rPr lang="en-US" altLang="zh-CN" sz="1800" dirty="0">
                <a:solidFill>
                  <a:srgbClr val="C00000"/>
                </a:solidFill>
                <a:ea typeface="隶书" panose="02010509060101010101" pitchFamily="49" charset="-122"/>
              </a:rPr>
              <a:t>4</a:t>
            </a:r>
            <a:r>
              <a:rPr lang="en-US" altLang="zh-CN" sz="1800" dirty="0" smtClean="0">
                <a:solidFill>
                  <a:srgbClr val="C00000"/>
                </a:solidFill>
                <a:ea typeface="隶书" panose="02010509060101010101" pitchFamily="49" charset="-122"/>
              </a:rPr>
              <a:t>5%</a:t>
            </a:r>
            <a:r>
              <a:rPr lang="zh-CN" altLang="en-US" sz="1800" dirty="0" smtClean="0">
                <a:solidFill>
                  <a:srgbClr val="C00000"/>
                </a:solidFill>
                <a:ea typeface="隶书" panose="02010509060101010101" pitchFamily="49" charset="-122"/>
              </a:rPr>
              <a:t>考上</a:t>
            </a:r>
            <a:r>
              <a:rPr lang="zh-CN" altLang="en-US" sz="1800" dirty="0" smtClean="0">
                <a:solidFill>
                  <a:srgbClr val="C00000"/>
                </a:solidFill>
                <a:ea typeface="隶书" panose="02010509060101010101" pitchFamily="49" charset="-122"/>
              </a:rPr>
              <a:t>研究生，</a:t>
            </a:r>
            <a:r>
              <a:rPr lang="en-US" altLang="zh-CN" sz="1800" dirty="0" smtClean="0">
                <a:solidFill>
                  <a:srgbClr val="C00000"/>
                </a:solidFill>
                <a:ea typeface="隶书" panose="02010509060101010101" pitchFamily="49" charset="-122"/>
              </a:rPr>
              <a:t>45%</a:t>
            </a:r>
            <a:r>
              <a:rPr lang="zh-CN" altLang="en-US" sz="1800" dirty="0" smtClean="0">
                <a:solidFill>
                  <a:srgbClr val="C00000"/>
                </a:solidFill>
                <a:ea typeface="隶书" panose="02010509060101010101" pitchFamily="49" charset="-122"/>
              </a:rPr>
              <a:t>左右就业</a:t>
            </a:r>
            <a:endParaRPr lang="zh-CN" altLang="en-US" sz="1800" dirty="0">
              <a:solidFill>
                <a:srgbClr val="C00000"/>
              </a:solidFill>
              <a:ea typeface="隶书" panose="02010509060101010101" pitchFamily="49" charset="-122"/>
            </a:endParaRPr>
          </a:p>
        </p:txBody>
      </p:sp>
      <p:sp>
        <p:nvSpPr>
          <p:cNvPr id="10" name="文本框 6">
            <a:extLst>
              <a:ext uri="{FF2B5EF4-FFF2-40B4-BE49-F238E27FC236}">
                <a16:creationId xmlns:a16="http://schemas.microsoft.com/office/drawing/2014/main" id="{DD11F9BC-8D52-47E3-9E9A-7D9041EE1B7C}"/>
              </a:ext>
            </a:extLst>
          </p:cNvPr>
          <p:cNvSpPr txBox="1">
            <a:spLocks noChangeArrowheads="1"/>
          </p:cNvSpPr>
          <p:nvPr/>
        </p:nvSpPr>
        <p:spPr bwMode="auto">
          <a:xfrm>
            <a:off x="0" y="6118710"/>
            <a:ext cx="6763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buFont typeface="Wingdings" panose="05000000000000000000" pitchFamily="2" charset="2"/>
              <a:buChar char="l"/>
            </a:pPr>
            <a:r>
              <a:rPr lang="zh-CN" altLang="en-US" sz="1800" dirty="0">
                <a:solidFill>
                  <a:srgbClr val="C00000"/>
                </a:solidFill>
                <a:ea typeface="隶书" panose="02010509060101010101" pitchFamily="49" charset="-122"/>
              </a:rPr>
              <a:t>就业职位</a:t>
            </a:r>
            <a:r>
              <a:rPr lang="zh-CN" altLang="en-US" sz="1800" dirty="0" smtClean="0">
                <a:solidFill>
                  <a:srgbClr val="C00000"/>
                </a:solidFill>
                <a:ea typeface="隶书" panose="02010509060101010101" pitchFamily="49" charset="-122"/>
              </a:rPr>
              <a:t>：相关行业</a:t>
            </a:r>
            <a:r>
              <a:rPr lang="zh-CN" altLang="en-US" sz="1800" dirty="0">
                <a:solidFill>
                  <a:srgbClr val="C00000"/>
                </a:solidFill>
                <a:ea typeface="隶书" panose="02010509060101010101" pitchFamily="49" charset="-122"/>
              </a:rPr>
              <a:t>的研发、制造、市场、销售、管理、运维</a:t>
            </a:r>
          </a:p>
        </p:txBody>
      </p:sp>
    </p:spTree>
    <p:extLst>
      <p:ext uri="{BB962C8B-B14F-4D97-AF65-F5344CB8AC3E}">
        <p14:creationId xmlns:p14="http://schemas.microsoft.com/office/powerpoint/2010/main" val="167024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23</a:t>
            </a:fld>
            <a:r>
              <a:rPr lang="zh-CN" altLang="en-US" smtClean="0"/>
              <a:t>页</a:t>
            </a:r>
            <a:endParaRPr lang="zh-CN" altLang="en-US" dirty="0"/>
          </a:p>
        </p:txBody>
      </p:sp>
      <p:sp>
        <p:nvSpPr>
          <p:cNvPr id="3" name="矩形 2"/>
          <p:cNvSpPr/>
          <p:nvPr/>
        </p:nvSpPr>
        <p:spPr>
          <a:xfrm>
            <a:off x="107504" y="807095"/>
            <a:ext cx="3024336"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就业单位名录</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部分</a:t>
            </a:r>
            <a:r>
              <a:rPr lang="en-US" altLang="zh-CN" sz="2400" b="1" dirty="0" smtClean="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2747992489"/>
              </p:ext>
            </p:extLst>
          </p:nvPr>
        </p:nvGraphicFramePr>
        <p:xfrm>
          <a:off x="179388" y="1268760"/>
          <a:ext cx="8713787" cy="5211759"/>
        </p:xfrm>
        <a:graphic>
          <a:graphicData uri="http://schemas.openxmlformats.org/drawingml/2006/table">
            <a:tbl>
              <a:tblPr>
                <a:tableStyleId>{5C22544A-7EE6-4342-B048-85BDC9FD1C3A}</a:tableStyleId>
              </a:tblPr>
              <a:tblGrid>
                <a:gridCol w="659025">
                  <a:extLst>
                    <a:ext uri="{9D8B030D-6E8A-4147-A177-3AD203B41FA5}">
                      <a16:colId xmlns:a16="http://schemas.microsoft.com/office/drawing/2014/main" val="4140511967"/>
                    </a:ext>
                  </a:extLst>
                </a:gridCol>
                <a:gridCol w="3843099">
                  <a:extLst>
                    <a:ext uri="{9D8B030D-6E8A-4147-A177-3AD203B41FA5}">
                      <a16:colId xmlns:a16="http://schemas.microsoft.com/office/drawing/2014/main" val="1983646351"/>
                    </a:ext>
                  </a:extLst>
                </a:gridCol>
                <a:gridCol w="798764">
                  <a:extLst>
                    <a:ext uri="{9D8B030D-6E8A-4147-A177-3AD203B41FA5}">
                      <a16:colId xmlns:a16="http://schemas.microsoft.com/office/drawing/2014/main" val="1057088971"/>
                    </a:ext>
                  </a:extLst>
                </a:gridCol>
                <a:gridCol w="3412899">
                  <a:extLst>
                    <a:ext uri="{9D8B030D-6E8A-4147-A177-3AD203B41FA5}">
                      <a16:colId xmlns:a16="http://schemas.microsoft.com/office/drawing/2014/main" val="522200525"/>
                    </a:ext>
                  </a:extLst>
                </a:gridCol>
              </a:tblGrid>
              <a:tr h="280598">
                <a:tc>
                  <a:txBody>
                    <a:bodyPr/>
                    <a:lstStyle/>
                    <a:p>
                      <a:pPr algn="ctr" fontAlgn="ctr"/>
                      <a:r>
                        <a:rPr lang="zh-CN" altLang="en-US" sz="1400" b="1" u="none" strike="noStrike" dirty="0">
                          <a:solidFill>
                            <a:srgbClr val="FF0000"/>
                          </a:solidFill>
                          <a:effectLst/>
                          <a:latin typeface="微软雅黑" panose="020B0503020204020204" pitchFamily="34" charset="-122"/>
                          <a:ea typeface="微软雅黑" panose="020B0503020204020204" pitchFamily="34" charset="-122"/>
                        </a:rPr>
                        <a:t>序号</a:t>
                      </a:r>
                      <a:endParaRPr lang="zh-CN" altLang="en-US" sz="14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zh-CN" altLang="en-US" sz="1400" b="1" u="none" strike="noStrike" dirty="0">
                          <a:solidFill>
                            <a:srgbClr val="FF0000"/>
                          </a:solidFill>
                          <a:effectLst/>
                          <a:latin typeface="微软雅黑" panose="020B0503020204020204" pitchFamily="34" charset="-122"/>
                          <a:ea typeface="微软雅黑" panose="020B0503020204020204" pitchFamily="34" charset="-122"/>
                        </a:rPr>
                        <a:t>单位名称</a:t>
                      </a:r>
                      <a:endParaRPr lang="zh-CN" altLang="en-US" sz="14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zh-CN" altLang="en-US" sz="1400" b="1" u="none" strike="noStrike" dirty="0">
                          <a:solidFill>
                            <a:srgbClr val="FF0000"/>
                          </a:solidFill>
                          <a:effectLst/>
                          <a:latin typeface="微软雅黑" panose="020B0503020204020204" pitchFamily="34" charset="-122"/>
                          <a:ea typeface="微软雅黑" panose="020B0503020204020204" pitchFamily="34" charset="-122"/>
                        </a:rPr>
                        <a:t>序号</a:t>
                      </a:r>
                      <a:endParaRPr lang="zh-CN" altLang="en-US" sz="14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zh-CN" altLang="en-US" sz="1400" b="1" u="none" strike="noStrike" dirty="0">
                          <a:solidFill>
                            <a:srgbClr val="FF0000"/>
                          </a:solidFill>
                          <a:effectLst/>
                          <a:latin typeface="微软雅黑" panose="020B0503020204020204" pitchFamily="34" charset="-122"/>
                          <a:ea typeface="微软雅黑" panose="020B0503020204020204" pitchFamily="34" charset="-122"/>
                        </a:rPr>
                        <a:t>单位名称</a:t>
                      </a:r>
                      <a:endParaRPr lang="zh-CN" altLang="en-US" sz="14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391549313"/>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上海电气电站设备有限公司上海发电机厂</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18</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大金（中国）投资有限公司上海分公司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4084670739"/>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上海电气电站设备有限公司上海汽轮机厂</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19</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宝山钢铁股份有限公司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140360992"/>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杭州汽轮机股份有限公司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20</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杭州锅炉集团股份有限公司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3171208617"/>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4</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东方汽轮机有限公司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21</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上海锅炉厂有限公司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1997118022"/>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5</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华能国际电力股份有限公司上海石洞口第二电厂</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22</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南京天加空调设备有限公司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2366387262"/>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6</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上海外高桥第二发电有限责任公司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23</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开利空调销售服务（上海）有限公司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3044646490"/>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7</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中国船舶重工集团公司第七一一研究所</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24</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英格索兰（中国）投资有限公司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625281853"/>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8</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沪东中华造船（集团）有限公司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25</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上海三菱电机</a:t>
                      </a: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a:t>
                      </a: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上菱空调机电器有限公司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2389409917"/>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9</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克莱门特捷联制冷设备（上海）有限公司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26</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烟台冰轮集团有限公司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4195180570"/>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10</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上海加冷松枝汽车空调股份有限公司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27</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大唐四川发电有限公司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2568141112"/>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11</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上海汽车集团股份有限公司乘用车分公司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28</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上海烟草集团有限责任公司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704361280"/>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12</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上海汽车集团股份有限公司商用车技术中心</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29</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四川川锅锅炉有限公司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3644774031"/>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13</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胜帮科技股份有限公司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30</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东方电气集团东方锅炉股份有限公司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928287367"/>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14</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森松（江苏）重工有限公司上海分公司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31</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上海中广核工程科技有限公司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2201471128"/>
                  </a:ext>
                </a:extLst>
              </a:tr>
              <a:tr h="441593">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15</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上海森松化工成套装备有限公司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32</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三浦工业设备（苏州）有限公司上海分公司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3924238011"/>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16</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a:solidFill>
                            <a:srgbClr val="0000FF"/>
                          </a:solidFill>
                          <a:effectLst/>
                          <a:latin typeface="微软雅黑" panose="020B0503020204020204" pitchFamily="34" charset="-122"/>
                          <a:ea typeface="微软雅黑" panose="020B0503020204020204" pitchFamily="34" charset="-122"/>
                        </a:rPr>
                        <a:t>约克（中国）商贸有限公司</a:t>
                      </a:r>
                      <a:endParaRPr lang="zh-CN" altLang="en-US" sz="1400" b="1" i="0" u="none" strike="noStrike">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33</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泛亚汽车技术中心有限公司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4184294526"/>
                  </a:ext>
                </a:extLst>
              </a:tr>
              <a:tr h="280598">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17</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珠海格力电器股份有限公司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ctr" fontAlgn="ctr"/>
                      <a:r>
                        <a:rPr lang="en-US" altLang="zh-CN" sz="1400" b="1" u="none" strike="noStrike" dirty="0">
                          <a:solidFill>
                            <a:srgbClr val="0000FF"/>
                          </a:solidFill>
                          <a:effectLst/>
                          <a:latin typeface="微软雅黑" panose="020B0503020204020204" pitchFamily="34" charset="-122"/>
                          <a:ea typeface="微软雅黑" panose="020B0503020204020204" pitchFamily="34" charset="-122"/>
                        </a:rPr>
                        <a:t>34</a:t>
                      </a:r>
                      <a:endParaRPr lang="en-US" altLang="zh-CN"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tc>
                  <a:txBody>
                    <a:bodyPr/>
                    <a:lstStyle/>
                    <a:p>
                      <a:pPr algn="l" fontAlgn="ctr"/>
                      <a:r>
                        <a:rPr lang="zh-CN" altLang="en-US" sz="1400" b="1" u="none" strike="noStrike" dirty="0">
                          <a:solidFill>
                            <a:srgbClr val="0000FF"/>
                          </a:solidFill>
                          <a:effectLst/>
                          <a:latin typeface="微软雅黑" panose="020B0503020204020204" pitchFamily="34" charset="-122"/>
                          <a:ea typeface="微软雅黑" panose="020B0503020204020204" pitchFamily="34" charset="-122"/>
                        </a:rPr>
                        <a:t>博世热力技术（上海）有限公司</a:t>
                      </a:r>
                      <a:endParaRPr lang="zh-CN" altLang="en-US" sz="1400" b="1" i="0" u="none" strike="noStrike" dirty="0">
                        <a:solidFill>
                          <a:srgbClr val="0000FF"/>
                        </a:solidFill>
                        <a:effectLst/>
                        <a:latin typeface="微软雅黑" panose="020B0503020204020204" pitchFamily="34" charset="-122"/>
                        <a:ea typeface="微软雅黑" panose="020B0503020204020204" pitchFamily="34" charset="-122"/>
                      </a:endParaRPr>
                    </a:p>
                  </a:txBody>
                  <a:tcPr marL="6240" marR="6240" marT="6239" marB="0" anchor="ctr">
                    <a:solidFill>
                      <a:schemeClr val="accent6">
                        <a:lumMod val="20000"/>
                        <a:lumOff val="80000"/>
                      </a:schemeClr>
                    </a:solidFill>
                  </a:tcPr>
                </a:tc>
                <a:extLst>
                  <a:ext uri="{0D108BD9-81ED-4DB2-BD59-A6C34878D82A}">
                    <a16:rowId xmlns:a16="http://schemas.microsoft.com/office/drawing/2014/main" val="1638285298"/>
                  </a:ext>
                </a:extLst>
              </a:tr>
            </a:tbl>
          </a:graphicData>
        </a:graphic>
      </p:graphicFrame>
    </p:spTree>
    <p:extLst>
      <p:ext uri="{BB962C8B-B14F-4D97-AF65-F5344CB8AC3E}">
        <p14:creationId xmlns:p14="http://schemas.microsoft.com/office/powerpoint/2010/main" val="136791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24</a:t>
            </a:fld>
            <a:r>
              <a:rPr lang="zh-CN" altLang="en-US" smtClean="0"/>
              <a:t>页</a:t>
            </a:r>
            <a:endParaRPr lang="zh-CN" altLang="en-US" dirty="0"/>
          </a:p>
        </p:txBody>
      </p:sp>
      <p:sp>
        <p:nvSpPr>
          <p:cNvPr id="3" name="矩形 2"/>
          <p:cNvSpPr/>
          <p:nvPr/>
        </p:nvSpPr>
        <p:spPr>
          <a:xfrm>
            <a:off x="107504" y="879103"/>
            <a:ext cx="2448272"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就业的主要去向</a:t>
            </a:r>
            <a:endParaRPr lang="zh-CN" altLang="en-US" sz="2400" b="1" dirty="0">
              <a:latin typeface="微软雅黑" panose="020B0503020204020204" pitchFamily="34" charset="-122"/>
              <a:ea typeface="微软雅黑" panose="020B0503020204020204" pitchFamily="34" charset="-122"/>
            </a:endParaRPr>
          </a:p>
        </p:txBody>
      </p:sp>
      <p:sp>
        <p:nvSpPr>
          <p:cNvPr id="6" name="矩形 5"/>
          <p:cNvSpPr/>
          <p:nvPr/>
        </p:nvSpPr>
        <p:spPr>
          <a:xfrm>
            <a:off x="142346" y="1392391"/>
            <a:ext cx="8820150" cy="5016758"/>
          </a:xfrm>
          <a:prstGeom prst="rect">
            <a:avLst/>
          </a:prstGeom>
        </p:spPr>
        <p:txBody>
          <a:bodyPr wrap="square">
            <a:spAutoFit/>
          </a:bodyPr>
          <a:lstStyle/>
          <a:p>
            <a:pPr indent="304800" algn="just">
              <a:lnSpc>
                <a:spcPct val="125000"/>
              </a:lnSpc>
              <a:spcAft>
                <a:spcPts val="0"/>
              </a:spcAft>
              <a:defRPr/>
            </a:pPr>
            <a:r>
              <a:rPr lang="en-US" altLang="zh-CN" sz="2000" b="1" kern="100" dirty="0">
                <a:solidFill>
                  <a:srgbClr val="0000FF"/>
                </a:solidFill>
                <a:latin typeface="微软雅黑" panose="020B0503020204020204" pitchFamily="34" charset="-122"/>
                <a:ea typeface="微软雅黑" panose="020B0503020204020204" pitchFamily="34" charset="-122"/>
              </a:rPr>
              <a:t>    </a:t>
            </a:r>
            <a:r>
              <a:rPr lang="en-US" altLang="zh-CN" sz="2000" kern="100" dirty="0">
                <a:latin typeface="微软雅黑" panose="020B0503020204020204" pitchFamily="34" charset="-122"/>
                <a:ea typeface="微软雅黑" panose="020B0503020204020204" pitchFamily="34" charset="-122"/>
              </a:rPr>
              <a:t>1. </a:t>
            </a:r>
            <a:r>
              <a:rPr lang="zh-CN" altLang="zh-CN" sz="2000" kern="100" dirty="0">
                <a:latin typeface="微软雅黑" panose="020B0503020204020204" pitchFamily="34" charset="-122"/>
                <a:ea typeface="微软雅黑" panose="020B0503020204020204" pitchFamily="34" charset="-122"/>
              </a:rPr>
              <a:t>近</a:t>
            </a:r>
            <a:r>
              <a:rPr lang="zh-CN" altLang="en-US" sz="2000" kern="100" dirty="0">
                <a:latin typeface="微软雅黑" panose="020B0503020204020204" pitchFamily="34" charset="-122"/>
                <a:ea typeface="微软雅黑" panose="020B0503020204020204" pitchFamily="34" charset="-122"/>
              </a:rPr>
              <a:t>几</a:t>
            </a:r>
            <a:r>
              <a:rPr lang="zh-CN" altLang="zh-CN" sz="2000" kern="100" dirty="0">
                <a:latin typeface="微软雅黑" panose="020B0503020204020204" pitchFamily="34" charset="-122"/>
                <a:ea typeface="微软雅黑" panose="020B0503020204020204" pitchFamily="34" charset="-122"/>
              </a:rPr>
              <a:t>年来</a:t>
            </a:r>
            <a:r>
              <a:rPr lang="zh-CN" altLang="en-US" sz="2000" kern="100" dirty="0" smtClean="0">
                <a:latin typeface="微软雅黑" panose="020B0503020204020204" pitchFamily="34" charset="-122"/>
                <a:ea typeface="微软雅黑" panose="020B0503020204020204" pitchFamily="34" charset="-122"/>
              </a:rPr>
              <a:t>，</a:t>
            </a:r>
            <a:r>
              <a:rPr lang="zh-CN" altLang="en-US" sz="2000" kern="100" dirty="0">
                <a:solidFill>
                  <a:srgbClr val="C00000"/>
                </a:solidFill>
                <a:latin typeface="微软雅黑" panose="020B0503020204020204" pitchFamily="34" charset="-122"/>
                <a:ea typeface="微软雅黑" panose="020B0503020204020204" pitchFamily="34" charset="-122"/>
              </a:rPr>
              <a:t>能源</a:t>
            </a:r>
            <a:r>
              <a:rPr lang="zh-CN" altLang="en-US" sz="2000" kern="100" dirty="0" smtClean="0">
                <a:solidFill>
                  <a:srgbClr val="C00000"/>
                </a:solidFill>
                <a:latin typeface="微软雅黑" panose="020B0503020204020204" pitchFamily="34" charset="-122"/>
                <a:ea typeface="微软雅黑" panose="020B0503020204020204" pitchFamily="34" charset="-122"/>
              </a:rPr>
              <a:t>动力工程</a:t>
            </a:r>
            <a:r>
              <a:rPr lang="zh-CN" altLang="zh-CN" sz="2000" kern="100" dirty="0" smtClean="0">
                <a:solidFill>
                  <a:srgbClr val="C00000"/>
                </a:solidFill>
                <a:latin typeface="微软雅黑" panose="020B0503020204020204" pitchFamily="34" charset="-122"/>
                <a:ea typeface="微软雅黑" panose="020B0503020204020204" pitchFamily="34" charset="-122"/>
              </a:rPr>
              <a:t>专业</a:t>
            </a:r>
            <a:r>
              <a:rPr lang="zh-CN" altLang="zh-CN" sz="2000" kern="100" dirty="0">
                <a:solidFill>
                  <a:srgbClr val="C00000"/>
                </a:solidFill>
                <a:latin typeface="微软雅黑" panose="020B0503020204020204" pitchFamily="34" charset="-122"/>
                <a:ea typeface="微软雅黑" panose="020B0503020204020204" pitchFamily="34" charset="-122"/>
              </a:rPr>
              <a:t>每年</a:t>
            </a:r>
            <a:r>
              <a:rPr lang="zh-CN" altLang="zh-CN" sz="2000" kern="100" dirty="0">
                <a:latin typeface="微软雅黑" panose="020B0503020204020204" pitchFamily="34" charset="-122"/>
                <a:ea typeface="微软雅黑" panose="020B0503020204020204" pitchFamily="34" charset="-122"/>
              </a:rPr>
              <a:t>本科毕业</a:t>
            </a:r>
            <a:r>
              <a:rPr lang="zh-CN" altLang="zh-CN" sz="2000" kern="100" dirty="0" smtClean="0">
                <a:latin typeface="微软雅黑" panose="020B0503020204020204" pitchFamily="34" charset="-122"/>
                <a:ea typeface="微软雅黑" panose="020B0503020204020204" pitchFamily="34" charset="-122"/>
              </a:rPr>
              <a:t>人数</a:t>
            </a:r>
            <a:r>
              <a:rPr lang="en-US" altLang="zh-CN" sz="2000" kern="100" dirty="0" smtClean="0">
                <a:solidFill>
                  <a:srgbClr val="C00000"/>
                </a:solidFill>
                <a:latin typeface="微软雅黑" panose="020B0503020204020204" pitchFamily="34" charset="-122"/>
                <a:ea typeface="微软雅黑" panose="020B0503020204020204" pitchFamily="34" charset="-122"/>
              </a:rPr>
              <a:t>230</a:t>
            </a:r>
            <a:r>
              <a:rPr lang="zh-CN" altLang="zh-CN" sz="2000" kern="100" dirty="0">
                <a:solidFill>
                  <a:srgbClr val="C00000"/>
                </a:solidFill>
                <a:latin typeface="微软雅黑" panose="020B0503020204020204" pitchFamily="34" charset="-122"/>
                <a:ea typeface="微软雅黑" panose="020B0503020204020204" pitchFamily="34" charset="-122"/>
              </a:rPr>
              <a:t>人</a:t>
            </a:r>
            <a:r>
              <a:rPr lang="zh-CN" altLang="zh-CN" sz="2000" kern="100" dirty="0">
                <a:latin typeface="微软雅黑" panose="020B0503020204020204" pitchFamily="34" charset="-122"/>
                <a:ea typeface="微软雅黑" panose="020B0503020204020204" pitchFamily="34" charset="-122"/>
              </a:rPr>
              <a:t>左右</a:t>
            </a:r>
            <a:r>
              <a:rPr lang="zh-CN" altLang="en-US" sz="2000" kern="100" dirty="0">
                <a:latin typeface="微软雅黑" panose="020B0503020204020204" pitchFamily="34" charset="-122"/>
                <a:ea typeface="微软雅黑" panose="020B0503020204020204" pitchFamily="34" charset="-122"/>
              </a:rPr>
              <a:t>，</a:t>
            </a:r>
            <a:r>
              <a:rPr lang="zh-CN" altLang="zh-CN" sz="2000" kern="100" dirty="0">
                <a:latin typeface="微软雅黑" panose="020B0503020204020204" pitchFamily="34" charset="-122"/>
                <a:ea typeface="微软雅黑" panose="020B0503020204020204" pitchFamily="34" charset="-122"/>
              </a:rPr>
              <a:t>就业率均在</a:t>
            </a:r>
            <a:r>
              <a:rPr lang="en-US" altLang="zh-CN" sz="2000" kern="100" dirty="0">
                <a:solidFill>
                  <a:srgbClr val="C00000"/>
                </a:solidFill>
                <a:latin typeface="微软雅黑" panose="020B0503020204020204" pitchFamily="34" charset="-122"/>
                <a:ea typeface="微软雅黑" panose="020B0503020204020204" pitchFamily="34" charset="-122"/>
              </a:rPr>
              <a:t>94%</a:t>
            </a:r>
            <a:r>
              <a:rPr lang="zh-CN" altLang="zh-CN" sz="2000" kern="100" dirty="0">
                <a:latin typeface="微软雅黑" panose="020B0503020204020204" pitchFamily="34" charset="-122"/>
                <a:ea typeface="微软雅黑" panose="020B0503020204020204" pitchFamily="34" charset="-122"/>
              </a:rPr>
              <a:t>以上</a:t>
            </a:r>
            <a:r>
              <a:rPr lang="zh-CN" altLang="en-US" sz="2000" kern="100" dirty="0">
                <a:latin typeface="微软雅黑" panose="020B0503020204020204" pitchFamily="34" charset="-122"/>
                <a:ea typeface="微软雅黑" panose="020B0503020204020204" pitchFamily="34" charset="-122"/>
              </a:rPr>
              <a:t>，</a:t>
            </a:r>
            <a:r>
              <a:rPr lang="zh-CN" altLang="zh-CN" sz="2000" kern="100" dirty="0">
                <a:latin typeface="微软雅黑" panose="020B0503020204020204" pitchFamily="34" charset="-122"/>
                <a:ea typeface="微软雅黑" panose="020B0503020204020204" pitchFamily="34" charset="-122"/>
              </a:rPr>
              <a:t>毕业生遍布全国各地、各行业，人才培养质量得到了社会的广泛认同。</a:t>
            </a:r>
            <a:r>
              <a:rPr lang="zh-CN" altLang="zh-CN" sz="2000" kern="100" dirty="0">
                <a:solidFill>
                  <a:srgbClr val="C00000"/>
                </a:solidFill>
                <a:latin typeface="微软雅黑" panose="020B0503020204020204" pitchFamily="34" charset="-122"/>
                <a:ea typeface="微软雅黑" panose="020B0503020204020204" pitchFamily="34" charset="-122"/>
              </a:rPr>
              <a:t>能源与动力工程专业</a:t>
            </a:r>
            <a:r>
              <a:rPr lang="zh-CN" altLang="zh-CN" sz="2000" kern="100" dirty="0">
                <a:latin typeface="微软雅黑" panose="020B0503020204020204" pitchFamily="34" charset="-122"/>
                <a:ea typeface="微软雅黑" panose="020B0503020204020204" pitchFamily="34" charset="-122"/>
              </a:rPr>
              <a:t>连续</a:t>
            </a:r>
            <a:r>
              <a:rPr lang="en-US" altLang="zh-CN" sz="2000" kern="100" dirty="0">
                <a:latin typeface="微软雅黑" panose="020B0503020204020204" pitchFamily="34" charset="-122"/>
                <a:ea typeface="微软雅黑" panose="020B0503020204020204" pitchFamily="34" charset="-122"/>
              </a:rPr>
              <a:t>3</a:t>
            </a:r>
            <a:r>
              <a:rPr lang="zh-CN" altLang="zh-CN" sz="2000" kern="100" dirty="0">
                <a:latin typeface="微软雅黑" panose="020B0503020204020204" pitchFamily="34" charset="-122"/>
                <a:ea typeface="微软雅黑" panose="020B0503020204020204" pitchFamily="34" charset="-122"/>
              </a:rPr>
              <a:t>年被评为</a:t>
            </a:r>
            <a:r>
              <a:rPr lang="zh-CN" altLang="zh-CN" sz="2000" kern="100" dirty="0">
                <a:solidFill>
                  <a:srgbClr val="C00000"/>
                </a:solidFill>
                <a:latin typeface="微软雅黑" panose="020B0503020204020204" pitchFamily="34" charset="-122"/>
                <a:ea typeface="微软雅黑" panose="020B0503020204020204" pitchFamily="34" charset="-122"/>
              </a:rPr>
              <a:t>国家“</a:t>
            </a:r>
            <a:r>
              <a:rPr lang="en-US" altLang="zh-CN" sz="2000" kern="100" dirty="0">
                <a:solidFill>
                  <a:srgbClr val="C00000"/>
                </a:solidFill>
                <a:latin typeface="微软雅黑" panose="020B0503020204020204" pitchFamily="34" charset="-122"/>
                <a:ea typeface="微软雅黑" panose="020B0503020204020204" pitchFamily="34" charset="-122"/>
              </a:rPr>
              <a:t>A</a:t>
            </a:r>
            <a:r>
              <a:rPr lang="zh-CN" altLang="zh-CN" sz="2000" kern="100" dirty="0">
                <a:solidFill>
                  <a:srgbClr val="C00000"/>
                </a:solidFill>
                <a:latin typeface="微软雅黑" panose="020B0503020204020204" pitchFamily="34" charset="-122"/>
                <a:ea typeface="微软雅黑" panose="020B0503020204020204" pitchFamily="34" charset="-122"/>
              </a:rPr>
              <a:t>”类专业</a:t>
            </a:r>
            <a:r>
              <a:rPr lang="zh-CN" altLang="zh-CN" sz="2000" kern="100" dirty="0">
                <a:latin typeface="微软雅黑" panose="020B0503020204020204" pitchFamily="34" charset="-122"/>
                <a:ea typeface="微软雅黑" panose="020B0503020204020204" pitchFamily="34" charset="-122"/>
              </a:rPr>
              <a:t>与毕业生的突出表现密切相关</a:t>
            </a:r>
            <a:r>
              <a:rPr lang="zh-CN" altLang="zh-CN" sz="2000" kern="100" dirty="0" smtClean="0">
                <a:latin typeface="微软雅黑" panose="020B0503020204020204" pitchFamily="34" charset="-122"/>
                <a:ea typeface="微软雅黑" panose="020B0503020204020204" pitchFamily="34" charset="-122"/>
              </a:rPr>
              <a:t>。</a:t>
            </a:r>
            <a:endParaRPr lang="en-US" altLang="zh-CN" sz="2000"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endParaRPr lang="zh-CN" altLang="zh-CN" sz="800" kern="100" dirty="0">
              <a:latin typeface="微软雅黑" panose="020B0503020204020204" pitchFamily="34" charset="-122"/>
              <a:ea typeface="微软雅黑" panose="020B0503020204020204" pitchFamily="34" charset="-122"/>
            </a:endParaRPr>
          </a:p>
          <a:p>
            <a:pPr indent="304800" algn="just">
              <a:lnSpc>
                <a:spcPct val="125000"/>
              </a:lnSpc>
              <a:spcAft>
                <a:spcPts val="0"/>
              </a:spcAft>
              <a:defRPr/>
            </a:pPr>
            <a:r>
              <a:rPr lang="zh-CN" altLang="en-US" sz="2000" kern="100" dirty="0">
                <a:solidFill>
                  <a:srgbClr val="0000FF"/>
                </a:solidFill>
                <a:latin typeface="微软雅黑" panose="020B0503020204020204" pitchFamily="34" charset="-122"/>
                <a:ea typeface="微软雅黑" panose="020B0503020204020204" pitchFamily="34" charset="-122"/>
              </a:rPr>
              <a:t>    </a:t>
            </a:r>
            <a:r>
              <a:rPr lang="en-US" altLang="zh-CN" sz="2000" kern="100" dirty="0">
                <a:latin typeface="微软雅黑" panose="020B0503020204020204" pitchFamily="34" charset="-122"/>
                <a:ea typeface="微软雅黑" panose="020B0503020204020204" pitchFamily="34" charset="-122"/>
              </a:rPr>
              <a:t>2. 2013</a:t>
            </a:r>
            <a:r>
              <a:rPr lang="zh-CN" altLang="zh-CN" sz="2000" kern="100" dirty="0">
                <a:latin typeface="微软雅黑" panose="020B0503020204020204" pitchFamily="34" charset="-122"/>
                <a:ea typeface="微软雅黑" panose="020B0503020204020204" pitchFamily="34" charset="-122"/>
              </a:rPr>
              <a:t>年</a:t>
            </a:r>
            <a:r>
              <a:rPr lang="zh-CN" altLang="zh-CN" sz="2000" kern="100" dirty="0" smtClean="0">
                <a:solidFill>
                  <a:srgbClr val="C00000"/>
                </a:solidFill>
                <a:latin typeface="微软雅黑" panose="020B0503020204020204" pitchFamily="34" charset="-122"/>
                <a:ea typeface="微软雅黑" panose="020B0503020204020204" pitchFamily="34" charset="-122"/>
              </a:rPr>
              <a:t>连续</a:t>
            </a:r>
            <a:r>
              <a:rPr lang="en-US" altLang="zh-CN" sz="2000" kern="100" dirty="0" smtClean="0">
                <a:solidFill>
                  <a:srgbClr val="C00000"/>
                </a:solidFill>
                <a:latin typeface="微软雅黑" panose="020B0503020204020204" pitchFamily="34" charset="-122"/>
                <a:ea typeface="微软雅黑" panose="020B0503020204020204" pitchFamily="34" charset="-122"/>
              </a:rPr>
              <a:t>8</a:t>
            </a:r>
            <a:r>
              <a:rPr lang="zh-CN" altLang="zh-CN" sz="2000" kern="100" dirty="0" smtClean="0">
                <a:solidFill>
                  <a:srgbClr val="C00000"/>
                </a:solidFill>
                <a:latin typeface="微软雅黑" panose="020B0503020204020204" pitchFamily="34" charset="-122"/>
                <a:ea typeface="微软雅黑" panose="020B0503020204020204" pitchFamily="34" charset="-122"/>
              </a:rPr>
              <a:t>年</a:t>
            </a:r>
            <a:r>
              <a:rPr lang="zh-CN" altLang="zh-CN" sz="2000" kern="100" dirty="0" smtClean="0">
                <a:latin typeface="微软雅黑" panose="020B0503020204020204" pitchFamily="34" charset="-122"/>
                <a:ea typeface="微软雅黑" panose="020B0503020204020204" pitchFamily="34" charset="-122"/>
              </a:rPr>
              <a:t>每年</a:t>
            </a:r>
            <a:r>
              <a:rPr lang="zh-CN" altLang="zh-CN" sz="2000" kern="100" dirty="0">
                <a:latin typeface="微软雅黑" panose="020B0503020204020204" pitchFamily="34" charset="-122"/>
                <a:ea typeface="微软雅黑" panose="020B0503020204020204" pitchFamily="34" charset="-122"/>
              </a:rPr>
              <a:t>都有推免研究生或统考被国内著名高校层层选拔后录取，如</a:t>
            </a:r>
            <a:r>
              <a:rPr lang="zh-CN" altLang="zh-CN" sz="2000" kern="100" dirty="0">
                <a:solidFill>
                  <a:srgbClr val="C00000"/>
                </a:solidFill>
                <a:latin typeface="微软雅黑" panose="020B0503020204020204" pitchFamily="34" charset="-122"/>
                <a:ea typeface="微软雅黑" panose="020B0503020204020204" pitchFamily="34" charset="-122"/>
              </a:rPr>
              <a:t>清华大学</a:t>
            </a:r>
            <a:r>
              <a:rPr lang="zh-CN" altLang="zh-CN" sz="2000" kern="100" dirty="0">
                <a:latin typeface="微软雅黑" panose="020B0503020204020204" pitchFamily="34" charset="-122"/>
                <a:ea typeface="微软雅黑" panose="020B0503020204020204" pitchFamily="34" charset="-122"/>
              </a:rPr>
              <a:t>（</a:t>
            </a:r>
            <a:r>
              <a:rPr lang="en-US" altLang="zh-CN" sz="2000" kern="100" dirty="0">
                <a:latin typeface="微软雅黑" panose="020B0503020204020204" pitchFamily="34" charset="-122"/>
                <a:ea typeface="微软雅黑" panose="020B0503020204020204" pitchFamily="34" charset="-122"/>
              </a:rPr>
              <a:t>10</a:t>
            </a:r>
            <a:r>
              <a:rPr lang="zh-CN" altLang="zh-CN" sz="2000" kern="100" dirty="0">
                <a:latin typeface="微软雅黑" panose="020B0503020204020204" pitchFamily="34" charset="-122"/>
                <a:ea typeface="微软雅黑" panose="020B0503020204020204" pitchFamily="34" charset="-122"/>
              </a:rPr>
              <a:t>名）、上海交通大学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91</a:t>
            </a:r>
            <a:r>
              <a:rPr lang="zh-CN" altLang="zh-CN" sz="2000" kern="100" dirty="0" smtClean="0">
                <a:latin typeface="微软雅黑" panose="020B0503020204020204" pitchFamily="34" charset="-122"/>
                <a:ea typeface="微软雅黑" panose="020B0503020204020204" pitchFamily="34" charset="-122"/>
              </a:rPr>
              <a:t>）</a:t>
            </a:r>
            <a:r>
              <a:rPr lang="zh-CN" altLang="zh-CN" sz="2000" kern="100" dirty="0">
                <a:latin typeface="微软雅黑" panose="020B0503020204020204" pitchFamily="34" charset="-122"/>
                <a:ea typeface="微软雅黑" panose="020B0503020204020204" pitchFamily="34" charset="-122"/>
              </a:rPr>
              <a:t>、浙江大学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24</a:t>
            </a:r>
            <a:r>
              <a:rPr lang="zh-CN" altLang="zh-CN" sz="2000" kern="100" dirty="0">
                <a:latin typeface="微软雅黑" panose="020B0503020204020204" pitchFamily="34" charset="-122"/>
                <a:ea typeface="微软雅黑" panose="020B0503020204020204" pitchFamily="34" charset="-122"/>
              </a:rPr>
              <a:t>名）、西安交通大学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53</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）、中国科学技术大学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10</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）、华中科技大学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21</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）、同济大学（</a:t>
            </a:r>
            <a:r>
              <a:rPr lang="en-US" altLang="zh-CN" sz="2000" kern="100" dirty="0" smtClean="0">
                <a:latin typeface="微软雅黑" panose="020B0503020204020204" pitchFamily="34" charset="-122"/>
                <a:ea typeface="微软雅黑" panose="020B0503020204020204" pitchFamily="34" charset="-122"/>
              </a:rPr>
              <a:t>25</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）、哈尔滨工业大学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3</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）、东南大学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23</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）、北京航空航天大学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9</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a:t>
            </a:r>
            <a:r>
              <a:rPr lang="zh-CN" altLang="en-US" sz="2000" kern="100" dirty="0">
                <a:latin typeface="微软雅黑" panose="020B0503020204020204" pitchFamily="34" charset="-122"/>
                <a:ea typeface="微软雅黑" panose="020B0503020204020204" pitchFamily="34" charset="-122"/>
              </a:rPr>
              <a:t>、</a:t>
            </a:r>
            <a:r>
              <a:rPr lang="zh-CN" altLang="zh-CN" sz="2000" kern="100" dirty="0">
                <a:latin typeface="微软雅黑" panose="020B0503020204020204" pitchFamily="34" charset="-122"/>
                <a:ea typeface="微软雅黑" panose="020B0503020204020204" pitchFamily="34" charset="-122"/>
              </a:rPr>
              <a:t>天津大学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6</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）、重庆大学</a:t>
            </a:r>
            <a:r>
              <a:rPr lang="zh-CN" altLang="zh-CN" sz="2000" kern="100" dirty="0" smtClean="0">
                <a:latin typeface="微软雅黑" panose="020B0503020204020204" pitchFamily="34" charset="-122"/>
                <a:ea typeface="微软雅黑" panose="020B0503020204020204" pitchFamily="34" charset="-122"/>
              </a:rPr>
              <a:t>（</a:t>
            </a:r>
            <a:r>
              <a:rPr lang="en-US" altLang="zh-CN" sz="2000" kern="100" dirty="0" smtClean="0">
                <a:latin typeface="微软雅黑" panose="020B0503020204020204" pitchFamily="34" charset="-122"/>
                <a:ea typeface="微软雅黑" panose="020B0503020204020204" pitchFamily="34" charset="-122"/>
              </a:rPr>
              <a:t>14</a:t>
            </a:r>
            <a:r>
              <a:rPr lang="zh-CN" altLang="zh-CN" sz="2000" kern="100" dirty="0" smtClean="0">
                <a:latin typeface="微软雅黑" panose="020B0503020204020204" pitchFamily="34" charset="-122"/>
                <a:ea typeface="微软雅黑" panose="020B0503020204020204" pitchFamily="34" charset="-122"/>
              </a:rPr>
              <a:t>名</a:t>
            </a:r>
            <a:r>
              <a:rPr lang="zh-CN" altLang="zh-CN" sz="2000" kern="100" dirty="0">
                <a:latin typeface="微软雅黑" panose="020B0503020204020204" pitchFamily="34" charset="-122"/>
                <a:ea typeface="微软雅黑" panose="020B0503020204020204" pitchFamily="34" charset="-122"/>
              </a:rPr>
              <a:t>）等，在被本学院</a:t>
            </a:r>
            <a:r>
              <a:rPr lang="zh-CN" altLang="zh-CN" sz="2000" kern="100" dirty="0">
                <a:solidFill>
                  <a:srgbClr val="C00000"/>
                </a:solidFill>
                <a:latin typeface="微软雅黑" panose="020B0503020204020204" pitchFamily="34" charset="-122"/>
                <a:ea typeface="微软雅黑" panose="020B0503020204020204" pitchFamily="34" charset="-122"/>
              </a:rPr>
              <a:t>推免研究生中比例占</a:t>
            </a:r>
            <a:r>
              <a:rPr lang="en-US" altLang="zh-CN" sz="2000" kern="100" dirty="0">
                <a:solidFill>
                  <a:srgbClr val="C00000"/>
                </a:solidFill>
                <a:latin typeface="微软雅黑" panose="020B0503020204020204" pitchFamily="34" charset="-122"/>
                <a:ea typeface="微软雅黑" panose="020B0503020204020204" pitchFamily="34" charset="-122"/>
              </a:rPr>
              <a:t>75%</a:t>
            </a:r>
            <a:r>
              <a:rPr lang="zh-CN" altLang="zh-CN" sz="2000" kern="100" dirty="0">
                <a:latin typeface="微软雅黑" panose="020B0503020204020204" pitchFamily="34" charset="-122"/>
                <a:ea typeface="微软雅黑" panose="020B0503020204020204" pitchFamily="34" charset="-122"/>
              </a:rPr>
              <a:t>以上</a:t>
            </a:r>
            <a:r>
              <a:rPr lang="zh-CN" altLang="zh-CN" sz="2000" kern="100" dirty="0" smtClean="0">
                <a:latin typeface="微软雅黑" panose="020B0503020204020204" pitchFamily="34" charset="-122"/>
                <a:ea typeface="微软雅黑" panose="020B0503020204020204" pitchFamily="34" charset="-122"/>
              </a:rPr>
              <a:t>。</a:t>
            </a:r>
            <a:endParaRPr lang="en-US" altLang="zh-CN" sz="2000" kern="100" dirty="0" smtClean="0">
              <a:latin typeface="微软雅黑" panose="020B0503020204020204" pitchFamily="34" charset="-122"/>
              <a:ea typeface="微软雅黑" panose="020B0503020204020204" pitchFamily="34" charset="-122"/>
            </a:endParaRPr>
          </a:p>
          <a:p>
            <a:pPr indent="304800" algn="just">
              <a:lnSpc>
                <a:spcPct val="125000"/>
              </a:lnSpc>
              <a:spcAft>
                <a:spcPts val="0"/>
              </a:spcAft>
              <a:defRPr/>
            </a:pPr>
            <a:endParaRPr lang="en-US" altLang="zh-CN" sz="800" kern="100" dirty="0">
              <a:latin typeface="微软雅黑" panose="020B0503020204020204" pitchFamily="34" charset="-122"/>
              <a:ea typeface="微软雅黑" panose="020B0503020204020204" pitchFamily="34" charset="-122"/>
            </a:endParaRPr>
          </a:p>
          <a:p>
            <a:pPr indent="304800" algn="just">
              <a:lnSpc>
                <a:spcPct val="125000"/>
              </a:lnSpc>
              <a:spcAft>
                <a:spcPts val="0"/>
              </a:spcAft>
              <a:defRPr/>
            </a:pPr>
            <a:r>
              <a:rPr lang="en-US" altLang="zh-CN" sz="2000" kern="100" dirty="0">
                <a:solidFill>
                  <a:srgbClr val="0000FF"/>
                </a:solidFill>
                <a:latin typeface="微软雅黑" panose="020B0503020204020204" pitchFamily="34" charset="-122"/>
                <a:ea typeface="微软雅黑" panose="020B0503020204020204" pitchFamily="34" charset="-122"/>
              </a:rPr>
              <a:t>    </a:t>
            </a:r>
            <a:r>
              <a:rPr lang="en-US" altLang="zh-CN" sz="2000" kern="100" dirty="0">
                <a:latin typeface="微软雅黑" panose="020B0503020204020204" pitchFamily="34" charset="-122"/>
                <a:ea typeface="微软雅黑" panose="020B0503020204020204" pitchFamily="34" charset="-122"/>
              </a:rPr>
              <a:t>3. </a:t>
            </a:r>
            <a:r>
              <a:rPr lang="zh-CN" altLang="zh-CN" sz="2000" kern="100" dirty="0" smtClean="0">
                <a:latin typeface="微软雅黑" panose="020B0503020204020204" pitchFamily="34" charset="-122"/>
                <a:ea typeface="微软雅黑" panose="020B0503020204020204" pitchFamily="34" charset="-122"/>
              </a:rPr>
              <a:t>每年</a:t>
            </a:r>
            <a:r>
              <a:rPr lang="zh-CN" altLang="zh-CN" sz="2000" kern="100" dirty="0">
                <a:latin typeface="微软雅黑" panose="020B0503020204020204" pitchFamily="34" charset="-122"/>
                <a:ea typeface="微软雅黑" panose="020B0503020204020204" pitchFamily="34" charset="-122"/>
              </a:rPr>
              <a:t>有</a:t>
            </a:r>
            <a:r>
              <a:rPr lang="zh-CN" altLang="en-US" sz="2000" kern="100" dirty="0">
                <a:solidFill>
                  <a:srgbClr val="C00000"/>
                </a:solidFill>
                <a:latin typeface="微软雅黑" panose="020B0503020204020204" pitchFamily="34" charset="-122"/>
                <a:ea typeface="微软雅黑" panose="020B0503020204020204" pitchFamily="34" charset="-122"/>
              </a:rPr>
              <a:t>约</a:t>
            </a:r>
            <a:r>
              <a:rPr lang="en-US" altLang="zh-CN" sz="2000" kern="100" dirty="0">
                <a:solidFill>
                  <a:srgbClr val="C00000"/>
                </a:solidFill>
                <a:latin typeface="微软雅黑" panose="020B0503020204020204" pitchFamily="34" charset="-122"/>
                <a:ea typeface="微软雅黑" panose="020B0503020204020204" pitchFamily="34" charset="-122"/>
              </a:rPr>
              <a:t>10%</a:t>
            </a:r>
            <a:r>
              <a:rPr lang="zh-CN" altLang="zh-CN" sz="2000" kern="100" dirty="0">
                <a:latin typeface="微软雅黑" panose="020B0503020204020204" pitchFamily="34" charset="-122"/>
                <a:ea typeface="微软雅黑" panose="020B0503020204020204" pitchFamily="34" charset="-122"/>
              </a:rPr>
              <a:t>的学生在高年级获得</a:t>
            </a:r>
            <a:r>
              <a:rPr lang="zh-CN" altLang="zh-CN" sz="2000" kern="100" dirty="0">
                <a:solidFill>
                  <a:srgbClr val="C00000"/>
                </a:solidFill>
                <a:latin typeface="微软雅黑" panose="020B0503020204020204" pitchFamily="34" charset="-122"/>
                <a:ea typeface="微软雅黑" panose="020B0503020204020204" pitchFamily="34" charset="-122"/>
              </a:rPr>
              <a:t>国外著名高校</a:t>
            </a:r>
            <a:r>
              <a:rPr lang="zh-CN" altLang="zh-CN" sz="2000" kern="100" dirty="0">
                <a:latin typeface="微软雅黑" panose="020B0503020204020204" pitchFamily="34" charset="-122"/>
                <a:ea typeface="微软雅黑" panose="020B0503020204020204" pitchFamily="34" charset="-122"/>
              </a:rPr>
              <a:t>的入学资格，出国留学深造。</a:t>
            </a:r>
          </a:p>
        </p:txBody>
      </p:sp>
    </p:spTree>
    <p:extLst>
      <p:ext uri="{BB962C8B-B14F-4D97-AF65-F5344CB8AC3E}">
        <p14:creationId xmlns:p14="http://schemas.microsoft.com/office/powerpoint/2010/main" val="342071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a:t>
            </a:r>
            <a:r>
              <a:rPr lang="zh-CN" altLang="en-US" sz="3600" b="1" dirty="0" smtClean="0">
                <a:latin typeface="微软雅黑" panose="020B0503020204020204" pitchFamily="34" charset="-122"/>
                <a:ea typeface="微软雅黑" panose="020B0503020204020204" pitchFamily="34" charset="-122"/>
              </a:rPr>
              <a:t>业</a:t>
            </a:r>
            <a:r>
              <a:rPr lang="zh-CN" altLang="zh-CN" sz="3600" b="1" dirty="0">
                <a:latin typeface="微软雅黑" panose="020B0503020204020204" pitchFamily="34" charset="-122"/>
                <a:ea typeface="微软雅黑" panose="020B0503020204020204" pitchFamily="34" charset="-122"/>
              </a:rPr>
              <a:t>学生培养质量</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25</a:t>
            </a:fld>
            <a:r>
              <a:rPr lang="zh-CN" altLang="en-US" smtClean="0"/>
              <a:t>页</a:t>
            </a:r>
            <a:endParaRPr lang="zh-CN" altLang="en-US" dirty="0"/>
          </a:p>
        </p:txBody>
      </p:sp>
      <p:sp>
        <p:nvSpPr>
          <p:cNvPr id="3" name="矩形 2"/>
          <p:cNvSpPr/>
          <p:nvPr/>
        </p:nvSpPr>
        <p:spPr>
          <a:xfrm>
            <a:off x="107504" y="879103"/>
            <a:ext cx="7272808" cy="46166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杰出校友</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部分毕业于上海理工大学的</a:t>
            </a:r>
            <a:r>
              <a:rPr lang="zh-CN" altLang="en-US" sz="2400" b="1" dirty="0" smtClean="0">
                <a:solidFill>
                  <a:srgbClr val="FF0000"/>
                </a:solidFill>
                <a:latin typeface="微软雅黑" panose="020B0503020204020204" pitchFamily="34" charset="-122"/>
                <a:ea typeface="微软雅黑" panose="020B0503020204020204" pitchFamily="34" charset="-122"/>
              </a:rPr>
              <a:t>行业领军人才</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 name="TextBox 6"/>
          <p:cNvSpPr txBox="1">
            <a:spLocks noChangeArrowheads="1"/>
          </p:cNvSpPr>
          <p:nvPr/>
        </p:nvSpPr>
        <p:spPr bwMode="auto">
          <a:xfrm>
            <a:off x="144016" y="1485939"/>
            <a:ext cx="442798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itchFamily="2" charset="2"/>
              <a:buChar char="v"/>
              <a:defRPr sz="2800">
                <a:solidFill>
                  <a:schemeClr val="tx1"/>
                </a:solidFill>
                <a:latin typeface="Arial" pitchFamily="34" charset="0"/>
              </a:defRPr>
            </a:lvl1pPr>
            <a:lvl2pPr marL="742950" indent="-285750">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a:spcBef>
                <a:spcPct val="20000"/>
              </a:spcBef>
              <a:buClr>
                <a:schemeClr val="accent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pPr>
            <a:r>
              <a:rPr lang="zh-CN" altLang="zh-CN" sz="2000" b="1" dirty="0">
                <a:solidFill>
                  <a:srgbClr val="7030A0"/>
                </a:solidFill>
                <a:latin typeface="微软雅黑" pitchFamily="34" charset="-122"/>
                <a:ea typeface="微软雅黑" pitchFamily="34" charset="-122"/>
              </a:rPr>
              <a:t>夏毓灼</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上海电气集团原董事长</a:t>
            </a:r>
          </a:p>
          <a:p>
            <a:pPr>
              <a:spcBef>
                <a:spcPts val="600"/>
              </a:spcBef>
              <a:buClrTx/>
              <a:buFontTx/>
              <a:buNone/>
            </a:pPr>
            <a:r>
              <a:rPr lang="zh-CN" altLang="zh-CN" sz="2000" b="1" dirty="0">
                <a:solidFill>
                  <a:srgbClr val="7030A0"/>
                </a:solidFill>
                <a:latin typeface="微软雅黑" pitchFamily="34" charset="-122"/>
                <a:ea typeface="微软雅黑" pitchFamily="34" charset="-122"/>
              </a:rPr>
              <a:t>何木云</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原东方电气集团董事长</a:t>
            </a:r>
          </a:p>
          <a:p>
            <a:pPr>
              <a:spcBef>
                <a:spcPts val="600"/>
              </a:spcBef>
              <a:buClrTx/>
              <a:buFontTx/>
              <a:buNone/>
            </a:pPr>
            <a:r>
              <a:rPr lang="zh-CN" altLang="zh-CN" sz="2000" b="1" dirty="0">
                <a:solidFill>
                  <a:srgbClr val="7030A0"/>
                </a:solidFill>
                <a:latin typeface="微软雅黑" pitchFamily="34" charset="-122"/>
                <a:ea typeface="微软雅黑" pitchFamily="34" charset="-122"/>
              </a:rPr>
              <a:t>王</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计</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东方电气集团董事长</a:t>
            </a:r>
          </a:p>
          <a:p>
            <a:pPr>
              <a:spcBef>
                <a:spcPts val="600"/>
              </a:spcBef>
              <a:buClrTx/>
              <a:buFontTx/>
              <a:buNone/>
            </a:pPr>
            <a:r>
              <a:rPr lang="zh-CN" altLang="zh-CN" sz="2000" b="1" dirty="0">
                <a:solidFill>
                  <a:srgbClr val="7030A0"/>
                </a:solidFill>
                <a:latin typeface="微软雅黑" pitchFamily="34" charset="-122"/>
                <a:ea typeface="微软雅黑" pitchFamily="34" charset="-122"/>
              </a:rPr>
              <a:t>樊高定</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原合肥通用机械研究院院长</a:t>
            </a:r>
          </a:p>
          <a:p>
            <a:pPr>
              <a:spcBef>
                <a:spcPts val="600"/>
              </a:spcBef>
              <a:buClrTx/>
              <a:buFontTx/>
              <a:buNone/>
            </a:pPr>
            <a:r>
              <a:rPr lang="zh-CN" altLang="zh-CN" sz="2000" b="1" dirty="0">
                <a:solidFill>
                  <a:srgbClr val="7030A0"/>
                </a:solidFill>
                <a:latin typeface="微软雅黑" pitchFamily="34" charset="-122"/>
                <a:ea typeface="微软雅黑" pitchFamily="34" charset="-122"/>
              </a:rPr>
              <a:t>徐子瑛</a:t>
            </a:r>
            <a:r>
              <a:rPr lang="en-US" altLang="zh-CN" sz="2000" b="1" dirty="0">
                <a:solidFill>
                  <a:srgbClr val="7030A0"/>
                </a:solidFill>
                <a:latin typeface="微软雅黑" pitchFamily="34" charset="-122"/>
                <a:ea typeface="微软雅黑" pitchFamily="34" charset="-122"/>
              </a:rPr>
              <a:t>  </a:t>
            </a:r>
            <a:r>
              <a:rPr lang="zh-CN" altLang="en-US" sz="2000" b="1" dirty="0">
                <a:solidFill>
                  <a:srgbClr val="7030A0"/>
                </a:solidFill>
                <a:latin typeface="微软雅黑" pitchFamily="34" charset="-122"/>
                <a:ea typeface="微软雅黑" pitchFamily="34" charset="-122"/>
              </a:rPr>
              <a:t>（原）</a:t>
            </a:r>
            <a:r>
              <a:rPr lang="zh-CN" altLang="zh-CN" sz="2000" b="1" dirty="0">
                <a:solidFill>
                  <a:srgbClr val="7030A0"/>
                </a:solidFill>
                <a:latin typeface="微软雅黑" pitchFamily="34" charset="-122"/>
                <a:ea typeface="微软雅黑" pitchFamily="34" charset="-122"/>
              </a:rPr>
              <a:t>上海电气集团副总裁</a:t>
            </a:r>
          </a:p>
          <a:p>
            <a:pPr>
              <a:spcBef>
                <a:spcPts val="600"/>
              </a:spcBef>
              <a:buClrTx/>
              <a:buFontTx/>
              <a:buNone/>
            </a:pPr>
            <a:r>
              <a:rPr lang="zh-CN" altLang="zh-CN" sz="2000" b="1" dirty="0">
                <a:solidFill>
                  <a:srgbClr val="7030A0"/>
                </a:solidFill>
                <a:latin typeface="微软雅黑" pitchFamily="34" charset="-122"/>
                <a:ea typeface="微软雅黑" pitchFamily="34" charset="-122"/>
              </a:rPr>
              <a:t>颜飞龙</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杭州锅炉集团有限公司总经理</a:t>
            </a:r>
          </a:p>
          <a:p>
            <a:pPr>
              <a:spcBef>
                <a:spcPts val="600"/>
              </a:spcBef>
              <a:buClrTx/>
              <a:buFontTx/>
              <a:buNone/>
            </a:pPr>
            <a:r>
              <a:rPr lang="zh-CN" altLang="zh-CN" sz="2000" b="1" dirty="0">
                <a:solidFill>
                  <a:srgbClr val="7030A0"/>
                </a:solidFill>
                <a:latin typeface="微软雅黑" pitchFamily="34" charset="-122"/>
                <a:ea typeface="微软雅黑" pitchFamily="34" charset="-122"/>
              </a:rPr>
              <a:t>杨其国</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哈尔滨汽轮机厂总经理</a:t>
            </a:r>
          </a:p>
          <a:p>
            <a:pPr>
              <a:spcBef>
                <a:spcPts val="600"/>
              </a:spcBef>
              <a:buClrTx/>
              <a:buFontTx/>
              <a:buNone/>
            </a:pPr>
            <a:r>
              <a:rPr lang="zh-CN" altLang="zh-CN" sz="2000" b="1" dirty="0">
                <a:solidFill>
                  <a:srgbClr val="7030A0"/>
                </a:solidFill>
                <a:latin typeface="微软雅黑" pitchFamily="34" charset="-122"/>
                <a:ea typeface="微软雅黑" pitchFamily="34" charset="-122"/>
              </a:rPr>
              <a:t>王志强</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大连冰山集团公司总工程师</a:t>
            </a:r>
          </a:p>
          <a:p>
            <a:pPr>
              <a:spcBef>
                <a:spcPts val="600"/>
              </a:spcBef>
              <a:buClrTx/>
              <a:buFontTx/>
              <a:buNone/>
            </a:pPr>
            <a:r>
              <a:rPr lang="zh-CN" altLang="zh-CN" sz="2000" b="1" dirty="0">
                <a:solidFill>
                  <a:srgbClr val="7030A0"/>
                </a:solidFill>
                <a:latin typeface="微软雅黑" pitchFamily="34" charset="-122"/>
                <a:ea typeface="微软雅黑" pitchFamily="34" charset="-122"/>
              </a:rPr>
              <a:t>顾海涛</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中国成套设备集团公司</a:t>
            </a:r>
            <a:r>
              <a:rPr lang="zh-CN" altLang="en-US" sz="2000" b="1" dirty="0">
                <a:solidFill>
                  <a:srgbClr val="7030A0"/>
                </a:solidFill>
                <a:latin typeface="微软雅黑" pitchFamily="34" charset="-122"/>
                <a:ea typeface="微软雅黑" pitchFamily="34" charset="-122"/>
              </a:rPr>
              <a:t>总经理</a:t>
            </a:r>
            <a:endParaRPr lang="zh-CN" altLang="zh-CN" sz="2000" b="1" dirty="0">
              <a:solidFill>
                <a:srgbClr val="7030A0"/>
              </a:solidFill>
              <a:latin typeface="微软雅黑" pitchFamily="34" charset="-122"/>
              <a:ea typeface="微软雅黑" pitchFamily="34" charset="-122"/>
            </a:endParaRPr>
          </a:p>
          <a:p>
            <a:pPr>
              <a:spcBef>
                <a:spcPts val="600"/>
              </a:spcBef>
              <a:buClrTx/>
              <a:buFontTx/>
              <a:buNone/>
            </a:pPr>
            <a:r>
              <a:rPr lang="zh-CN" altLang="zh-CN" sz="2000" b="1" dirty="0">
                <a:solidFill>
                  <a:srgbClr val="7030A0"/>
                </a:solidFill>
                <a:latin typeface="微软雅黑" pitchFamily="34" charset="-122"/>
                <a:ea typeface="微软雅黑" pitchFamily="34" charset="-122"/>
              </a:rPr>
              <a:t>舒世安</a:t>
            </a:r>
            <a:r>
              <a:rPr lang="en-US" altLang="zh-CN" sz="2000" b="1" dirty="0">
                <a:solidFill>
                  <a:srgbClr val="7030A0"/>
                </a:solidFill>
                <a:latin typeface="微软雅黑" pitchFamily="34" charset="-122"/>
                <a:ea typeface="微软雅黑" pitchFamily="34" charset="-122"/>
              </a:rPr>
              <a:t>  </a:t>
            </a:r>
            <a:r>
              <a:rPr lang="zh-CN" altLang="zh-CN" sz="2000" b="1" dirty="0">
                <a:solidFill>
                  <a:srgbClr val="7030A0"/>
                </a:solidFill>
                <a:latin typeface="微软雅黑" pitchFamily="34" charset="-122"/>
                <a:ea typeface="微软雅黑" pitchFamily="34" charset="-122"/>
              </a:rPr>
              <a:t>中国中元国际工程公司副总裁</a:t>
            </a:r>
            <a:endParaRPr lang="en-US" altLang="zh-CN" sz="2000" b="1" dirty="0">
              <a:solidFill>
                <a:srgbClr val="7030A0"/>
              </a:solidFill>
              <a:latin typeface="微软雅黑" pitchFamily="34" charset="-122"/>
              <a:ea typeface="微软雅黑" pitchFamily="34" charset="-122"/>
            </a:endParaRPr>
          </a:p>
          <a:p>
            <a:pPr>
              <a:spcBef>
                <a:spcPts val="600"/>
              </a:spcBef>
              <a:buClrTx/>
              <a:buFontTx/>
              <a:buNone/>
            </a:pPr>
            <a:r>
              <a:rPr lang="zh-CN" altLang="en-US" sz="2000" b="1" dirty="0">
                <a:solidFill>
                  <a:srgbClr val="7030A0"/>
                </a:solidFill>
                <a:latin typeface="微软雅黑" pitchFamily="34" charset="-122"/>
                <a:ea typeface="微软雅黑" pitchFamily="34" charset="-122"/>
              </a:rPr>
              <a:t>韦志海  中国重汽集团副总经理</a:t>
            </a:r>
          </a:p>
        </p:txBody>
      </p:sp>
      <p:sp>
        <p:nvSpPr>
          <p:cNvPr id="9" name="TextBox 8"/>
          <p:cNvSpPr txBox="1"/>
          <p:nvPr/>
        </p:nvSpPr>
        <p:spPr>
          <a:xfrm>
            <a:off x="4572000" y="1412776"/>
            <a:ext cx="4536504" cy="4555093"/>
          </a:xfrm>
          <a:prstGeom prst="rect">
            <a:avLst/>
          </a:prstGeom>
          <a:noFill/>
        </p:spPr>
        <p:txBody>
          <a:bodyPr wrap="square">
            <a:spAutoFit/>
          </a:bodyPr>
          <a:lstStyle/>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姚</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虹</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中国通用机械工程总公司副总</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张</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科</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上海电气集团总经济师</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阮忠奎</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en-US" sz="2000" b="1" dirty="0">
                <a:solidFill>
                  <a:srgbClr val="7030A0"/>
                </a:solidFill>
                <a:latin typeface="微软雅黑" panose="020B0503020204020204" pitchFamily="34" charset="-122"/>
                <a:ea typeface="微软雅黑" panose="020B0503020204020204" pitchFamily="34" charset="-122"/>
              </a:rPr>
              <a:t>（原）</a:t>
            </a:r>
            <a:r>
              <a:rPr lang="zh-CN" altLang="zh-CN" sz="2000" b="1" dirty="0">
                <a:solidFill>
                  <a:srgbClr val="7030A0"/>
                </a:solidFill>
                <a:latin typeface="微软雅黑" panose="020B0503020204020204" pitchFamily="34" charset="-122"/>
                <a:ea typeface="微软雅黑" panose="020B0503020204020204" pitchFamily="34" charset="-122"/>
              </a:rPr>
              <a:t>京城控股副总经理</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姚本荣</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东方锅炉总工程师</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周俊虎</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浙江大学教授、杰青</a:t>
            </a:r>
          </a:p>
          <a:p>
            <a:pPr marL="723900" indent="-723900">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章成力</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杭州透平制氧机集团总经理</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潘</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杰</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长沙鼓风机厂有限公司总经理</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叶长青</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陕西鼓风机集团公司总工程师</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任一峰</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上海电气核电设备设计所所长</a:t>
            </a:r>
          </a:p>
          <a:p>
            <a:pPr>
              <a:spcBef>
                <a:spcPts val="600"/>
              </a:spcBef>
              <a:defRPr/>
            </a:pPr>
            <a:r>
              <a:rPr lang="zh-CN" altLang="zh-CN" sz="2000" b="1" dirty="0">
                <a:solidFill>
                  <a:srgbClr val="7030A0"/>
                </a:solidFill>
                <a:latin typeface="微软雅黑" panose="020B0503020204020204" pitchFamily="34" charset="-122"/>
                <a:ea typeface="微软雅黑" panose="020B0503020204020204" pitchFamily="34" charset="-122"/>
              </a:rPr>
              <a:t>凌发全</a:t>
            </a:r>
            <a:r>
              <a:rPr lang="en-US" altLang="zh-CN" sz="2000" b="1" dirty="0">
                <a:solidFill>
                  <a:srgbClr val="7030A0"/>
                </a:solidFill>
                <a:latin typeface="微软雅黑" panose="020B0503020204020204" pitchFamily="34" charset="-122"/>
                <a:ea typeface="微软雅黑" panose="020B0503020204020204" pitchFamily="34" charset="-122"/>
              </a:rPr>
              <a:t>  </a:t>
            </a:r>
            <a:r>
              <a:rPr lang="zh-CN" altLang="zh-CN" sz="2000" b="1" dirty="0">
                <a:solidFill>
                  <a:srgbClr val="7030A0"/>
                </a:solidFill>
                <a:latin typeface="微软雅黑" panose="020B0503020204020204" pitchFamily="34" charset="-122"/>
                <a:ea typeface="微软雅黑" panose="020B0503020204020204" pitchFamily="34" charset="-122"/>
              </a:rPr>
              <a:t>上海廷亚公司董事长</a:t>
            </a:r>
            <a:endParaRPr lang="en-US" altLang="zh-CN" sz="2000" b="1" dirty="0">
              <a:solidFill>
                <a:srgbClr val="7030A0"/>
              </a:solidFill>
              <a:latin typeface="微软雅黑" panose="020B0503020204020204" pitchFamily="34" charset="-122"/>
              <a:ea typeface="微软雅黑" panose="020B0503020204020204" pitchFamily="34" charset="-122"/>
            </a:endParaRPr>
          </a:p>
          <a:p>
            <a:pPr>
              <a:spcBef>
                <a:spcPts val="600"/>
              </a:spcBef>
              <a:defRPr/>
            </a:pPr>
            <a:r>
              <a:rPr lang="zh-CN" altLang="en-US" sz="2000" b="1" dirty="0">
                <a:solidFill>
                  <a:srgbClr val="7030A0"/>
                </a:solidFill>
                <a:latin typeface="微软雅黑" panose="020B0503020204020204" pitchFamily="34" charset="-122"/>
                <a:ea typeface="微软雅黑" panose="020B0503020204020204" pitchFamily="34" charset="-122"/>
              </a:rPr>
              <a:t>刘占杰   青岛海尔特种电器有限公司总经理</a:t>
            </a:r>
          </a:p>
        </p:txBody>
      </p:sp>
      <p:cxnSp>
        <p:nvCxnSpPr>
          <p:cNvPr id="10" name="直接连接符 11"/>
          <p:cNvCxnSpPr>
            <a:cxnSpLocks noChangeShapeType="1"/>
          </p:cNvCxnSpPr>
          <p:nvPr/>
        </p:nvCxnSpPr>
        <p:spPr bwMode="auto">
          <a:xfrm>
            <a:off x="4499992" y="1405574"/>
            <a:ext cx="0" cy="4831738"/>
          </a:xfrm>
          <a:prstGeom prst="line">
            <a:avLst/>
          </a:prstGeom>
          <a:noFill/>
          <a:ln w="317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879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a:latin typeface="微软雅黑" panose="020B0503020204020204" pitchFamily="34" charset="-122"/>
                <a:ea typeface="微软雅黑" panose="020B0503020204020204" pitchFamily="34" charset="-122"/>
              </a:rPr>
              <a:t>专业</a:t>
            </a:r>
            <a:r>
              <a:rPr lang="zh-CN" altLang="zh-CN" sz="3600" b="1" dirty="0" smtClean="0">
                <a:latin typeface="微软雅黑" panose="020B0503020204020204" pitchFamily="34" charset="-122"/>
                <a:ea typeface="微软雅黑" panose="020B0503020204020204" pitchFamily="34" charset="-122"/>
              </a:rPr>
              <a:t>负责人及</a:t>
            </a:r>
            <a:r>
              <a:rPr lang="zh-CN" altLang="zh-CN" sz="3600" b="1" dirty="0">
                <a:latin typeface="微软雅黑" panose="020B0503020204020204" pitchFamily="34" charset="-122"/>
                <a:ea typeface="微软雅黑" panose="020B0503020204020204" pitchFamily="34" charset="-122"/>
              </a:rPr>
              <a:t>专业师资队伍</a:t>
            </a:r>
            <a:endParaRPr lang="zh-CN" altLang="en-US" sz="3600" dirty="0"/>
          </a:p>
        </p:txBody>
      </p:sp>
      <p:sp>
        <p:nvSpPr>
          <p:cNvPr id="3" name="内容占位符 2"/>
          <p:cNvSpPr>
            <a:spLocks noGrp="1"/>
          </p:cNvSpPr>
          <p:nvPr>
            <p:ph idx="1"/>
          </p:nvPr>
        </p:nvSpPr>
        <p:spPr>
          <a:xfrm>
            <a:off x="0" y="908720"/>
            <a:ext cx="9144000" cy="5616624"/>
          </a:xfrm>
        </p:spPr>
        <p:txBody>
          <a:bodyPr>
            <a:normAutofit/>
          </a:bodyPr>
          <a:lstStyle/>
          <a:p>
            <a:r>
              <a:rPr lang="zh-CN" altLang="en-US" sz="2400" b="1" dirty="0">
                <a:latin typeface="微软雅黑" panose="020B0503020204020204" pitchFamily="34" charset="-122"/>
                <a:ea typeface="微软雅黑" panose="020B0503020204020204" pitchFamily="34" charset="-122"/>
                <a:cs typeface="+mj-cs"/>
              </a:rPr>
              <a:t>专业</a:t>
            </a:r>
            <a:r>
              <a:rPr lang="zh-CN" altLang="en-US" sz="2400" b="1" dirty="0" smtClean="0">
                <a:latin typeface="微软雅黑" panose="020B0503020204020204" pitchFamily="34" charset="-122"/>
                <a:ea typeface="微软雅黑" panose="020B0503020204020204" pitchFamily="34" charset="-122"/>
                <a:cs typeface="+mj-cs"/>
              </a:rPr>
              <a:t>负责人</a:t>
            </a:r>
            <a:endParaRPr lang="en-US" altLang="zh-CN" sz="2400" b="1" dirty="0" smtClean="0">
              <a:latin typeface="微软雅黑" panose="020B0503020204020204" pitchFamily="34" charset="-122"/>
              <a:ea typeface="微软雅黑" panose="020B0503020204020204" pitchFamily="34" charset="-122"/>
              <a:cs typeface="+mj-cs"/>
            </a:endParaRPr>
          </a:p>
          <a:p>
            <a:pPr marL="0" indent="0">
              <a:spcAft>
                <a:spcPts val="600"/>
              </a:spcAft>
              <a:buNone/>
            </a:pPr>
            <a:r>
              <a:rPr lang="en-US" altLang="zh-CN" sz="2400" b="1" dirty="0">
                <a:latin typeface="微软雅黑" panose="020B0503020204020204" pitchFamily="34" charset="-122"/>
                <a:ea typeface="微软雅黑" panose="020B0503020204020204" pitchFamily="34" charset="-122"/>
                <a:cs typeface="+mj-cs"/>
              </a:rPr>
              <a:t> </a:t>
            </a:r>
            <a:r>
              <a:rPr lang="en-US" altLang="zh-CN" sz="2400" b="1" dirty="0" smtClean="0">
                <a:latin typeface="微软雅黑" panose="020B0503020204020204" pitchFamily="34" charset="-122"/>
                <a:ea typeface="微软雅黑" panose="020B0503020204020204" pitchFamily="34" charset="-122"/>
                <a:cs typeface="+mj-cs"/>
              </a:rPr>
              <a:t>   </a:t>
            </a:r>
            <a:r>
              <a:rPr lang="zh-CN" altLang="en-US" sz="1800" dirty="0" smtClean="0">
                <a:latin typeface="微软雅黑" panose="020B0503020204020204" pitchFamily="34" charset="-122"/>
                <a:ea typeface="微软雅黑" panose="020B0503020204020204" pitchFamily="34" charset="-122"/>
                <a:cs typeface="+mj-cs"/>
              </a:rPr>
              <a:t>陈</a:t>
            </a:r>
            <a:r>
              <a:rPr lang="zh-CN" altLang="en-US" sz="1800" dirty="0" smtClean="0">
                <a:latin typeface="微软雅黑" panose="020B0503020204020204" pitchFamily="34" charset="-122"/>
                <a:ea typeface="微软雅黑" panose="020B0503020204020204" pitchFamily="34" charset="-122"/>
                <a:cs typeface="+mj-cs"/>
              </a:rPr>
              <a:t>曦，</a:t>
            </a:r>
            <a:r>
              <a:rPr lang="zh-CN" altLang="en-US" sz="1800" dirty="0">
                <a:latin typeface="微软雅黑" panose="020B0503020204020204" pitchFamily="34" charset="-122"/>
                <a:ea typeface="微软雅黑" panose="020B0503020204020204" pitchFamily="34" charset="-122"/>
                <a:cs typeface="+mj-cs"/>
              </a:rPr>
              <a:t>男，</a:t>
            </a:r>
            <a:r>
              <a:rPr lang="en-US" altLang="zh-CN" sz="1800" dirty="0" smtClean="0">
                <a:latin typeface="微软雅黑" panose="020B0503020204020204" pitchFamily="34" charset="-122"/>
                <a:ea typeface="微软雅黑" panose="020B0503020204020204" pitchFamily="34" charset="-122"/>
                <a:cs typeface="+mj-cs"/>
              </a:rPr>
              <a:t>1977</a:t>
            </a:r>
            <a:r>
              <a:rPr lang="zh-CN" altLang="en-US" sz="1800" dirty="0" smtClean="0">
                <a:latin typeface="微软雅黑" panose="020B0503020204020204" pitchFamily="34" charset="-122"/>
                <a:ea typeface="微软雅黑" panose="020B0503020204020204" pitchFamily="34" charset="-122"/>
                <a:cs typeface="+mj-cs"/>
              </a:rPr>
              <a:t>年</a:t>
            </a:r>
            <a:r>
              <a:rPr lang="en-US" altLang="zh-CN" sz="1800" dirty="0" smtClean="0">
                <a:latin typeface="微软雅黑" panose="020B0503020204020204" pitchFamily="34" charset="-122"/>
                <a:ea typeface="微软雅黑" panose="020B0503020204020204" pitchFamily="34" charset="-122"/>
                <a:cs typeface="+mj-cs"/>
              </a:rPr>
              <a:t>11</a:t>
            </a:r>
            <a:r>
              <a:rPr lang="zh-CN" altLang="en-US" sz="1800" dirty="0" smtClean="0">
                <a:latin typeface="微软雅黑" panose="020B0503020204020204" pitchFamily="34" charset="-122"/>
                <a:ea typeface="微软雅黑" panose="020B0503020204020204" pitchFamily="34" charset="-122"/>
                <a:cs typeface="+mj-cs"/>
              </a:rPr>
              <a:t>月</a:t>
            </a:r>
            <a:r>
              <a:rPr lang="zh-CN" altLang="en-US" sz="1800" dirty="0">
                <a:latin typeface="微软雅黑" panose="020B0503020204020204" pitchFamily="34" charset="-122"/>
                <a:ea typeface="微软雅黑" panose="020B0503020204020204" pitchFamily="34" charset="-122"/>
                <a:cs typeface="+mj-cs"/>
              </a:rPr>
              <a:t>生，汉族，工学博士，教授</a:t>
            </a:r>
            <a:r>
              <a:rPr lang="zh-CN" altLang="en-US" sz="1800" dirty="0" smtClean="0">
                <a:latin typeface="微软雅黑" panose="020B0503020204020204" pitchFamily="34" charset="-122"/>
                <a:ea typeface="微软雅黑" panose="020B0503020204020204" pitchFamily="34" charset="-122"/>
                <a:cs typeface="+mj-cs"/>
              </a:rPr>
              <a:t>，博士生导师。</a:t>
            </a:r>
            <a:endParaRPr lang="en-US" altLang="zh-CN" sz="1800" dirty="0">
              <a:latin typeface="微软雅黑" panose="020B0503020204020204" pitchFamily="34" charset="-122"/>
              <a:ea typeface="微软雅黑" panose="020B0503020204020204" pitchFamily="34" charset="-122"/>
              <a:cs typeface="+mj-cs"/>
            </a:endParaRPr>
          </a:p>
          <a:p>
            <a:pPr marL="265113" indent="-265113"/>
            <a:r>
              <a:rPr lang="zh-CN" altLang="en-US" sz="2400" b="1" dirty="0">
                <a:latin typeface="微软雅黑" panose="020B0503020204020204" pitchFamily="34" charset="-122"/>
                <a:ea typeface="微软雅黑" panose="020B0503020204020204" pitchFamily="34" charset="-122"/>
                <a:cs typeface="+mj-cs"/>
              </a:rPr>
              <a:t> 教育背景</a:t>
            </a:r>
          </a:p>
          <a:p>
            <a:pPr marL="0" indent="357188">
              <a:buNone/>
            </a:pPr>
            <a:r>
              <a:rPr lang="en-US" altLang="zh-CN" sz="1800" dirty="0" smtClean="0">
                <a:latin typeface="微软雅黑" panose="020B0503020204020204" pitchFamily="34" charset="-122"/>
                <a:ea typeface="微软雅黑" panose="020B0503020204020204" pitchFamily="34" charset="-122"/>
                <a:cs typeface="+mj-cs"/>
              </a:rPr>
              <a:t>2006</a:t>
            </a:r>
            <a:r>
              <a:rPr lang="zh-CN" altLang="en-US" sz="1800" dirty="0" smtClean="0">
                <a:latin typeface="微软雅黑" panose="020B0503020204020204" pitchFamily="34" charset="-122"/>
                <a:ea typeface="微软雅黑" panose="020B0503020204020204" pitchFamily="34" charset="-122"/>
                <a:cs typeface="+mj-cs"/>
              </a:rPr>
              <a:t>年</a:t>
            </a:r>
            <a:r>
              <a:rPr lang="en-US" altLang="zh-CN" sz="1800" dirty="0">
                <a:latin typeface="微软雅黑" panose="020B0503020204020204" pitchFamily="34" charset="-122"/>
                <a:ea typeface="微软雅黑" panose="020B0503020204020204" pitchFamily="34" charset="-122"/>
                <a:cs typeface="+mj-cs"/>
              </a:rPr>
              <a:t>7</a:t>
            </a:r>
            <a:r>
              <a:rPr lang="zh-CN" altLang="en-US" sz="1800" dirty="0">
                <a:latin typeface="微软雅黑" panose="020B0503020204020204" pitchFamily="34" charset="-122"/>
                <a:ea typeface="微软雅黑" panose="020B0503020204020204" pitchFamily="34" charset="-122"/>
                <a:cs typeface="+mj-cs"/>
              </a:rPr>
              <a:t>月 </a:t>
            </a:r>
            <a:r>
              <a:rPr lang="zh-CN" altLang="en-US" sz="1800" dirty="0" smtClean="0">
                <a:latin typeface="微软雅黑" panose="020B0503020204020204" pitchFamily="34" charset="-122"/>
                <a:ea typeface="微软雅黑" panose="020B0503020204020204" pitchFamily="34" charset="-122"/>
                <a:cs typeface="+mj-cs"/>
              </a:rPr>
              <a:t>    中国科学院        物理电子学专业           博士</a:t>
            </a:r>
            <a:endParaRPr lang="en-US" altLang="zh-CN" sz="1800" dirty="0" smtClean="0">
              <a:latin typeface="微软雅黑" panose="020B0503020204020204" pitchFamily="34" charset="-122"/>
              <a:ea typeface="微软雅黑" panose="020B0503020204020204" pitchFamily="34" charset="-122"/>
              <a:cs typeface="+mj-cs"/>
            </a:endParaRPr>
          </a:p>
          <a:p>
            <a:pPr marL="0" indent="357188">
              <a:buNone/>
            </a:pPr>
            <a:r>
              <a:rPr lang="en-US" altLang="zh-CN" sz="1800" dirty="0" smtClean="0">
                <a:latin typeface="微软雅黑" panose="020B0503020204020204" pitchFamily="34" charset="-122"/>
                <a:ea typeface="微软雅黑" panose="020B0503020204020204" pitchFamily="34" charset="-122"/>
                <a:cs typeface="+mj-cs"/>
              </a:rPr>
              <a:t>2003</a:t>
            </a:r>
            <a:r>
              <a:rPr lang="zh-CN" altLang="en-US" sz="1800" dirty="0" smtClean="0">
                <a:latin typeface="微软雅黑" panose="020B0503020204020204" pitchFamily="34" charset="-122"/>
                <a:ea typeface="微软雅黑" panose="020B0503020204020204" pitchFamily="34" charset="-122"/>
                <a:cs typeface="+mj-cs"/>
              </a:rPr>
              <a:t>年</a:t>
            </a:r>
            <a:r>
              <a:rPr lang="en-US" altLang="zh-CN" sz="1800" dirty="0">
                <a:latin typeface="微软雅黑" panose="020B0503020204020204" pitchFamily="34" charset="-122"/>
                <a:ea typeface="微软雅黑" panose="020B0503020204020204" pitchFamily="34" charset="-122"/>
                <a:cs typeface="+mj-cs"/>
              </a:rPr>
              <a:t>7</a:t>
            </a:r>
            <a:r>
              <a:rPr lang="zh-CN" altLang="en-US" sz="1800" dirty="0">
                <a:latin typeface="微软雅黑" panose="020B0503020204020204" pitchFamily="34" charset="-122"/>
                <a:ea typeface="微软雅黑" panose="020B0503020204020204" pitchFamily="34" charset="-122"/>
                <a:cs typeface="+mj-cs"/>
              </a:rPr>
              <a:t>月 </a:t>
            </a:r>
            <a:r>
              <a:rPr lang="zh-CN" altLang="en-US" sz="1800" dirty="0" smtClean="0">
                <a:latin typeface="微软雅黑" panose="020B0503020204020204" pitchFamily="34" charset="-122"/>
                <a:ea typeface="微软雅黑" panose="020B0503020204020204" pitchFamily="34" charset="-122"/>
                <a:cs typeface="+mj-cs"/>
              </a:rPr>
              <a:t>    西安交通大学     制冷及低温工程专业    硕士</a:t>
            </a:r>
            <a:endParaRPr lang="en-US" altLang="zh-CN" sz="1800" dirty="0" smtClean="0">
              <a:latin typeface="微软雅黑" panose="020B0503020204020204" pitchFamily="34" charset="-122"/>
              <a:ea typeface="微软雅黑" panose="020B0503020204020204" pitchFamily="34" charset="-122"/>
              <a:cs typeface="+mj-cs"/>
            </a:endParaRPr>
          </a:p>
          <a:p>
            <a:pPr marL="0" indent="357188">
              <a:buNone/>
            </a:pPr>
            <a:r>
              <a:rPr lang="en-US" altLang="zh-CN" sz="1800" dirty="0" smtClean="0">
                <a:latin typeface="微软雅黑" panose="020B0503020204020204" pitchFamily="34" charset="-122"/>
                <a:ea typeface="微软雅黑" panose="020B0503020204020204" pitchFamily="34" charset="-122"/>
                <a:cs typeface="+mj-cs"/>
              </a:rPr>
              <a:t>2000</a:t>
            </a:r>
            <a:r>
              <a:rPr lang="zh-CN" altLang="en-US" sz="1800" dirty="0" smtClean="0">
                <a:latin typeface="微软雅黑" panose="020B0503020204020204" pitchFamily="34" charset="-122"/>
                <a:ea typeface="微软雅黑" panose="020B0503020204020204" pitchFamily="34" charset="-122"/>
                <a:cs typeface="+mj-cs"/>
              </a:rPr>
              <a:t>年</a:t>
            </a:r>
            <a:r>
              <a:rPr lang="en-US" altLang="zh-CN" sz="1800" dirty="0" smtClean="0">
                <a:latin typeface="微软雅黑" panose="020B0503020204020204" pitchFamily="34" charset="-122"/>
                <a:ea typeface="微软雅黑" panose="020B0503020204020204" pitchFamily="34" charset="-122"/>
                <a:cs typeface="+mj-cs"/>
              </a:rPr>
              <a:t>7</a:t>
            </a:r>
            <a:r>
              <a:rPr lang="zh-CN" altLang="en-US" sz="1800" dirty="0" smtClean="0">
                <a:latin typeface="微软雅黑" panose="020B0503020204020204" pitchFamily="34" charset="-122"/>
                <a:ea typeface="微软雅黑" panose="020B0503020204020204" pitchFamily="34" charset="-122"/>
                <a:cs typeface="+mj-cs"/>
              </a:rPr>
              <a:t>月     </a:t>
            </a:r>
            <a:r>
              <a:rPr lang="zh-CN" altLang="en-US" sz="1800" dirty="0" smtClean="0">
                <a:latin typeface="微软雅黑" panose="020B0503020204020204" pitchFamily="34" charset="-122"/>
                <a:ea typeface="微软雅黑" panose="020B0503020204020204" pitchFamily="34" charset="-122"/>
                <a:cs typeface="+mj-cs"/>
              </a:rPr>
              <a:t>西安交通大学     热能与动力工程专业    学士</a:t>
            </a:r>
            <a:endParaRPr lang="en-US" altLang="zh-CN" sz="1800" dirty="0" smtClean="0">
              <a:latin typeface="微软雅黑" panose="020B0503020204020204" pitchFamily="34" charset="-122"/>
              <a:ea typeface="微软雅黑" panose="020B0503020204020204" pitchFamily="34" charset="-122"/>
              <a:cs typeface="+mj-cs"/>
            </a:endParaRPr>
          </a:p>
          <a:p>
            <a:pPr marL="0" indent="357188">
              <a:buNone/>
            </a:pPr>
            <a:endParaRPr lang="en-US" altLang="zh-CN" sz="1200" b="1" dirty="0" smtClean="0">
              <a:latin typeface="微软雅黑" panose="020B0503020204020204" pitchFamily="34" charset="-122"/>
              <a:ea typeface="微软雅黑" panose="020B0503020204020204" pitchFamily="34" charset="-122"/>
              <a:cs typeface="+mj-cs"/>
            </a:endParaRPr>
          </a:p>
          <a:p>
            <a:r>
              <a:rPr lang="zh-CN" altLang="en-US" sz="2400" b="1" dirty="0">
                <a:latin typeface="微软雅黑" panose="020B0503020204020204" pitchFamily="34" charset="-122"/>
                <a:ea typeface="微软雅黑" panose="020B0503020204020204" pitchFamily="34" charset="-122"/>
                <a:cs typeface="+mj-cs"/>
              </a:rPr>
              <a:t>研究方向</a:t>
            </a:r>
          </a:p>
          <a:p>
            <a:pPr marL="0" indent="357188">
              <a:buNone/>
            </a:pPr>
            <a:r>
              <a:rPr lang="zh-CN" altLang="en-US" sz="1800" dirty="0" smtClean="0">
                <a:latin typeface="微软雅黑" panose="020B0503020204020204" pitchFamily="34" charset="-122"/>
                <a:ea typeface="微软雅黑" panose="020B0503020204020204" pitchFamily="34" charset="-122"/>
                <a:cs typeface="+mj-cs"/>
              </a:rPr>
              <a:t>低温制冷机，低温传热，低温储能，液化天然气和低温储氢</a:t>
            </a:r>
            <a:endParaRPr lang="en-US" altLang="zh-CN" sz="1800" dirty="0" smtClean="0">
              <a:latin typeface="微软雅黑" panose="020B0503020204020204" pitchFamily="34" charset="-122"/>
              <a:ea typeface="微软雅黑" panose="020B0503020204020204" pitchFamily="34" charset="-122"/>
              <a:cs typeface="+mj-cs"/>
            </a:endParaRPr>
          </a:p>
          <a:p>
            <a:pPr marL="0" indent="357188">
              <a:buNone/>
            </a:pPr>
            <a:r>
              <a:rPr lang="zh-CN" altLang="en-US" sz="1800" dirty="0" smtClean="0">
                <a:latin typeface="微软雅黑" panose="020B0503020204020204" pitchFamily="34" charset="-122"/>
                <a:ea typeface="微软雅黑" panose="020B0503020204020204" pitchFamily="34" charset="-122"/>
                <a:cs typeface="+mj-cs"/>
              </a:rPr>
              <a:t>新型制冷技术，高效无油润滑压缩机技术，热泵及空调技术</a:t>
            </a:r>
            <a:endParaRPr lang="en-US" altLang="zh-CN" sz="1800" dirty="0" smtClean="0">
              <a:latin typeface="微软雅黑" panose="020B0503020204020204" pitchFamily="34" charset="-122"/>
              <a:ea typeface="微软雅黑" panose="020B0503020204020204" pitchFamily="34" charset="-122"/>
              <a:cs typeface="+mj-cs"/>
            </a:endParaRPr>
          </a:p>
          <a:p>
            <a:pPr marL="0" indent="357188">
              <a:buNone/>
            </a:pPr>
            <a:endParaRPr lang="en-US" altLang="zh-CN" sz="1200" b="1" dirty="0" smtClean="0">
              <a:latin typeface="微软雅黑" panose="020B0503020204020204" pitchFamily="34" charset="-122"/>
              <a:ea typeface="微软雅黑" panose="020B0503020204020204" pitchFamily="34" charset="-122"/>
              <a:cs typeface="+mj-cs"/>
            </a:endParaRPr>
          </a:p>
          <a:p>
            <a:r>
              <a:rPr lang="zh-CN" altLang="en-US" sz="2400" b="1" dirty="0" smtClean="0">
                <a:latin typeface="微软雅黑" panose="020B0503020204020204" pitchFamily="34" charset="-122"/>
                <a:ea typeface="微软雅黑" panose="020B0503020204020204" pitchFamily="34" charset="-122"/>
                <a:cs typeface="+mj-cs"/>
              </a:rPr>
              <a:t>主要</a:t>
            </a:r>
            <a:r>
              <a:rPr lang="zh-CN" altLang="en-US" sz="2400" b="1" dirty="0">
                <a:latin typeface="微软雅黑" panose="020B0503020204020204" pitchFamily="34" charset="-122"/>
                <a:ea typeface="微软雅黑" panose="020B0503020204020204" pitchFamily="34" charset="-122"/>
                <a:cs typeface="+mj-cs"/>
              </a:rPr>
              <a:t>科研</a:t>
            </a:r>
            <a:r>
              <a:rPr lang="zh-CN" altLang="en-US" sz="2400" b="1" dirty="0" smtClean="0">
                <a:latin typeface="微软雅黑" panose="020B0503020204020204" pitchFamily="34" charset="-122"/>
                <a:ea typeface="微软雅黑" panose="020B0503020204020204" pitchFamily="34" charset="-122"/>
                <a:cs typeface="+mj-cs"/>
              </a:rPr>
              <a:t>项目</a:t>
            </a:r>
            <a:endParaRPr lang="en-US" altLang="zh-CN" sz="2400" b="1" dirty="0" smtClean="0">
              <a:latin typeface="微软雅黑" panose="020B0503020204020204" pitchFamily="34" charset="-122"/>
              <a:ea typeface="微软雅黑" panose="020B0503020204020204" pitchFamily="34" charset="-122"/>
              <a:cs typeface="+mj-cs"/>
            </a:endParaRPr>
          </a:p>
          <a:p>
            <a:r>
              <a:rPr lang="zh-CN" altLang="en-US" sz="1800" dirty="0" smtClean="0">
                <a:latin typeface="微软雅黑" panose="020B0503020204020204" pitchFamily="34" charset="-122"/>
                <a:ea typeface="微软雅黑" panose="020B0503020204020204" pitchFamily="34" charset="-122"/>
                <a:cs typeface="+mj-cs"/>
              </a:rPr>
              <a:t>高效</a:t>
            </a:r>
            <a:r>
              <a:rPr lang="zh-CN" altLang="en-US" sz="1800" dirty="0" smtClean="0">
                <a:latin typeface="微软雅黑" panose="020B0503020204020204" pitchFamily="34" charset="-122"/>
                <a:ea typeface="微软雅黑" panose="020B0503020204020204" pitchFamily="34" charset="-122"/>
                <a:cs typeface="+mj-cs"/>
              </a:rPr>
              <a:t>自由活塞</a:t>
            </a:r>
            <a:r>
              <a:rPr lang="zh-CN" altLang="en-US" sz="1800" dirty="0">
                <a:latin typeface="微软雅黑" panose="020B0503020204020204" pitchFamily="34" charset="-122"/>
                <a:ea typeface="微软雅黑" panose="020B0503020204020204" pitchFamily="34" charset="-122"/>
              </a:rPr>
              <a:t>分置式</a:t>
            </a:r>
            <a:r>
              <a:rPr lang="zh-CN" altLang="en-US" sz="1800" dirty="0" smtClean="0">
                <a:latin typeface="微软雅黑" panose="020B0503020204020204" pitchFamily="34" charset="-122"/>
                <a:ea typeface="微软雅黑" panose="020B0503020204020204" pitchFamily="34" charset="-122"/>
                <a:cs typeface="+mj-cs"/>
              </a:rPr>
              <a:t>斯特林制冷机关键技术研究，（中央军委</a:t>
            </a:r>
            <a:r>
              <a:rPr lang="zh-CN" altLang="en-US" sz="1800" dirty="0" smtClean="0">
                <a:latin typeface="微软雅黑" panose="020B0503020204020204" pitchFamily="34" charset="-122"/>
                <a:ea typeface="微软雅黑" panose="020B0503020204020204" pitchFamily="34" charset="-122"/>
                <a:cs typeface="+mj-cs"/>
              </a:rPr>
              <a:t>装备发展部预研项目，</a:t>
            </a:r>
            <a:r>
              <a:rPr lang="en-US" altLang="zh-CN" sz="1800" dirty="0" smtClean="0">
                <a:latin typeface="微软雅黑" panose="020B0503020204020204" pitchFamily="34" charset="-122"/>
                <a:ea typeface="微软雅黑" panose="020B0503020204020204" pitchFamily="34" charset="-122"/>
                <a:cs typeface="+mj-cs"/>
              </a:rPr>
              <a:t>No.61404140204</a:t>
            </a:r>
            <a:r>
              <a:rPr lang="zh-CN" altLang="en-US" sz="1800" dirty="0" smtClean="0">
                <a:latin typeface="微软雅黑" panose="020B0503020204020204" pitchFamily="34" charset="-122"/>
                <a:ea typeface="微软雅黑" panose="020B0503020204020204" pitchFamily="34" charset="-122"/>
                <a:cs typeface="+mj-cs"/>
              </a:rPr>
              <a:t>）</a:t>
            </a:r>
            <a:endParaRPr lang="en-US" altLang="zh-CN" sz="1800" dirty="0">
              <a:latin typeface="微软雅黑" panose="020B0503020204020204" pitchFamily="34" charset="-122"/>
              <a:ea typeface="微软雅黑" panose="020B0503020204020204" pitchFamily="34" charset="-122"/>
              <a:cs typeface="+mj-cs"/>
            </a:endParaRPr>
          </a:p>
          <a:p>
            <a:pPr>
              <a:spcBef>
                <a:spcPts val="600"/>
              </a:spcBef>
            </a:pPr>
            <a:r>
              <a:rPr lang="zh-CN" altLang="en-US" sz="1800" dirty="0" smtClean="0">
                <a:latin typeface="微软雅黑" panose="020B0503020204020204" pitchFamily="34" charset="-122"/>
                <a:ea typeface="微软雅黑" panose="020B0503020204020204" pitchFamily="34" charset="-122"/>
                <a:cs typeface="+mj-cs"/>
              </a:rPr>
              <a:t>新型</a:t>
            </a:r>
            <a:r>
              <a:rPr lang="zh-CN" altLang="en-US" sz="1800" dirty="0">
                <a:latin typeface="微软雅黑" panose="020B0503020204020204" pitchFamily="34" charset="-122"/>
                <a:ea typeface="微软雅黑" panose="020B0503020204020204" pitchFamily="34" charset="-122"/>
                <a:cs typeface="+mj-cs"/>
              </a:rPr>
              <a:t>径轴向混合填充式回热器的理论与实验研究</a:t>
            </a:r>
            <a:r>
              <a:rPr lang="zh-CN" altLang="zh-CN" sz="1800" dirty="0" smtClean="0">
                <a:latin typeface="微软雅黑" panose="020B0503020204020204" pitchFamily="34" charset="-122"/>
                <a:ea typeface="微软雅黑" panose="020B0503020204020204" pitchFamily="34" charset="-122"/>
                <a:cs typeface="+mj-cs"/>
              </a:rPr>
              <a:t>，</a:t>
            </a:r>
            <a:r>
              <a:rPr lang="zh-CN" altLang="zh-CN" sz="1800" dirty="0">
                <a:latin typeface="微软雅黑" panose="020B0503020204020204" pitchFamily="34" charset="-122"/>
                <a:ea typeface="微软雅黑" panose="020B0503020204020204" pitchFamily="34" charset="-122"/>
                <a:cs typeface="+mj-cs"/>
              </a:rPr>
              <a:t>国家自然科学基金</a:t>
            </a:r>
            <a:r>
              <a:rPr lang="en-US" altLang="zh-CN" sz="1800" dirty="0" smtClean="0">
                <a:latin typeface="微软雅黑" panose="020B0503020204020204" pitchFamily="34" charset="-122"/>
                <a:ea typeface="微软雅黑" panose="020B0503020204020204" pitchFamily="34" charset="-122"/>
                <a:cs typeface="+mj-cs"/>
              </a:rPr>
              <a:t>(No</a:t>
            </a:r>
            <a:r>
              <a:rPr lang="en-US" altLang="zh-CN" sz="1800" dirty="0">
                <a:latin typeface="微软雅黑" panose="020B0503020204020204" pitchFamily="34" charset="-122"/>
                <a:ea typeface="微软雅黑" panose="020B0503020204020204" pitchFamily="34" charset="-122"/>
                <a:cs typeface="+mj-cs"/>
              </a:rPr>
              <a:t>. 50906054)</a:t>
            </a:r>
            <a:endParaRPr lang="zh-CN" altLang="en-US" sz="1800" dirty="0">
              <a:latin typeface="微软雅黑" panose="020B0503020204020204" pitchFamily="34" charset="-122"/>
              <a:ea typeface="微软雅黑" panose="020B0503020204020204" pitchFamily="34" charset="-122"/>
              <a:cs typeface="+mj-cs"/>
            </a:endParaRPr>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3</a:t>
            </a:fld>
            <a:r>
              <a:rPr lang="zh-CN" altLang="en-US" smtClean="0"/>
              <a:t>页</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967372"/>
            <a:ext cx="1641085" cy="2461628"/>
          </a:xfrm>
          <a:prstGeom prst="rect">
            <a:avLst/>
          </a:prstGeom>
        </p:spPr>
      </p:pic>
    </p:spTree>
    <p:extLst>
      <p:ext uri="{BB962C8B-B14F-4D97-AF65-F5344CB8AC3E}">
        <p14:creationId xmlns:p14="http://schemas.microsoft.com/office/powerpoint/2010/main" val="57250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a:latin typeface="微软雅黑" panose="020B0503020204020204" pitchFamily="34" charset="-122"/>
                <a:ea typeface="微软雅黑" panose="020B0503020204020204" pitchFamily="34" charset="-122"/>
              </a:rPr>
              <a:t>专业</a:t>
            </a:r>
            <a:r>
              <a:rPr lang="zh-CN" altLang="zh-CN" sz="3600" b="1" dirty="0" smtClean="0">
                <a:latin typeface="微软雅黑" panose="020B0503020204020204" pitchFamily="34" charset="-122"/>
                <a:ea typeface="微软雅黑" panose="020B0503020204020204" pitchFamily="34" charset="-122"/>
              </a:rPr>
              <a:t>负责人及</a:t>
            </a:r>
            <a:r>
              <a:rPr lang="zh-CN" altLang="zh-CN" sz="3600" b="1" dirty="0">
                <a:latin typeface="微软雅黑" panose="020B0503020204020204" pitchFamily="34" charset="-122"/>
                <a:ea typeface="微软雅黑" panose="020B0503020204020204" pitchFamily="34" charset="-122"/>
              </a:rPr>
              <a:t>专业师资队伍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4</a:t>
            </a:fld>
            <a:r>
              <a:rPr lang="zh-CN" altLang="en-US" smtClean="0"/>
              <a:t>页</a:t>
            </a:r>
            <a:endParaRPr lang="zh-CN" altLang="en-US" dirty="0"/>
          </a:p>
        </p:txBody>
      </p:sp>
      <p:grpSp>
        <p:nvGrpSpPr>
          <p:cNvPr id="6" name="Group 3"/>
          <p:cNvGrpSpPr>
            <a:grpSpLocks/>
          </p:cNvGrpSpPr>
          <p:nvPr/>
        </p:nvGrpSpPr>
        <p:grpSpPr bwMode="auto">
          <a:xfrm>
            <a:off x="518864" y="1052736"/>
            <a:ext cx="8229600" cy="5110162"/>
            <a:chOff x="0" y="2"/>
            <a:chExt cx="4045" cy="2491"/>
          </a:xfrm>
        </p:grpSpPr>
        <p:sp>
          <p:nvSpPr>
            <p:cNvPr id="7" name="Freeform 10"/>
            <p:cNvSpPr/>
            <p:nvPr/>
          </p:nvSpPr>
          <p:spPr>
            <a:xfrm>
              <a:off x="1" y="1878"/>
              <a:ext cx="2738" cy="395"/>
            </a:xfrm>
            <a:custGeom>
              <a:avLst/>
              <a:gdLst>
                <a:gd name="txL" fmla="*/ 0 w 2180"/>
                <a:gd name="txT" fmla="*/ 0 h 284"/>
                <a:gd name="txR" fmla="*/ 2180 w 2180"/>
                <a:gd name="txB" fmla="*/ 284 h 284"/>
              </a:gdLst>
              <a:ahLst/>
              <a:cxnLst>
                <a:cxn ang="0">
                  <a:pos x="2147483647" y="2147483647"/>
                </a:cxn>
                <a:cxn ang="0">
                  <a:pos x="0" y="2147483647"/>
                </a:cxn>
                <a:cxn ang="0">
                  <a:pos x="2147483647" y="0"/>
                </a:cxn>
                <a:cxn ang="0">
                  <a:pos x="2147483647" y="0"/>
                </a:cxn>
                <a:cxn ang="0">
                  <a:pos x="2147483647" y="2147483647"/>
                </a:cxn>
              </a:cxnLst>
              <a:rect l="txL" t="txT" r="txR" b="txB"/>
              <a:pathLst>
                <a:path w="2180" h="284">
                  <a:moveTo>
                    <a:pt x="1872" y="284"/>
                  </a:moveTo>
                  <a:lnTo>
                    <a:pt x="0" y="284"/>
                  </a:lnTo>
                  <a:lnTo>
                    <a:pt x="446" y="0"/>
                  </a:lnTo>
                  <a:lnTo>
                    <a:pt x="2180" y="0"/>
                  </a:lnTo>
                  <a:lnTo>
                    <a:pt x="1872" y="284"/>
                  </a:lnTo>
                  <a:close/>
                </a:path>
              </a:pathLst>
            </a:custGeom>
            <a:solidFill>
              <a:srgbClr val="F2E160">
                <a:alpha val="100000"/>
              </a:srgbClr>
            </a:solidFill>
            <a:ln w="9525">
              <a:noFill/>
            </a:ln>
          </p:spPr>
          <p:txBody>
            <a:bodyPr/>
            <a:lstStyle/>
            <a:p>
              <a:pPr>
                <a:defRPr/>
              </a:pPr>
              <a:endParaRPr lang="zh-CN" altLang="en-US" sz="2345" b="1">
                <a:solidFill>
                  <a:srgbClr val="0000FF"/>
                </a:solidFill>
                <a:latin typeface="宋体" panose="02010600030101010101" pitchFamily="2" charset="-122"/>
              </a:endParaRPr>
            </a:p>
          </p:txBody>
        </p:sp>
        <p:grpSp>
          <p:nvGrpSpPr>
            <p:cNvPr id="8" name="Group 5"/>
            <p:cNvGrpSpPr>
              <a:grpSpLocks/>
            </p:cNvGrpSpPr>
            <p:nvPr/>
          </p:nvGrpSpPr>
          <p:grpSpPr bwMode="auto">
            <a:xfrm>
              <a:off x="0" y="2"/>
              <a:ext cx="4045" cy="2491"/>
              <a:chOff x="0" y="2"/>
              <a:chExt cx="4045" cy="2491"/>
            </a:xfrm>
          </p:grpSpPr>
          <p:sp>
            <p:nvSpPr>
              <p:cNvPr id="9" name="Rectangle 25"/>
              <p:cNvSpPr/>
              <p:nvPr/>
            </p:nvSpPr>
            <p:spPr>
              <a:xfrm>
                <a:off x="0" y="2274"/>
                <a:ext cx="2357" cy="217"/>
              </a:xfrm>
              <a:prstGeom prst="rect">
                <a:avLst/>
              </a:prstGeom>
              <a:gradFill rotWithShape="1">
                <a:gsLst>
                  <a:gs pos="0">
                    <a:srgbClr val="D0A11C"/>
                  </a:gs>
                  <a:gs pos="50000">
                    <a:srgbClr val="977514"/>
                  </a:gs>
                  <a:gs pos="100000">
                    <a:srgbClr val="D0A11C"/>
                  </a:gs>
                </a:gsLst>
                <a:lin ang="18900000" scaled="1"/>
                <a:tileRect/>
              </a:gradFill>
              <a:ln w="9525">
                <a:noFill/>
              </a:ln>
            </p:spPr>
            <p:txBody>
              <a:bodyPr wrap="none" lIns="90226" tIns="45113" rIns="90226" bIns="45113" anchor="ctr"/>
              <a:lstStyle/>
              <a:p>
                <a:pPr algn="ctr" defTabSz="923925" latinLnBrk="1">
                  <a:defRPr/>
                </a:pPr>
                <a:endParaRPr lang="en-US" altLang="zh-CN" sz="2345" b="1" dirty="0">
                  <a:solidFill>
                    <a:srgbClr val="FFFFFF"/>
                  </a:solidFill>
                  <a:latin typeface="Verdana" panose="020B0604030504040204" pitchFamily="34" charset="0"/>
                  <a:ea typeface="黑体" panose="02010609060101010101" charset="-122"/>
                </a:endParaRPr>
              </a:p>
            </p:txBody>
          </p:sp>
          <p:grpSp>
            <p:nvGrpSpPr>
              <p:cNvPr id="10" name="Group 7"/>
              <p:cNvGrpSpPr>
                <a:grpSpLocks/>
              </p:cNvGrpSpPr>
              <p:nvPr/>
            </p:nvGrpSpPr>
            <p:grpSpPr bwMode="auto">
              <a:xfrm>
                <a:off x="10" y="2"/>
                <a:ext cx="4035" cy="2491"/>
                <a:chOff x="-89" y="2"/>
                <a:chExt cx="4035" cy="2491"/>
              </a:xfrm>
            </p:grpSpPr>
            <p:sp>
              <p:nvSpPr>
                <p:cNvPr id="11" name="Freeform 4"/>
                <p:cNvSpPr/>
                <p:nvPr/>
              </p:nvSpPr>
              <p:spPr>
                <a:xfrm>
                  <a:off x="3419" y="45"/>
                  <a:ext cx="387" cy="618"/>
                </a:xfrm>
                <a:custGeom>
                  <a:avLst/>
                  <a:gdLst>
                    <a:gd name="txL" fmla="*/ 0 w 308"/>
                    <a:gd name="txT" fmla="*/ 0 h 444"/>
                    <a:gd name="txR" fmla="*/ 308 w 308"/>
                    <a:gd name="txB" fmla="*/ 444 h 444"/>
                  </a:gdLst>
                  <a:ahLst/>
                  <a:cxnLst>
                    <a:cxn ang="0">
                      <a:pos x="2147483647" y="2147483647"/>
                    </a:cxn>
                    <a:cxn ang="0">
                      <a:pos x="0" y="2147483647"/>
                    </a:cxn>
                    <a:cxn ang="0">
                      <a:pos x="0" y="2147483647"/>
                    </a:cxn>
                    <a:cxn ang="0">
                      <a:pos x="2147483647" y="0"/>
                    </a:cxn>
                    <a:cxn ang="0">
                      <a:pos x="2147483647" y="2147483647"/>
                    </a:cxn>
                  </a:cxnLst>
                  <a:rect l="txL" t="txT" r="txR" b="txB"/>
                  <a:pathLst>
                    <a:path w="308" h="444">
                      <a:moveTo>
                        <a:pt x="308" y="120"/>
                      </a:moveTo>
                      <a:lnTo>
                        <a:pt x="0" y="444"/>
                      </a:lnTo>
                      <a:lnTo>
                        <a:pt x="0" y="286"/>
                      </a:lnTo>
                      <a:lnTo>
                        <a:pt x="308" y="0"/>
                      </a:lnTo>
                      <a:lnTo>
                        <a:pt x="308" y="120"/>
                      </a:lnTo>
                      <a:close/>
                    </a:path>
                  </a:pathLst>
                </a:custGeom>
                <a:gradFill rotWithShape="1">
                  <a:gsLst>
                    <a:gs pos="0">
                      <a:srgbClr val="00563F">
                        <a:alpha val="100000"/>
                      </a:srgbClr>
                    </a:gs>
                    <a:gs pos="50000">
                      <a:srgbClr val="00281D">
                        <a:alpha val="100000"/>
                      </a:srgbClr>
                    </a:gs>
                    <a:gs pos="100000">
                      <a:srgbClr val="00563F">
                        <a:alpha val="100000"/>
                      </a:srgbClr>
                    </a:gs>
                  </a:gsLst>
                  <a:lin ang="18900000" scaled="1"/>
                  <a:tileRect/>
                </a:gra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2" name="Freeform 5"/>
                <p:cNvSpPr/>
                <p:nvPr/>
              </p:nvSpPr>
              <p:spPr>
                <a:xfrm>
                  <a:off x="1567" y="45"/>
                  <a:ext cx="2243" cy="395"/>
                </a:xfrm>
                <a:custGeom>
                  <a:avLst/>
                  <a:gdLst>
                    <a:gd name="txL" fmla="*/ 0 w 1786"/>
                    <a:gd name="txT" fmla="*/ 0 h 284"/>
                    <a:gd name="txR" fmla="*/ 1786 w 1786"/>
                    <a:gd name="txB" fmla="*/ 284 h 284"/>
                  </a:gdLst>
                  <a:ahLst/>
                  <a:cxnLst>
                    <a:cxn ang="0">
                      <a:pos x="2147483647" y="2147483647"/>
                    </a:cxn>
                    <a:cxn ang="0">
                      <a:pos x="0" y="2147483647"/>
                    </a:cxn>
                    <a:cxn ang="0">
                      <a:pos x="2147483647" y="0"/>
                    </a:cxn>
                    <a:cxn ang="0">
                      <a:pos x="2147483647" y="0"/>
                    </a:cxn>
                    <a:cxn ang="0">
                      <a:pos x="2147483647" y="2147483647"/>
                    </a:cxn>
                  </a:cxnLst>
                  <a:rect l="txL" t="txT" r="txR" b="txB"/>
                  <a:pathLst>
                    <a:path w="1786" h="284">
                      <a:moveTo>
                        <a:pt x="1478" y="284"/>
                      </a:moveTo>
                      <a:lnTo>
                        <a:pt x="0" y="284"/>
                      </a:lnTo>
                      <a:lnTo>
                        <a:pt x="446" y="0"/>
                      </a:lnTo>
                      <a:lnTo>
                        <a:pt x="1786" y="0"/>
                      </a:lnTo>
                      <a:lnTo>
                        <a:pt x="1478" y="284"/>
                      </a:lnTo>
                      <a:close/>
                    </a:path>
                  </a:pathLst>
                </a:custGeom>
                <a:solidFill>
                  <a:srgbClr val="00CC99">
                    <a:alpha val="100000"/>
                  </a:srgbClr>
                </a:soli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3" name="Freeform 6"/>
                <p:cNvSpPr/>
                <p:nvPr/>
              </p:nvSpPr>
              <p:spPr>
                <a:xfrm>
                  <a:off x="3030" y="659"/>
                  <a:ext cx="387" cy="615"/>
                </a:xfrm>
                <a:custGeom>
                  <a:avLst/>
                  <a:gdLst>
                    <a:gd name="txL" fmla="*/ 0 w 308"/>
                    <a:gd name="txT" fmla="*/ 0 h 442"/>
                    <a:gd name="txR" fmla="*/ 308 w 308"/>
                    <a:gd name="txB" fmla="*/ 442 h 442"/>
                  </a:gdLst>
                  <a:ahLst/>
                  <a:cxnLst>
                    <a:cxn ang="0">
                      <a:pos x="2147483647" y="2147483647"/>
                    </a:cxn>
                    <a:cxn ang="0">
                      <a:pos x="0" y="2147483647"/>
                    </a:cxn>
                    <a:cxn ang="0">
                      <a:pos x="0" y="2147483647"/>
                    </a:cxn>
                    <a:cxn ang="0">
                      <a:pos x="2147483647" y="0"/>
                    </a:cxn>
                    <a:cxn ang="0">
                      <a:pos x="2147483647" y="2147483647"/>
                    </a:cxn>
                  </a:cxnLst>
                  <a:rect l="txL" t="txT" r="txR" b="txB"/>
                  <a:pathLst>
                    <a:path w="308" h="442">
                      <a:moveTo>
                        <a:pt x="308" y="120"/>
                      </a:moveTo>
                      <a:lnTo>
                        <a:pt x="0" y="442"/>
                      </a:lnTo>
                      <a:lnTo>
                        <a:pt x="0" y="286"/>
                      </a:lnTo>
                      <a:lnTo>
                        <a:pt x="308" y="0"/>
                      </a:lnTo>
                      <a:lnTo>
                        <a:pt x="308" y="120"/>
                      </a:lnTo>
                      <a:close/>
                    </a:path>
                  </a:pathLst>
                </a:custGeom>
                <a:gradFill rotWithShape="1">
                  <a:gsLst>
                    <a:gs pos="0">
                      <a:srgbClr val="4B1092">
                        <a:alpha val="100000"/>
                      </a:srgbClr>
                    </a:gs>
                    <a:gs pos="50000">
                      <a:srgbClr val="230744">
                        <a:alpha val="100000"/>
                      </a:srgbClr>
                    </a:gs>
                    <a:gs pos="100000">
                      <a:srgbClr val="4B1092">
                        <a:alpha val="100000"/>
                      </a:srgbClr>
                    </a:gs>
                  </a:gsLst>
                  <a:lin ang="18900000" scaled="1"/>
                  <a:tileRect/>
                </a:gra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4" name="Freeform 7"/>
                <p:cNvSpPr/>
                <p:nvPr/>
              </p:nvSpPr>
              <p:spPr>
                <a:xfrm>
                  <a:off x="992" y="659"/>
                  <a:ext cx="2429" cy="443"/>
                </a:xfrm>
                <a:custGeom>
                  <a:avLst/>
                  <a:gdLst>
                    <a:gd name="txL" fmla="*/ 0 w 1920"/>
                    <a:gd name="txT" fmla="*/ 0 h 284"/>
                    <a:gd name="txR" fmla="*/ 1920 w 1920"/>
                    <a:gd name="txB" fmla="*/ 284 h 284"/>
                  </a:gdLst>
                  <a:ahLst/>
                  <a:cxnLst>
                    <a:cxn ang="0">
                      <a:pos x="2147483647" y="2147483647"/>
                    </a:cxn>
                    <a:cxn ang="0">
                      <a:pos x="0" y="2147483647"/>
                    </a:cxn>
                    <a:cxn ang="0">
                      <a:pos x="2147483647" y="0"/>
                    </a:cxn>
                    <a:cxn ang="0">
                      <a:pos x="2147483647" y="0"/>
                    </a:cxn>
                    <a:cxn ang="0">
                      <a:pos x="2147483647" y="2147483647"/>
                    </a:cxn>
                  </a:cxnLst>
                  <a:rect l="txL" t="txT" r="txR" b="txB"/>
                  <a:pathLst>
                    <a:path w="1920" h="284">
                      <a:moveTo>
                        <a:pt x="1612" y="284"/>
                      </a:moveTo>
                      <a:lnTo>
                        <a:pt x="0" y="284"/>
                      </a:lnTo>
                      <a:lnTo>
                        <a:pt x="446" y="0"/>
                      </a:lnTo>
                      <a:lnTo>
                        <a:pt x="1920" y="0"/>
                      </a:lnTo>
                      <a:lnTo>
                        <a:pt x="1612" y="284"/>
                      </a:lnTo>
                      <a:close/>
                    </a:path>
                  </a:pathLst>
                </a:custGeom>
                <a:solidFill>
                  <a:srgbClr val="A77BFF">
                    <a:alpha val="100000"/>
                  </a:srgbClr>
                </a:soli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5" name="Freeform 8"/>
                <p:cNvSpPr/>
                <p:nvPr/>
              </p:nvSpPr>
              <p:spPr>
                <a:xfrm>
                  <a:off x="2640" y="1266"/>
                  <a:ext cx="385" cy="618"/>
                </a:xfrm>
                <a:custGeom>
                  <a:avLst/>
                  <a:gdLst>
                    <a:gd name="txL" fmla="*/ 0 w 306"/>
                    <a:gd name="txT" fmla="*/ 0 h 444"/>
                    <a:gd name="txR" fmla="*/ 306 w 306"/>
                    <a:gd name="txB" fmla="*/ 444 h 444"/>
                  </a:gdLst>
                  <a:ahLst/>
                  <a:cxnLst>
                    <a:cxn ang="0">
                      <a:pos x="2147483647" y="2147483647"/>
                    </a:cxn>
                    <a:cxn ang="0">
                      <a:pos x="0" y="2147483647"/>
                    </a:cxn>
                    <a:cxn ang="0">
                      <a:pos x="0" y="2147483647"/>
                    </a:cxn>
                    <a:cxn ang="0">
                      <a:pos x="2147483647" y="0"/>
                    </a:cxn>
                    <a:cxn ang="0">
                      <a:pos x="2147483647" y="2147483647"/>
                    </a:cxn>
                  </a:cxnLst>
                  <a:rect l="txL" t="txT" r="txR" b="txB"/>
                  <a:pathLst>
                    <a:path w="306" h="444">
                      <a:moveTo>
                        <a:pt x="306" y="122"/>
                      </a:moveTo>
                      <a:lnTo>
                        <a:pt x="0" y="444"/>
                      </a:lnTo>
                      <a:lnTo>
                        <a:pt x="0" y="286"/>
                      </a:lnTo>
                      <a:lnTo>
                        <a:pt x="306" y="0"/>
                      </a:lnTo>
                      <a:lnTo>
                        <a:pt x="306" y="122"/>
                      </a:lnTo>
                      <a:close/>
                    </a:path>
                  </a:pathLst>
                </a:custGeom>
                <a:gradFill rotWithShape="1">
                  <a:gsLst>
                    <a:gs pos="0">
                      <a:srgbClr val="90330A">
                        <a:alpha val="100000"/>
                      </a:srgbClr>
                    </a:gs>
                    <a:gs pos="50000">
                      <a:srgbClr val="431805">
                        <a:alpha val="100000"/>
                      </a:srgbClr>
                    </a:gs>
                    <a:gs pos="100000">
                      <a:srgbClr val="90330A">
                        <a:alpha val="100000"/>
                      </a:srgbClr>
                    </a:gs>
                  </a:gsLst>
                  <a:lin ang="18900000" scaled="1"/>
                  <a:tileRect/>
                </a:gra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6" name="Freeform 9"/>
                <p:cNvSpPr/>
                <p:nvPr/>
              </p:nvSpPr>
              <p:spPr>
                <a:xfrm>
                  <a:off x="2253" y="1875"/>
                  <a:ext cx="387" cy="618"/>
                </a:xfrm>
                <a:custGeom>
                  <a:avLst/>
                  <a:gdLst>
                    <a:gd name="txL" fmla="*/ 0 w 308"/>
                    <a:gd name="txT" fmla="*/ 0 h 444"/>
                    <a:gd name="txR" fmla="*/ 308 w 308"/>
                    <a:gd name="txB" fmla="*/ 444 h 444"/>
                  </a:gdLst>
                  <a:ahLst/>
                  <a:cxnLst>
                    <a:cxn ang="0">
                      <a:pos x="2147483647" y="2147483647"/>
                    </a:cxn>
                    <a:cxn ang="0">
                      <a:pos x="0" y="2147483647"/>
                    </a:cxn>
                    <a:cxn ang="0">
                      <a:pos x="0" y="2147483647"/>
                    </a:cxn>
                    <a:cxn ang="0">
                      <a:pos x="2147483647" y="0"/>
                    </a:cxn>
                    <a:cxn ang="0">
                      <a:pos x="2147483647" y="2147483647"/>
                    </a:cxn>
                  </a:cxnLst>
                  <a:rect l="txL" t="txT" r="txR" b="txB"/>
                  <a:pathLst>
                    <a:path w="308" h="444">
                      <a:moveTo>
                        <a:pt x="308" y="122"/>
                      </a:moveTo>
                      <a:lnTo>
                        <a:pt x="0" y="444"/>
                      </a:lnTo>
                      <a:lnTo>
                        <a:pt x="0" y="286"/>
                      </a:lnTo>
                      <a:lnTo>
                        <a:pt x="308" y="0"/>
                      </a:lnTo>
                      <a:lnTo>
                        <a:pt x="308" y="122"/>
                      </a:lnTo>
                      <a:close/>
                    </a:path>
                  </a:pathLst>
                </a:custGeom>
                <a:gradFill rotWithShape="1">
                  <a:gsLst>
                    <a:gs pos="0">
                      <a:srgbClr val="906B0E">
                        <a:alpha val="100000"/>
                      </a:srgbClr>
                    </a:gs>
                    <a:gs pos="50000">
                      <a:srgbClr val="433206">
                        <a:alpha val="100000"/>
                      </a:srgbClr>
                    </a:gs>
                    <a:gs pos="100000">
                      <a:srgbClr val="906B0E">
                        <a:alpha val="100000"/>
                      </a:srgbClr>
                    </a:gs>
                  </a:gsLst>
                  <a:lin ang="18900000" scaled="1"/>
                  <a:tileRect/>
                </a:gra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7" name="Freeform 20"/>
                <p:cNvSpPr/>
                <p:nvPr/>
              </p:nvSpPr>
              <p:spPr>
                <a:xfrm rot="481971">
                  <a:off x="415" y="2"/>
                  <a:ext cx="1424" cy="1936"/>
                </a:xfrm>
                <a:custGeom>
                  <a:avLst/>
                  <a:gdLst>
                    <a:gd name="txL" fmla="*/ 0 w 1824"/>
                    <a:gd name="txT" fmla="*/ 0 h 2648"/>
                    <a:gd name="txR" fmla="*/ 1824 w 1824"/>
                    <a:gd name="txB" fmla="*/ 2648 h 2648"/>
                  </a:gdLst>
                  <a:ahLst/>
                  <a:cxnLst>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 ang="0">
                      <a:pos x="138514967" y="289698572"/>
                    </a:cxn>
                  </a:cxnLst>
                  <a:rect l="txL" t="txT" r="txR" b="tx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rgbClr val="CCFF33"/>
                </a:soli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18" name="Rectangle 21"/>
                <p:cNvSpPr/>
                <p:nvPr/>
              </p:nvSpPr>
              <p:spPr>
                <a:xfrm>
                  <a:off x="1571" y="440"/>
                  <a:ext cx="1857" cy="222"/>
                </a:xfrm>
                <a:prstGeom prst="rect">
                  <a:avLst/>
                </a:prstGeom>
                <a:gradFill rotWithShape="1">
                  <a:gsLst>
                    <a:gs pos="19150">
                      <a:srgbClr val="00815F"/>
                    </a:gs>
                    <a:gs pos="0">
                      <a:srgbClr val="00906A"/>
                    </a:gs>
                    <a:gs pos="50000">
                      <a:srgbClr val="00684D"/>
                    </a:gs>
                    <a:gs pos="100000">
                      <a:srgbClr val="00906A"/>
                    </a:gs>
                  </a:gsLst>
                  <a:lin ang="18900000" scaled="1"/>
                  <a:tileRect/>
                </a:gradFill>
                <a:ln w="9525">
                  <a:noFill/>
                </a:ln>
              </p:spPr>
              <p:txBody>
                <a:bodyPr wrap="none" lIns="90226" tIns="45113" rIns="90226" bIns="45113" anchor="ctr"/>
                <a:lstStyle/>
                <a:p>
                  <a:pPr algn="ctr" defTabSz="923925" latinLnBrk="1">
                    <a:defRPr/>
                  </a:pPr>
                  <a:endParaRPr lang="en-US" altLang="zh-CN" sz="2345" b="1" dirty="0">
                    <a:solidFill>
                      <a:srgbClr val="FFFFFF"/>
                    </a:solidFill>
                    <a:latin typeface="Verdana" panose="020B0604030504040204" pitchFamily="34" charset="0"/>
                    <a:ea typeface="黑体" panose="02010609060101010101" charset="-122"/>
                  </a:endParaRPr>
                </a:p>
              </p:txBody>
            </p:sp>
            <p:sp>
              <p:nvSpPr>
                <p:cNvPr id="19" name="Rectangle 22"/>
                <p:cNvSpPr/>
                <p:nvPr/>
              </p:nvSpPr>
              <p:spPr>
                <a:xfrm>
                  <a:off x="1010" y="1103"/>
                  <a:ext cx="2026" cy="167"/>
                </a:xfrm>
                <a:prstGeom prst="rect">
                  <a:avLst/>
                </a:prstGeom>
                <a:gradFill rotWithShape="1">
                  <a:gsLst>
                    <a:gs pos="0">
                      <a:srgbClr val="8041FF"/>
                    </a:gs>
                    <a:gs pos="50000">
                      <a:srgbClr val="5D2FB9"/>
                    </a:gs>
                    <a:gs pos="100000">
                      <a:srgbClr val="8041FF"/>
                    </a:gs>
                  </a:gsLst>
                  <a:lin ang="18900000" scaled="1"/>
                  <a:tileRect/>
                </a:gradFill>
                <a:ln w="9525">
                  <a:noFill/>
                </a:ln>
              </p:spPr>
              <p:txBody>
                <a:bodyPr wrap="none" lIns="90226" tIns="45113" rIns="90226" bIns="45113" anchor="ctr"/>
                <a:lstStyle/>
                <a:p>
                  <a:pPr algn="ctr" defTabSz="923925" latinLnBrk="1">
                    <a:defRPr/>
                  </a:pPr>
                  <a:endParaRPr lang="en-US" altLang="zh-CN" sz="2345" b="1" dirty="0">
                    <a:solidFill>
                      <a:srgbClr val="FFFFFF"/>
                    </a:solidFill>
                    <a:latin typeface="Verdana" panose="020B0604030504040204" pitchFamily="34" charset="0"/>
                    <a:ea typeface="黑体" panose="02010609060101010101" charset="-122"/>
                  </a:endParaRPr>
                </a:p>
              </p:txBody>
            </p:sp>
            <p:sp>
              <p:nvSpPr>
                <p:cNvPr id="20" name="Freeform 23"/>
                <p:cNvSpPr/>
                <p:nvPr/>
              </p:nvSpPr>
              <p:spPr>
                <a:xfrm>
                  <a:off x="457" y="1266"/>
                  <a:ext cx="2573" cy="399"/>
                </a:xfrm>
                <a:custGeom>
                  <a:avLst/>
                  <a:gdLst>
                    <a:gd name="txL" fmla="*/ 0 w 2048"/>
                    <a:gd name="txT" fmla="*/ 0 h 286"/>
                    <a:gd name="txR" fmla="*/ 2048 w 2048"/>
                    <a:gd name="txB" fmla="*/ 286 h 286"/>
                  </a:gdLst>
                  <a:ahLst/>
                  <a:cxnLst>
                    <a:cxn ang="0">
                      <a:pos x="2147483647" y="2147483647"/>
                    </a:cxn>
                    <a:cxn ang="0">
                      <a:pos x="0" y="2147483647"/>
                    </a:cxn>
                    <a:cxn ang="0">
                      <a:pos x="2147483647" y="0"/>
                    </a:cxn>
                    <a:cxn ang="0">
                      <a:pos x="2147483647" y="0"/>
                    </a:cxn>
                    <a:cxn ang="0">
                      <a:pos x="2147483647" y="2147483647"/>
                    </a:cxn>
                  </a:cxnLst>
                  <a:rect l="txL" t="txT" r="txR" b="txB"/>
                  <a:pathLst>
                    <a:path w="2048" h="286">
                      <a:moveTo>
                        <a:pt x="1742" y="286"/>
                      </a:moveTo>
                      <a:lnTo>
                        <a:pt x="0" y="286"/>
                      </a:lnTo>
                      <a:lnTo>
                        <a:pt x="446" y="0"/>
                      </a:lnTo>
                      <a:lnTo>
                        <a:pt x="2048" y="0"/>
                      </a:lnTo>
                      <a:lnTo>
                        <a:pt x="1742" y="286"/>
                      </a:lnTo>
                      <a:close/>
                    </a:path>
                  </a:pathLst>
                </a:custGeom>
                <a:solidFill>
                  <a:srgbClr val="FF9966">
                    <a:alpha val="100000"/>
                  </a:srgbClr>
                </a:solidFill>
                <a:ln w="9525">
                  <a:noFill/>
                </a:ln>
              </p:spPr>
              <p:txBody>
                <a:bodyPr/>
                <a:lstStyle/>
                <a:p>
                  <a:pPr>
                    <a:defRPr/>
                  </a:pPr>
                  <a:endParaRPr lang="zh-CN" altLang="en-US" sz="2345" b="1">
                    <a:solidFill>
                      <a:srgbClr val="0000FF"/>
                    </a:solidFill>
                    <a:latin typeface="宋体" panose="02010600030101010101" pitchFamily="2" charset="-122"/>
                  </a:endParaRPr>
                </a:p>
              </p:txBody>
            </p:sp>
            <p:sp>
              <p:nvSpPr>
                <p:cNvPr id="21" name="Rectangle 24"/>
                <p:cNvSpPr/>
                <p:nvPr/>
              </p:nvSpPr>
              <p:spPr>
                <a:xfrm>
                  <a:off x="459" y="1664"/>
                  <a:ext cx="2190" cy="217"/>
                </a:xfrm>
                <a:prstGeom prst="rect">
                  <a:avLst/>
                </a:prstGeom>
                <a:gradFill rotWithShape="1">
                  <a:gsLst>
                    <a:gs pos="0">
                      <a:srgbClr val="DC7150"/>
                    </a:gs>
                    <a:gs pos="50000">
                      <a:srgbClr val="A0523A"/>
                    </a:gs>
                    <a:gs pos="100000">
                      <a:srgbClr val="DC7150"/>
                    </a:gs>
                  </a:gsLst>
                  <a:lin ang="18900000" scaled="1"/>
                  <a:tileRect/>
                </a:gradFill>
                <a:ln w="9525">
                  <a:noFill/>
                </a:ln>
              </p:spPr>
              <p:txBody>
                <a:bodyPr wrap="none" lIns="90226" tIns="45113" rIns="90226" bIns="45113" anchor="ctr"/>
                <a:lstStyle/>
                <a:p>
                  <a:pPr algn="ctr" defTabSz="923925" latinLnBrk="1">
                    <a:defRPr/>
                  </a:pPr>
                  <a:endParaRPr lang="en-US" altLang="zh-CN" sz="2345" b="1" dirty="0">
                    <a:solidFill>
                      <a:srgbClr val="FFFFFF"/>
                    </a:solidFill>
                    <a:latin typeface="Verdana" panose="020B0604030504040204" pitchFamily="34" charset="0"/>
                    <a:ea typeface="黑体" panose="02010609060101010101" charset="-122"/>
                  </a:endParaRPr>
                </a:p>
              </p:txBody>
            </p:sp>
            <p:sp>
              <p:nvSpPr>
                <p:cNvPr id="22" name="TextBox 38"/>
                <p:cNvSpPr txBox="1">
                  <a:spLocks noChangeArrowheads="1"/>
                </p:cNvSpPr>
                <p:nvPr/>
              </p:nvSpPr>
              <p:spPr bwMode="auto">
                <a:xfrm>
                  <a:off x="1588" y="35"/>
                  <a:ext cx="2358"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6" tIns="45113" rIns="90226" bIns="45113">
                  <a:spAutoFit/>
                </a:bodyPr>
                <a:lstStyle>
                  <a:lvl1pPr defTabSz="923925">
                    <a:spcBef>
                      <a:spcPct val="20000"/>
                    </a:spcBef>
                    <a:buClr>
                      <a:schemeClr val="tx2"/>
                    </a:buClr>
                    <a:buFont typeface="Wingdings" pitchFamily="2" charset="2"/>
                    <a:buChar char="v"/>
                    <a:defRPr sz="2800">
                      <a:solidFill>
                        <a:schemeClr val="tx1"/>
                      </a:solidFill>
                      <a:latin typeface="Arial" pitchFamily="34" charset="0"/>
                    </a:defRPr>
                  </a:lvl1pPr>
                  <a:lvl2pPr marL="742950" indent="-285750" defTabSz="923925">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defTabSz="923925">
                    <a:spcBef>
                      <a:spcPct val="20000"/>
                    </a:spcBef>
                    <a:buClr>
                      <a:schemeClr val="accent2"/>
                    </a:buClr>
                    <a:buChar char="•"/>
                    <a:defRPr sz="2400">
                      <a:solidFill>
                        <a:schemeClr val="tx1"/>
                      </a:solidFill>
                      <a:latin typeface="Arial" pitchFamily="34" charset="0"/>
                    </a:defRPr>
                  </a:lvl3pPr>
                  <a:lvl4pPr marL="1600200" indent="-228600" defTabSz="923925">
                    <a:spcBef>
                      <a:spcPct val="20000"/>
                    </a:spcBef>
                    <a:buChar char="–"/>
                    <a:defRPr sz="2000">
                      <a:solidFill>
                        <a:schemeClr val="tx1"/>
                      </a:solidFill>
                      <a:latin typeface="Arial" pitchFamily="34" charset="0"/>
                    </a:defRPr>
                  </a:lvl4pPr>
                  <a:lvl5pPr marL="2057400" indent="-228600" defTabSz="923925">
                    <a:spcBef>
                      <a:spcPct val="20000"/>
                    </a:spcBef>
                    <a:buChar char="»"/>
                    <a:defRPr sz="2000">
                      <a:solidFill>
                        <a:schemeClr val="tx1"/>
                      </a:solidFill>
                      <a:latin typeface="Arial" pitchFamily="34" charset="0"/>
                    </a:defRPr>
                  </a:lvl5pPr>
                  <a:lvl6pPr marL="2514600" indent="-228600" defTabSz="923925" eaLnBrk="0" fontAlgn="base" hangingPunct="0">
                    <a:spcBef>
                      <a:spcPct val="20000"/>
                    </a:spcBef>
                    <a:spcAft>
                      <a:spcPct val="0"/>
                    </a:spcAft>
                    <a:buChar char="»"/>
                    <a:defRPr sz="2000">
                      <a:solidFill>
                        <a:schemeClr val="tx1"/>
                      </a:solidFill>
                      <a:latin typeface="Arial" pitchFamily="34" charset="0"/>
                    </a:defRPr>
                  </a:lvl6pPr>
                  <a:lvl7pPr marL="2971800" indent="-228600" defTabSz="923925" eaLnBrk="0" fontAlgn="base" hangingPunct="0">
                    <a:spcBef>
                      <a:spcPct val="20000"/>
                    </a:spcBef>
                    <a:spcAft>
                      <a:spcPct val="0"/>
                    </a:spcAft>
                    <a:buChar char="»"/>
                    <a:defRPr sz="2000">
                      <a:solidFill>
                        <a:schemeClr val="tx1"/>
                      </a:solidFill>
                      <a:latin typeface="Arial" pitchFamily="34" charset="0"/>
                    </a:defRPr>
                  </a:lvl7pPr>
                  <a:lvl8pPr marL="3429000" indent="-228600" defTabSz="923925" eaLnBrk="0" fontAlgn="base" hangingPunct="0">
                    <a:spcBef>
                      <a:spcPct val="20000"/>
                    </a:spcBef>
                    <a:spcAft>
                      <a:spcPct val="0"/>
                    </a:spcAft>
                    <a:buChar char="»"/>
                    <a:defRPr sz="2000">
                      <a:solidFill>
                        <a:schemeClr val="tx1"/>
                      </a:solidFill>
                      <a:latin typeface="Arial" pitchFamily="34" charset="0"/>
                    </a:defRPr>
                  </a:lvl8pPr>
                  <a:lvl9pPr marL="3886200" indent="-228600" defTabSz="923925" eaLnBrk="0" fontAlgn="base" hangingPunct="0">
                    <a:spcBef>
                      <a:spcPct val="20000"/>
                    </a:spcBef>
                    <a:spcAft>
                      <a:spcPct val="0"/>
                    </a:spcAft>
                    <a:buChar char="»"/>
                    <a:defRPr sz="2000">
                      <a:solidFill>
                        <a:schemeClr val="tx1"/>
                      </a:solidFill>
                      <a:latin typeface="Arial" pitchFamily="34" charset="0"/>
                    </a:defRPr>
                  </a:lvl9pPr>
                </a:lstStyle>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院士</a:t>
                  </a:r>
                </a:p>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全国首届教学名师</a:t>
                  </a:r>
                </a:p>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国家“创新千人”</a:t>
                  </a:r>
                </a:p>
              </p:txBody>
            </p:sp>
            <p:sp>
              <p:nvSpPr>
                <p:cNvPr id="23" name="TextBox 41"/>
                <p:cNvSpPr txBox="1"/>
                <p:nvPr/>
              </p:nvSpPr>
              <p:spPr>
                <a:xfrm>
                  <a:off x="726" y="1944"/>
                  <a:ext cx="1179" cy="220"/>
                </a:xfrm>
                <a:prstGeom prst="rect">
                  <a:avLst/>
                </a:prstGeom>
                <a:noFill/>
                <a:ln w="9525">
                  <a:noFill/>
                </a:ln>
              </p:spPr>
              <p:txBody>
                <a:bodyPr lIns="90226" tIns="45113" rIns="90226" bIns="45113">
                  <a:spAutoFit/>
                </a:bodyPr>
                <a:lstStyle/>
                <a:p>
                  <a:pPr algn="ctr" defTabSz="923925" latinLnBrk="1">
                    <a:defRPr/>
                  </a:pPr>
                  <a:endParaRPr lang="zh-CN" altLang="zh-CN" sz="2345" b="1" dirty="0">
                    <a:solidFill>
                      <a:srgbClr val="0000FF"/>
                    </a:solidFill>
                    <a:latin typeface="Gulim" pitchFamily="34" charset="-127"/>
                    <a:ea typeface="黑体" panose="02010609060101010101" charset="-122"/>
                  </a:endParaRPr>
                </a:p>
              </p:txBody>
            </p:sp>
            <p:sp>
              <p:nvSpPr>
                <p:cNvPr id="24" name="TextBox 23"/>
                <p:cNvSpPr txBox="1"/>
                <p:nvPr/>
              </p:nvSpPr>
              <p:spPr>
                <a:xfrm>
                  <a:off x="1185" y="623"/>
                  <a:ext cx="2360" cy="618"/>
                </a:xfrm>
                <a:prstGeom prst="rect">
                  <a:avLst/>
                </a:prstGeom>
                <a:noFill/>
                <a:ln w="9525">
                  <a:noFill/>
                </a:ln>
              </p:spPr>
              <p:txBody>
                <a:bodyPr lIns="90226" tIns="45113" rIns="90226" bIns="45113">
                  <a:spAutoFit/>
                </a:bodyPr>
                <a:lstStyle/>
                <a:p>
                  <a:pPr algn="ctr" defTabSz="923925" latinLnBrk="1">
                    <a:defRPr/>
                  </a:pPr>
                  <a:r>
                    <a:rPr lang="zh-CN" altLang="en-US" sz="1565" b="1" dirty="0">
                      <a:solidFill>
                        <a:schemeClr val="bg1"/>
                      </a:solidFill>
                      <a:latin typeface="微软雅黑" panose="020B0503020204020204" pitchFamily="34" charset="-122"/>
                      <a:ea typeface="微软雅黑" panose="020B0503020204020204" pitchFamily="34" charset="-122"/>
                    </a:rPr>
                    <a:t>国家有突出贡献中青年专家</a:t>
                  </a:r>
                </a:p>
                <a:p>
                  <a:pPr algn="ctr" defTabSz="923925" latinLnBrk="1">
                    <a:defRPr/>
                  </a:pPr>
                  <a:r>
                    <a:rPr lang="zh-CN" altLang="en-US" sz="1565" b="1" dirty="0">
                      <a:solidFill>
                        <a:schemeClr val="bg1"/>
                      </a:solidFill>
                      <a:latin typeface="微软雅黑" panose="020B0503020204020204" pitchFamily="34" charset="-122"/>
                      <a:ea typeface="微软雅黑" panose="020B0503020204020204" pitchFamily="34" charset="-122"/>
                    </a:rPr>
                    <a:t>国务院学位评议组成员</a:t>
                  </a:r>
                </a:p>
                <a:p>
                  <a:pPr algn="ctr" defTabSz="923925" latinLnBrk="1">
                    <a:defRPr/>
                  </a:pPr>
                  <a:r>
                    <a:rPr lang="zh-CN" altLang="en-US" sz="1565" b="1" dirty="0">
                      <a:solidFill>
                        <a:schemeClr val="bg1"/>
                      </a:solidFill>
                      <a:latin typeface="微软雅黑" panose="020B0503020204020204" pitchFamily="34" charset="-122"/>
                      <a:ea typeface="微软雅黑" panose="020B0503020204020204" pitchFamily="34" charset="-122"/>
                    </a:rPr>
                    <a:t>国家百千万人才工程专家</a:t>
                  </a:r>
                  <a:endParaRPr lang="en-US" altLang="x-none" sz="1565" b="1" dirty="0">
                    <a:solidFill>
                      <a:schemeClr val="bg1"/>
                    </a:solidFill>
                    <a:latin typeface="微软雅黑" panose="020B0503020204020204" pitchFamily="34" charset="-122"/>
                    <a:ea typeface="微软雅黑" panose="020B0503020204020204" pitchFamily="34" charset="-122"/>
                  </a:endParaRPr>
                </a:p>
                <a:p>
                  <a:pPr algn="ctr" defTabSz="923925" latinLnBrk="1">
                    <a:defRPr/>
                  </a:pPr>
                  <a:r>
                    <a:rPr lang="zh-CN" altLang="en-US" sz="1565" b="1" dirty="0">
                      <a:solidFill>
                        <a:schemeClr val="bg1"/>
                      </a:solidFill>
                      <a:latin typeface="微软雅黑" panose="020B0503020204020204" pitchFamily="34" charset="-122"/>
                      <a:ea typeface="微软雅黑" panose="020B0503020204020204" pitchFamily="34" charset="-122"/>
                    </a:rPr>
                    <a:t>国家自然科学基金会评评审专家</a:t>
                  </a:r>
                  <a:endParaRPr lang="en-US" altLang="x-none" sz="1565" b="1" dirty="0">
                    <a:solidFill>
                      <a:schemeClr val="bg1"/>
                    </a:solidFill>
                    <a:latin typeface="微软雅黑" panose="020B0503020204020204" pitchFamily="34" charset="-122"/>
                    <a:ea typeface="微软雅黑" panose="020B0503020204020204" pitchFamily="34" charset="-122"/>
                  </a:endParaRPr>
                </a:p>
                <a:p>
                  <a:pPr algn="ctr" defTabSz="923925" latinLnBrk="1">
                    <a:defRPr/>
                  </a:pPr>
                  <a:endParaRPr lang="en-US" altLang="x-none" sz="1365" b="1" dirty="0">
                    <a:solidFill>
                      <a:schemeClr val="bg1"/>
                    </a:solidFill>
                    <a:latin typeface="宋体" panose="02010600030101010101" pitchFamily="2" charset="-122"/>
                    <a:ea typeface="Gulim" pitchFamily="34" charset="-127"/>
                  </a:endParaRPr>
                </a:p>
              </p:txBody>
            </p:sp>
            <p:sp>
              <p:nvSpPr>
                <p:cNvPr id="25" name="TextBox 24"/>
                <p:cNvSpPr txBox="1">
                  <a:spLocks noChangeArrowheads="1"/>
                </p:cNvSpPr>
                <p:nvPr/>
              </p:nvSpPr>
              <p:spPr bwMode="auto">
                <a:xfrm>
                  <a:off x="690" y="1280"/>
                  <a:ext cx="2359"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6" tIns="45113" rIns="90226" bIns="45113">
                  <a:spAutoFit/>
                </a:bodyPr>
                <a:lstStyle>
                  <a:lvl1pPr defTabSz="923925">
                    <a:spcBef>
                      <a:spcPct val="20000"/>
                    </a:spcBef>
                    <a:buClr>
                      <a:schemeClr val="tx2"/>
                    </a:buClr>
                    <a:buFont typeface="Wingdings" pitchFamily="2" charset="2"/>
                    <a:buChar char="v"/>
                    <a:defRPr sz="2800">
                      <a:solidFill>
                        <a:schemeClr val="tx1"/>
                      </a:solidFill>
                      <a:latin typeface="Arial" pitchFamily="34" charset="0"/>
                    </a:defRPr>
                  </a:lvl1pPr>
                  <a:lvl2pPr marL="742950" indent="-285750" defTabSz="923925">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defTabSz="923925">
                    <a:spcBef>
                      <a:spcPct val="20000"/>
                    </a:spcBef>
                    <a:buClr>
                      <a:schemeClr val="accent2"/>
                    </a:buClr>
                    <a:buChar char="•"/>
                    <a:defRPr sz="2400">
                      <a:solidFill>
                        <a:schemeClr val="tx1"/>
                      </a:solidFill>
                      <a:latin typeface="Arial" pitchFamily="34" charset="0"/>
                    </a:defRPr>
                  </a:lvl3pPr>
                  <a:lvl4pPr marL="1600200" indent="-228600" defTabSz="923925">
                    <a:spcBef>
                      <a:spcPct val="20000"/>
                    </a:spcBef>
                    <a:buChar char="–"/>
                    <a:defRPr sz="2000">
                      <a:solidFill>
                        <a:schemeClr val="tx1"/>
                      </a:solidFill>
                      <a:latin typeface="Arial" pitchFamily="34" charset="0"/>
                    </a:defRPr>
                  </a:lvl4pPr>
                  <a:lvl5pPr marL="2057400" indent="-228600" defTabSz="923925">
                    <a:spcBef>
                      <a:spcPct val="20000"/>
                    </a:spcBef>
                    <a:buChar char="»"/>
                    <a:defRPr sz="2000">
                      <a:solidFill>
                        <a:schemeClr val="tx1"/>
                      </a:solidFill>
                      <a:latin typeface="Arial" pitchFamily="34" charset="0"/>
                    </a:defRPr>
                  </a:lvl5pPr>
                  <a:lvl6pPr marL="2514600" indent="-228600" defTabSz="923925" eaLnBrk="0" fontAlgn="base" hangingPunct="0">
                    <a:spcBef>
                      <a:spcPct val="20000"/>
                    </a:spcBef>
                    <a:spcAft>
                      <a:spcPct val="0"/>
                    </a:spcAft>
                    <a:buChar char="»"/>
                    <a:defRPr sz="2000">
                      <a:solidFill>
                        <a:schemeClr val="tx1"/>
                      </a:solidFill>
                      <a:latin typeface="Arial" pitchFamily="34" charset="0"/>
                    </a:defRPr>
                  </a:lvl6pPr>
                  <a:lvl7pPr marL="2971800" indent="-228600" defTabSz="923925" eaLnBrk="0" fontAlgn="base" hangingPunct="0">
                    <a:spcBef>
                      <a:spcPct val="20000"/>
                    </a:spcBef>
                    <a:spcAft>
                      <a:spcPct val="0"/>
                    </a:spcAft>
                    <a:buChar char="»"/>
                    <a:defRPr sz="2000">
                      <a:solidFill>
                        <a:schemeClr val="tx1"/>
                      </a:solidFill>
                      <a:latin typeface="Arial" pitchFamily="34" charset="0"/>
                    </a:defRPr>
                  </a:lvl7pPr>
                  <a:lvl8pPr marL="3429000" indent="-228600" defTabSz="923925" eaLnBrk="0" fontAlgn="base" hangingPunct="0">
                    <a:spcBef>
                      <a:spcPct val="20000"/>
                    </a:spcBef>
                    <a:spcAft>
                      <a:spcPct val="0"/>
                    </a:spcAft>
                    <a:buChar char="»"/>
                    <a:defRPr sz="2000">
                      <a:solidFill>
                        <a:schemeClr val="tx1"/>
                      </a:solidFill>
                      <a:latin typeface="Arial" pitchFamily="34" charset="0"/>
                    </a:defRPr>
                  </a:lvl8pPr>
                  <a:lvl9pPr marL="3886200" indent="-228600" defTabSz="923925" eaLnBrk="0" fontAlgn="base" hangingPunct="0">
                    <a:spcBef>
                      <a:spcPct val="20000"/>
                    </a:spcBef>
                    <a:spcAft>
                      <a:spcPct val="0"/>
                    </a:spcAft>
                    <a:buChar char="»"/>
                    <a:defRPr sz="2000">
                      <a:solidFill>
                        <a:schemeClr val="tx1"/>
                      </a:solidFill>
                      <a:latin typeface="Arial" pitchFamily="34" charset="0"/>
                    </a:defRPr>
                  </a:lvl9pPr>
                </a:lstStyle>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教育部新世纪人才</a:t>
                  </a:r>
                </a:p>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上海千人</a:t>
                  </a:r>
                </a:p>
                <a:p>
                  <a:pPr algn="ctr" latinLnBrk="1">
                    <a:spcBef>
                      <a:spcPct val="0"/>
                    </a:spcBef>
                    <a:buClrTx/>
                    <a:buFontTx/>
                    <a:buNone/>
                  </a:pPr>
                  <a:r>
                    <a:rPr lang="zh-CN" altLang="en-US" sz="1600" b="1" dirty="0">
                      <a:solidFill>
                        <a:schemeClr val="bg1"/>
                      </a:solidFill>
                      <a:latin typeface="微软雅黑" panose="020B0503020204020204" pitchFamily="34" charset="-122"/>
                      <a:ea typeface="微软雅黑" panose="020B0503020204020204" pitchFamily="34" charset="-122"/>
                    </a:rPr>
                    <a:t>中科院百人计划</a:t>
                  </a:r>
                </a:p>
              </p:txBody>
            </p:sp>
            <p:sp>
              <p:nvSpPr>
                <p:cNvPr id="26" name="TextBox 25"/>
                <p:cNvSpPr txBox="1">
                  <a:spLocks noChangeArrowheads="1"/>
                </p:cNvSpPr>
                <p:nvPr/>
              </p:nvSpPr>
              <p:spPr bwMode="auto">
                <a:xfrm>
                  <a:off x="-89" y="1895"/>
                  <a:ext cx="281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6" tIns="45113" rIns="90226" bIns="45113">
                  <a:spAutoFit/>
                </a:bodyPr>
                <a:lstStyle>
                  <a:lvl1pPr defTabSz="923925">
                    <a:spcBef>
                      <a:spcPct val="20000"/>
                    </a:spcBef>
                    <a:buClr>
                      <a:schemeClr val="tx2"/>
                    </a:buClr>
                    <a:buFont typeface="Wingdings" pitchFamily="2" charset="2"/>
                    <a:buChar char="v"/>
                    <a:defRPr sz="2800">
                      <a:solidFill>
                        <a:schemeClr val="tx1"/>
                      </a:solidFill>
                      <a:latin typeface="Arial" pitchFamily="34" charset="0"/>
                    </a:defRPr>
                  </a:lvl1pPr>
                  <a:lvl2pPr marL="742950" indent="-285750" defTabSz="923925">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defTabSz="923925">
                    <a:spcBef>
                      <a:spcPct val="20000"/>
                    </a:spcBef>
                    <a:buClr>
                      <a:schemeClr val="accent2"/>
                    </a:buClr>
                    <a:buChar char="•"/>
                    <a:defRPr sz="2400">
                      <a:solidFill>
                        <a:schemeClr val="tx1"/>
                      </a:solidFill>
                      <a:latin typeface="Arial" pitchFamily="34" charset="0"/>
                    </a:defRPr>
                  </a:lvl3pPr>
                  <a:lvl4pPr marL="1600200" indent="-228600" defTabSz="923925">
                    <a:spcBef>
                      <a:spcPct val="20000"/>
                    </a:spcBef>
                    <a:buChar char="–"/>
                    <a:defRPr sz="2000">
                      <a:solidFill>
                        <a:schemeClr val="tx1"/>
                      </a:solidFill>
                      <a:latin typeface="Arial" pitchFamily="34" charset="0"/>
                    </a:defRPr>
                  </a:lvl4pPr>
                  <a:lvl5pPr marL="2057400" indent="-228600" defTabSz="923925">
                    <a:spcBef>
                      <a:spcPct val="20000"/>
                    </a:spcBef>
                    <a:buChar char="»"/>
                    <a:defRPr sz="2000">
                      <a:solidFill>
                        <a:schemeClr val="tx1"/>
                      </a:solidFill>
                      <a:latin typeface="Arial" pitchFamily="34" charset="0"/>
                    </a:defRPr>
                  </a:lvl5pPr>
                  <a:lvl6pPr marL="2514600" indent="-228600" defTabSz="923925" eaLnBrk="0" fontAlgn="base" hangingPunct="0">
                    <a:spcBef>
                      <a:spcPct val="20000"/>
                    </a:spcBef>
                    <a:spcAft>
                      <a:spcPct val="0"/>
                    </a:spcAft>
                    <a:buChar char="»"/>
                    <a:defRPr sz="2000">
                      <a:solidFill>
                        <a:schemeClr val="tx1"/>
                      </a:solidFill>
                      <a:latin typeface="Arial" pitchFamily="34" charset="0"/>
                    </a:defRPr>
                  </a:lvl6pPr>
                  <a:lvl7pPr marL="2971800" indent="-228600" defTabSz="923925" eaLnBrk="0" fontAlgn="base" hangingPunct="0">
                    <a:spcBef>
                      <a:spcPct val="20000"/>
                    </a:spcBef>
                    <a:spcAft>
                      <a:spcPct val="0"/>
                    </a:spcAft>
                    <a:buChar char="»"/>
                    <a:defRPr sz="2000">
                      <a:solidFill>
                        <a:schemeClr val="tx1"/>
                      </a:solidFill>
                      <a:latin typeface="Arial" pitchFamily="34" charset="0"/>
                    </a:defRPr>
                  </a:lvl7pPr>
                  <a:lvl8pPr marL="3429000" indent="-228600" defTabSz="923925" eaLnBrk="0" fontAlgn="base" hangingPunct="0">
                    <a:spcBef>
                      <a:spcPct val="20000"/>
                    </a:spcBef>
                    <a:spcAft>
                      <a:spcPct val="0"/>
                    </a:spcAft>
                    <a:buChar char="»"/>
                    <a:defRPr sz="2000">
                      <a:solidFill>
                        <a:schemeClr val="tx1"/>
                      </a:solidFill>
                      <a:latin typeface="Arial" pitchFamily="34" charset="0"/>
                    </a:defRPr>
                  </a:lvl8pPr>
                  <a:lvl9pPr marL="3886200" indent="-228600" defTabSz="923925" eaLnBrk="0" fontAlgn="base" hangingPunct="0">
                    <a:spcBef>
                      <a:spcPct val="20000"/>
                    </a:spcBef>
                    <a:spcAft>
                      <a:spcPct val="0"/>
                    </a:spcAft>
                    <a:buChar char="»"/>
                    <a:defRPr sz="2000">
                      <a:solidFill>
                        <a:schemeClr val="tx1"/>
                      </a:solidFill>
                      <a:latin typeface="Arial" pitchFamily="34" charset="0"/>
                    </a:defRPr>
                  </a:lvl9pPr>
                </a:lstStyle>
                <a:p>
                  <a:pPr algn="ctr" latinLnBrk="1">
                    <a:spcBef>
                      <a:spcPct val="0"/>
                    </a:spcBef>
                    <a:buClrTx/>
                    <a:buFontTx/>
                    <a:buNone/>
                  </a:pPr>
                  <a:r>
                    <a:rPr lang="zh-CN" altLang="en-US" sz="1600" b="1" dirty="0">
                      <a:solidFill>
                        <a:srgbClr val="0000FF"/>
                      </a:solidFill>
                      <a:latin typeface="微软雅黑" panose="020B0503020204020204" pitchFamily="34" charset="-122"/>
                      <a:ea typeface="微软雅黑" panose="020B0503020204020204" pitchFamily="34" charset="-122"/>
                    </a:rPr>
                    <a:t>上海东方学者、上海市领军人才</a:t>
                  </a:r>
                </a:p>
                <a:p>
                  <a:pPr algn="ctr" latinLnBrk="1">
                    <a:spcBef>
                      <a:spcPct val="0"/>
                    </a:spcBef>
                    <a:buClrTx/>
                    <a:buFontTx/>
                    <a:buNone/>
                  </a:pPr>
                  <a:r>
                    <a:rPr lang="zh-CN" altLang="en-US" sz="1600" b="1" dirty="0">
                      <a:solidFill>
                        <a:srgbClr val="0000FF"/>
                      </a:solidFill>
                      <a:latin typeface="微软雅黑" panose="020B0503020204020204" pitchFamily="34" charset="-122"/>
                      <a:ea typeface="微软雅黑" panose="020B0503020204020204" pitchFamily="34" charset="-122"/>
                    </a:rPr>
                    <a:t>上海市优秀学科带头人、上海市曙光学者（跟踪）</a:t>
                  </a:r>
                </a:p>
                <a:p>
                  <a:pPr algn="ctr" latinLnBrk="1">
                    <a:spcBef>
                      <a:spcPct val="0"/>
                    </a:spcBef>
                    <a:buClrTx/>
                    <a:buFontTx/>
                    <a:buNone/>
                  </a:pPr>
                  <a:r>
                    <a:rPr lang="zh-CN" altLang="en-US" sz="1600" b="1" dirty="0">
                      <a:solidFill>
                        <a:srgbClr val="0000FF"/>
                      </a:solidFill>
                      <a:latin typeface="微软雅黑" panose="020B0503020204020204" pitchFamily="34" charset="-122"/>
                      <a:ea typeface="微软雅黑" panose="020B0503020204020204" pitchFamily="34" charset="-122"/>
                    </a:rPr>
                    <a:t>上海市浦江学者、上海市启明星（跟踪）</a:t>
                  </a:r>
                </a:p>
              </p:txBody>
            </p:sp>
          </p:grpSp>
        </p:grpSp>
      </p:grpSp>
      <p:sp>
        <p:nvSpPr>
          <p:cNvPr id="27" name="矩形 2"/>
          <p:cNvSpPr>
            <a:spLocks noChangeArrowheads="1"/>
          </p:cNvSpPr>
          <p:nvPr/>
        </p:nvSpPr>
        <p:spPr bwMode="auto">
          <a:xfrm>
            <a:off x="124544" y="957263"/>
            <a:ext cx="293528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Wingdings" pitchFamily="2" charset="2"/>
              <a:buChar char="v"/>
              <a:defRPr sz="2800">
                <a:solidFill>
                  <a:schemeClr val="tx1"/>
                </a:solidFill>
                <a:latin typeface="Arial" pitchFamily="34" charset="0"/>
              </a:defRPr>
            </a:lvl1pPr>
            <a:lvl2pPr marL="742950" indent="-285750">
              <a:spcBef>
                <a:spcPct val="20000"/>
              </a:spcBef>
              <a:buClr>
                <a:schemeClr val="accent1"/>
              </a:buClr>
              <a:buFont typeface="Wingdings" pitchFamily="2" charset="2"/>
              <a:buChar char="§"/>
              <a:defRPr sz="2600">
                <a:solidFill>
                  <a:schemeClr val="tx1"/>
                </a:solidFill>
                <a:latin typeface="Arial" pitchFamily="34" charset="0"/>
              </a:defRPr>
            </a:lvl2pPr>
            <a:lvl3pPr marL="1143000" indent="-228600">
              <a:spcBef>
                <a:spcPct val="20000"/>
              </a:spcBef>
              <a:buClr>
                <a:schemeClr val="accent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
                <a:srgbClr val="D11405"/>
              </a:buClr>
              <a:buFont typeface="Wingdings" pitchFamily="2" charset="2"/>
              <a:buChar char="p"/>
            </a:pPr>
            <a:r>
              <a:rPr lang="zh-CN" altLang="en-US" sz="2400" b="1" dirty="0">
                <a:latin typeface="微软雅黑" panose="020B0503020204020204" pitchFamily="34" charset="-122"/>
                <a:ea typeface="微软雅黑" panose="020B0503020204020204" pitchFamily="34" charset="-122"/>
                <a:sym typeface="隶书" pitchFamily="49" charset="-122"/>
              </a:rPr>
              <a:t>专业教师数</a:t>
            </a:r>
            <a:r>
              <a:rPr lang="en-US" altLang="zh-CN" sz="2400" b="1" dirty="0" smtClean="0">
                <a:latin typeface="微软雅黑" panose="020B0503020204020204" pitchFamily="34" charset="-122"/>
                <a:ea typeface="微软雅黑" panose="020B0503020204020204" pitchFamily="34" charset="-122"/>
                <a:sym typeface="隶书" pitchFamily="49" charset="-122"/>
              </a:rPr>
              <a:t>=80</a:t>
            </a:r>
            <a:endParaRPr lang="en-US" altLang="zh-CN" sz="2400" b="1" dirty="0">
              <a:latin typeface="微软雅黑" panose="020B0503020204020204" pitchFamily="34" charset="-122"/>
              <a:ea typeface="微软雅黑" panose="020B0503020204020204" pitchFamily="34" charset="-122"/>
              <a:sym typeface="隶书" pitchFamily="49" charset="-122"/>
            </a:endParaRPr>
          </a:p>
          <a:p>
            <a:pPr>
              <a:spcBef>
                <a:spcPts val="600"/>
              </a:spcBef>
              <a:buClr>
                <a:srgbClr val="D11405"/>
              </a:buClr>
              <a:buFont typeface="Wingdings" pitchFamily="2" charset="2"/>
              <a:buChar char="p"/>
            </a:pPr>
            <a:r>
              <a:rPr lang="zh-CN" altLang="en-US" sz="2400" b="1" dirty="0">
                <a:latin typeface="微软雅黑" panose="020B0503020204020204" pitchFamily="34" charset="-122"/>
                <a:ea typeface="微软雅黑" panose="020B0503020204020204" pitchFamily="34" charset="-122"/>
                <a:sym typeface="隶书" pitchFamily="49" charset="-122"/>
              </a:rPr>
              <a:t>博士数</a:t>
            </a:r>
            <a:r>
              <a:rPr lang="en-US" altLang="zh-CN" sz="2400" b="1" dirty="0" smtClean="0">
                <a:latin typeface="微软雅黑" panose="020B0503020204020204" pitchFamily="34" charset="-122"/>
                <a:ea typeface="微软雅黑" panose="020B0503020204020204" pitchFamily="34" charset="-122"/>
                <a:sym typeface="隶书" pitchFamily="49" charset="-122"/>
              </a:rPr>
              <a:t>=75</a:t>
            </a:r>
            <a:r>
              <a:rPr lang="zh-CN" altLang="en-US" sz="2400" b="1" dirty="0" smtClean="0">
                <a:latin typeface="微软雅黑" panose="020B0503020204020204" pitchFamily="34" charset="-122"/>
                <a:ea typeface="微软雅黑" panose="020B0503020204020204" pitchFamily="34" charset="-122"/>
                <a:sym typeface="隶书" pitchFamily="49" charset="-122"/>
              </a:rPr>
              <a:t> </a:t>
            </a:r>
            <a:endParaRPr lang="en-US" altLang="zh-CN" sz="2400" b="1" dirty="0">
              <a:latin typeface="微软雅黑" panose="020B0503020204020204" pitchFamily="34" charset="-122"/>
              <a:ea typeface="微软雅黑" panose="020B0503020204020204" pitchFamily="34" charset="-122"/>
              <a:sym typeface="隶书" pitchFamily="49" charset="-122"/>
            </a:endParaRPr>
          </a:p>
          <a:p>
            <a:pPr>
              <a:spcBef>
                <a:spcPts val="600"/>
              </a:spcBef>
              <a:buClr>
                <a:srgbClr val="D11405"/>
              </a:buClr>
              <a:buFont typeface="Wingdings" pitchFamily="2" charset="2"/>
              <a:buChar char="p"/>
            </a:pPr>
            <a:r>
              <a:rPr lang="zh-CN" altLang="en-US" sz="2400" b="1" dirty="0">
                <a:latin typeface="微软雅黑" panose="020B0503020204020204" pitchFamily="34" charset="-122"/>
                <a:ea typeface="微软雅黑" panose="020B0503020204020204" pitchFamily="34" charset="-122"/>
                <a:sym typeface="隶书" pitchFamily="49" charset="-122"/>
              </a:rPr>
              <a:t>教授数</a:t>
            </a:r>
            <a:r>
              <a:rPr lang="en-US" altLang="zh-CN" sz="2400" b="1" dirty="0" smtClean="0">
                <a:latin typeface="微软雅黑" panose="020B0503020204020204" pitchFamily="34" charset="-122"/>
                <a:ea typeface="微软雅黑" panose="020B0503020204020204" pitchFamily="34" charset="-122"/>
                <a:sym typeface="隶书" pitchFamily="49" charset="-122"/>
              </a:rPr>
              <a:t>=22</a:t>
            </a:r>
            <a:endParaRPr lang="en-US" altLang="zh-CN" sz="2400" b="1" dirty="0">
              <a:latin typeface="微软雅黑" panose="020B0503020204020204" pitchFamily="34" charset="-122"/>
              <a:ea typeface="微软雅黑" panose="020B0503020204020204" pitchFamily="34" charset="-122"/>
              <a:sym typeface="隶书" pitchFamily="49" charset="-122"/>
            </a:endParaRPr>
          </a:p>
          <a:p>
            <a:pPr>
              <a:spcBef>
                <a:spcPts val="600"/>
              </a:spcBef>
              <a:buClr>
                <a:srgbClr val="D11405"/>
              </a:buClr>
              <a:buFont typeface="Wingdings" pitchFamily="2" charset="2"/>
              <a:buChar char="p"/>
            </a:pPr>
            <a:r>
              <a:rPr lang="zh-CN" altLang="en-US" sz="2400" b="1" dirty="0">
                <a:latin typeface="微软雅黑" panose="020B0503020204020204" pitchFamily="34" charset="-122"/>
                <a:ea typeface="微软雅黑" panose="020B0503020204020204" pitchFamily="34" charset="-122"/>
                <a:sym typeface="隶书" pitchFamily="49" charset="-122"/>
              </a:rPr>
              <a:t>副教授</a:t>
            </a:r>
            <a:r>
              <a:rPr lang="en-US" altLang="zh-CN" sz="2400" b="1" dirty="0" smtClean="0">
                <a:latin typeface="微软雅黑" panose="020B0503020204020204" pitchFamily="34" charset="-122"/>
                <a:ea typeface="微软雅黑" panose="020B0503020204020204" pitchFamily="34" charset="-122"/>
                <a:sym typeface="隶书" pitchFamily="49" charset="-122"/>
              </a:rPr>
              <a:t>=37</a:t>
            </a:r>
            <a:endParaRPr lang="zh-CN" altLang="en-US" sz="2400" b="1" dirty="0">
              <a:latin typeface="微软雅黑" panose="020B0503020204020204" pitchFamily="34" charset="-122"/>
              <a:ea typeface="微软雅黑" panose="020B0503020204020204" pitchFamily="34" charset="-122"/>
              <a:sym typeface="隶书" pitchFamily="49" charset="-122"/>
            </a:endParaRPr>
          </a:p>
        </p:txBody>
      </p:sp>
    </p:spTree>
    <p:extLst>
      <p:ext uri="{BB962C8B-B14F-4D97-AF65-F5344CB8AC3E}">
        <p14:creationId xmlns:p14="http://schemas.microsoft.com/office/powerpoint/2010/main" val="18734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5</a:t>
            </a:fld>
            <a:r>
              <a:rPr lang="zh-CN" altLang="en-US" smtClean="0"/>
              <a:t>页</a:t>
            </a:r>
            <a:endParaRPr lang="zh-CN" altLang="en-US" dirty="0"/>
          </a:p>
        </p:txBody>
      </p:sp>
      <p:sp>
        <p:nvSpPr>
          <p:cNvPr id="3" name="矩形 2"/>
          <p:cNvSpPr/>
          <p:nvPr/>
        </p:nvSpPr>
        <p:spPr>
          <a:xfrm>
            <a:off x="107504" y="1196752"/>
            <a:ext cx="8784976" cy="4893647"/>
          </a:xfrm>
          <a:prstGeom prst="rect">
            <a:avLst/>
          </a:prstGeom>
        </p:spPr>
        <p:txBody>
          <a:bodyPr wrap="square">
            <a:spAutoFit/>
          </a:bodyPr>
          <a:lstStyle/>
          <a:p>
            <a:pPr marL="342900" indent="-342900">
              <a:buFont typeface="Wingdings" panose="05000000000000000000" pitchFamily="2" charset="2"/>
              <a:buChar char="l"/>
            </a:pPr>
            <a:r>
              <a:rPr lang="zh-CN" altLang="zh-CN" sz="2400" b="1" dirty="0">
                <a:latin typeface="华文楷体" panose="02010600040101010101" pitchFamily="2" charset="-122"/>
                <a:ea typeface="华文楷体" panose="02010600040101010101" pitchFamily="2" charset="-122"/>
              </a:rPr>
              <a:t>能源与动力工程专业是上海理工大学历史悠久的本科专业</a:t>
            </a:r>
            <a:r>
              <a:rPr lang="en-US" altLang="zh-CN" sz="2400" b="1" dirty="0">
                <a:latin typeface="华文楷体" panose="02010600040101010101" pitchFamily="2" charset="-122"/>
                <a:ea typeface="华文楷体" panose="02010600040101010101" pitchFamily="2" charset="-122"/>
              </a:rPr>
              <a:t>, </a:t>
            </a:r>
            <a:r>
              <a:rPr lang="zh-CN" altLang="zh-CN" sz="2400" b="1" dirty="0">
                <a:latin typeface="华文楷体" panose="02010600040101010101" pitchFamily="2" charset="-122"/>
                <a:ea typeface="华文楷体" panose="02010600040101010101" pitchFamily="2" charset="-122"/>
              </a:rPr>
              <a:t>也是我国最早面向能源动力装备制造业进行人才培养的本科专业之一，覆盖了热能工程、动力机械及工程、制冷与空调工程、工程热物理四个专业方向</a:t>
            </a:r>
            <a:r>
              <a:rPr lang="zh-CN" altLang="zh-CN"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endParaRPr lang="zh-CN" altLang="zh-CN" sz="2400" b="1" dirty="0">
              <a:latin typeface="华文楷体" panose="02010600040101010101" pitchFamily="2" charset="-122"/>
              <a:ea typeface="华文楷体" panose="02010600040101010101" pitchFamily="2" charset="-122"/>
            </a:endParaRPr>
          </a:p>
          <a:p>
            <a:pPr marL="342900" indent="-342900">
              <a:buFont typeface="Wingdings" panose="05000000000000000000" pitchFamily="2" charset="2"/>
              <a:buChar char="l"/>
            </a:pPr>
            <a:r>
              <a:rPr lang="zh-CN" altLang="zh-CN" sz="2400" b="1" dirty="0">
                <a:latin typeface="华文楷体" panose="02010600040101010101" pitchFamily="2" charset="-122"/>
                <a:ea typeface="华文楷体" panose="02010600040101010101" pitchFamily="2" charset="-122"/>
              </a:rPr>
              <a:t>能源</a:t>
            </a:r>
            <a:r>
              <a:rPr lang="zh-CN" altLang="en-US" sz="2400" b="1" dirty="0">
                <a:latin typeface="华文楷体" panose="02010600040101010101" pitchFamily="2" charset="-122"/>
                <a:ea typeface="华文楷体" panose="02010600040101010101" pitchFamily="2" charset="-122"/>
              </a:rPr>
              <a:t>是社会发展的</a:t>
            </a:r>
            <a:r>
              <a:rPr lang="zh-CN" altLang="en-US" sz="2400" b="1" dirty="0" smtClean="0">
                <a:latin typeface="华文楷体" panose="02010600040101010101" pitchFamily="2" charset="-122"/>
                <a:ea typeface="华文楷体" panose="02010600040101010101" pitchFamily="2" charset="-122"/>
              </a:rPr>
              <a:t>动力，</a:t>
            </a:r>
            <a:r>
              <a:rPr lang="zh-CN" altLang="zh-CN" sz="2400" b="1" dirty="0" smtClean="0">
                <a:latin typeface="华文楷体" panose="02010600040101010101" pitchFamily="2" charset="-122"/>
                <a:ea typeface="华文楷体" panose="02010600040101010101" pitchFamily="2" charset="-122"/>
              </a:rPr>
              <a:t>动力</a:t>
            </a:r>
            <a:r>
              <a:rPr lang="zh-CN" altLang="zh-CN" sz="2400" b="1" dirty="0">
                <a:latin typeface="华文楷体" panose="02010600040101010101" pitchFamily="2" charset="-122"/>
                <a:ea typeface="华文楷体" panose="02010600040101010101" pitchFamily="2" charset="-122"/>
              </a:rPr>
              <a:t>装备制造业是国家高端装备制造业的明珠</a:t>
            </a:r>
            <a:r>
              <a:rPr lang="zh-CN" altLang="zh-CN" sz="2400" b="1" dirty="0" smtClean="0">
                <a:latin typeface="华文楷体" panose="02010600040101010101" pitchFamily="2" charset="-122"/>
                <a:ea typeface="华文楷体" panose="02010600040101010101" pitchFamily="2" charset="-122"/>
              </a:rPr>
              <a:t>，节能</a:t>
            </a:r>
            <a:r>
              <a:rPr lang="zh-CN" altLang="zh-CN" sz="2400" b="1" dirty="0">
                <a:latin typeface="华文楷体" panose="02010600040101010101" pitchFamily="2" charset="-122"/>
                <a:ea typeface="华文楷体" panose="02010600040101010101" pitchFamily="2" charset="-122"/>
              </a:rPr>
              <a:t>减排是国家的重要发展战略。本</a:t>
            </a:r>
            <a:r>
              <a:rPr lang="zh-CN" altLang="zh-CN" sz="2400" b="1" dirty="0" smtClean="0">
                <a:latin typeface="华文楷体" panose="02010600040101010101" pitchFamily="2" charset="-122"/>
                <a:ea typeface="华文楷体" panose="02010600040101010101" pitchFamily="2" charset="-122"/>
              </a:rPr>
              <a:t>专业围绕国家</a:t>
            </a:r>
            <a:r>
              <a:rPr lang="zh-CN" altLang="en-US" sz="2400" b="1" dirty="0" smtClean="0">
                <a:latin typeface="华文楷体" panose="02010600040101010101" pitchFamily="2" charset="-122"/>
                <a:ea typeface="华文楷体" panose="02010600040101010101" pitchFamily="2" charset="-122"/>
              </a:rPr>
              <a:t>碳达峰、碳中和目标</a:t>
            </a:r>
            <a:r>
              <a:rPr lang="zh-CN" altLang="zh-CN" sz="2400" b="1" dirty="0" smtClean="0">
                <a:latin typeface="华文楷体" panose="02010600040101010101" pitchFamily="2" charset="-122"/>
                <a:ea typeface="华文楷体" panose="02010600040101010101" pitchFamily="2" charset="-122"/>
              </a:rPr>
              <a:t>和</a:t>
            </a:r>
            <a:r>
              <a:rPr lang="zh-CN" altLang="zh-CN" sz="2400" b="1" dirty="0">
                <a:latin typeface="华文楷体" panose="02010600040101010101" pitchFamily="2" charset="-122"/>
                <a:ea typeface="华文楷体" panose="02010600040101010101" pitchFamily="2" charset="-122"/>
              </a:rPr>
              <a:t>上海市</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优先发展先进制造业</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的战略以及我校</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立足上海、面向世界、育人为本、服务社会</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的办学宗旨，依托我校</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动力工程与工程热物理</a:t>
            </a:r>
            <a:r>
              <a:rPr lang="en-US" altLang="zh-CN" sz="2400" b="1" dirty="0">
                <a:latin typeface="华文楷体" panose="02010600040101010101" pitchFamily="2" charset="-122"/>
                <a:ea typeface="华文楷体" panose="02010600040101010101" pitchFamily="2" charset="-122"/>
              </a:rPr>
              <a:t>”</a:t>
            </a:r>
            <a:r>
              <a:rPr lang="zh-CN" altLang="zh-CN" sz="2400" b="1" dirty="0">
                <a:latin typeface="华文楷体" panose="02010600040101010101" pitchFamily="2" charset="-122"/>
                <a:ea typeface="华文楷体" panose="02010600040101010101" pitchFamily="2" charset="-122"/>
              </a:rPr>
              <a:t>学科进行人才培养</a:t>
            </a:r>
            <a:r>
              <a:rPr lang="zh-CN" altLang="zh-CN"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发扬依托行业、产学研相结合的办学</a:t>
            </a:r>
            <a:r>
              <a:rPr lang="zh-CN" altLang="en-US" sz="2400" b="1" dirty="0" smtClean="0">
                <a:latin typeface="华文楷体" panose="02010600040101010101" pitchFamily="2" charset="-122"/>
                <a:ea typeface="华文楷体" panose="02010600040101010101" pitchFamily="2" charset="-122"/>
              </a:rPr>
              <a:t>传统，</a:t>
            </a:r>
            <a:r>
              <a:rPr lang="zh-CN" altLang="zh-CN" sz="2400" b="1" dirty="0" smtClean="0">
                <a:latin typeface="华文楷体" panose="02010600040101010101" pitchFamily="2" charset="-122"/>
                <a:ea typeface="华文楷体" panose="02010600040101010101" pitchFamily="2" charset="-122"/>
              </a:rPr>
              <a:t>为</a:t>
            </a:r>
            <a:r>
              <a:rPr lang="zh-CN" altLang="zh-CN" sz="2400" b="1" dirty="0">
                <a:latin typeface="华文楷体" panose="02010600040101010101" pitchFamily="2" charset="-122"/>
                <a:ea typeface="华文楷体" panose="02010600040101010101" pitchFamily="2" charset="-122"/>
              </a:rPr>
              <a:t>能源、动力、制冷、低温</a:t>
            </a:r>
            <a:r>
              <a:rPr lang="zh-CN"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空调、</a:t>
            </a:r>
            <a:r>
              <a:rPr lang="zh-CN" altLang="zh-CN" sz="2400" b="1" dirty="0" smtClean="0">
                <a:latin typeface="华文楷体" panose="02010600040101010101" pitchFamily="2" charset="-122"/>
                <a:ea typeface="华文楷体" panose="02010600040101010101" pitchFamily="2" charset="-122"/>
              </a:rPr>
              <a:t>化工</a:t>
            </a:r>
            <a:r>
              <a:rPr lang="zh-CN" altLang="en-US" sz="2400" b="1" dirty="0" smtClean="0">
                <a:latin typeface="华文楷体" panose="02010600040101010101" pitchFamily="2" charset="-122"/>
                <a:ea typeface="华文楷体" panose="02010600040101010101" pitchFamily="2" charset="-122"/>
              </a:rPr>
              <a:t>、航空航天</a:t>
            </a:r>
            <a:r>
              <a:rPr lang="zh-CN" altLang="zh-CN" sz="2400" b="1" dirty="0" smtClean="0">
                <a:latin typeface="华文楷体" panose="02010600040101010101" pitchFamily="2" charset="-122"/>
                <a:ea typeface="华文楷体" panose="02010600040101010101" pitchFamily="2" charset="-122"/>
              </a:rPr>
              <a:t>等</a:t>
            </a:r>
            <a:r>
              <a:rPr lang="zh-CN" altLang="zh-CN" sz="2400" b="1" dirty="0">
                <a:latin typeface="华文楷体" panose="02010600040101010101" pitchFamily="2" charset="-122"/>
                <a:ea typeface="华文楷体" panose="02010600040101010101" pitchFamily="2" charset="-122"/>
              </a:rPr>
              <a:t>领域</a:t>
            </a:r>
            <a:r>
              <a:rPr lang="zh-CN" altLang="zh-CN" sz="2400" b="1" dirty="0" smtClean="0">
                <a:latin typeface="华文楷体" panose="02010600040101010101" pitchFamily="2" charset="-122"/>
                <a:ea typeface="华文楷体" panose="02010600040101010101" pitchFamily="2" charset="-122"/>
              </a:rPr>
              <a:t>培养</a:t>
            </a:r>
            <a:r>
              <a:rPr lang="zh-CN" altLang="en-US" sz="2400" b="1" dirty="0" smtClean="0">
                <a:latin typeface="华文楷体" panose="02010600040101010101" pitchFamily="2" charset="-122"/>
                <a:ea typeface="华文楷体" panose="02010600040101010101" pitchFamily="2" charset="-122"/>
              </a:rPr>
              <a:t>厚</a:t>
            </a:r>
            <a:r>
              <a:rPr lang="zh-CN" altLang="en-US" sz="2400" b="1" dirty="0">
                <a:latin typeface="华文楷体" panose="02010600040101010101" pitchFamily="2" charset="-122"/>
                <a:ea typeface="华文楷体" panose="02010600040101010101" pitchFamily="2" charset="-122"/>
              </a:rPr>
              <a:t>基础、强实践的工程型、创新性、国际化高素质</a:t>
            </a:r>
            <a:r>
              <a:rPr lang="zh-CN" altLang="en-US" sz="2400" b="1" dirty="0" smtClean="0">
                <a:latin typeface="华文楷体" panose="02010600040101010101" pitchFamily="2" charset="-122"/>
                <a:ea typeface="华文楷体" panose="02010600040101010101" pitchFamily="2" charset="-122"/>
              </a:rPr>
              <a:t>人才</a:t>
            </a:r>
            <a:r>
              <a:rPr lang="zh-CN" altLang="zh-CN" sz="2400" b="1" dirty="0" smtClean="0">
                <a:latin typeface="华文楷体" panose="02010600040101010101" pitchFamily="2" charset="-122"/>
                <a:ea typeface="华文楷体" panose="02010600040101010101" pitchFamily="2" charset="-122"/>
              </a:rPr>
              <a:t>。</a:t>
            </a: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32591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6</a:t>
            </a:fld>
            <a:r>
              <a:rPr lang="zh-CN" altLang="en-US" smtClean="0"/>
              <a:t>页</a:t>
            </a:r>
            <a:endParaRPr lang="zh-CN" altLang="en-US" dirty="0"/>
          </a:p>
        </p:txBody>
      </p:sp>
      <p:graphicFrame>
        <p:nvGraphicFramePr>
          <p:cNvPr id="6" name="图示 5"/>
          <p:cNvGraphicFramePr/>
          <p:nvPr>
            <p:extLst>
              <p:ext uri="{D42A27DB-BD31-4B8C-83A1-F6EECF244321}">
                <p14:modId xmlns:p14="http://schemas.microsoft.com/office/powerpoint/2010/main" val="2943593450"/>
              </p:ext>
            </p:extLst>
          </p:nvPr>
        </p:nvGraphicFramePr>
        <p:xfrm>
          <a:off x="-468560" y="1311191"/>
          <a:ext cx="7164288" cy="5142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3"/>
          <p:cNvSpPr>
            <a:spLocks noChangeArrowheads="1"/>
          </p:cNvSpPr>
          <p:nvPr/>
        </p:nvSpPr>
        <p:spPr bwMode="auto">
          <a:xfrm>
            <a:off x="250825" y="868710"/>
            <a:ext cx="121126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一级学科</a:t>
            </a:r>
          </a:p>
        </p:txBody>
      </p:sp>
      <p:sp>
        <p:nvSpPr>
          <p:cNvPr id="8" name="矩形 17"/>
          <p:cNvSpPr>
            <a:spLocks noChangeArrowheads="1"/>
          </p:cNvSpPr>
          <p:nvPr/>
        </p:nvSpPr>
        <p:spPr bwMode="auto">
          <a:xfrm>
            <a:off x="3059113" y="868710"/>
            <a:ext cx="1211262"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二级学科</a:t>
            </a:r>
          </a:p>
        </p:txBody>
      </p:sp>
      <p:sp>
        <p:nvSpPr>
          <p:cNvPr id="9" name="矩形 18"/>
          <p:cNvSpPr>
            <a:spLocks noChangeArrowheads="1"/>
          </p:cNvSpPr>
          <p:nvPr/>
        </p:nvSpPr>
        <p:spPr bwMode="auto">
          <a:xfrm>
            <a:off x="6961188" y="868710"/>
            <a:ext cx="1211262"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本科专业</a:t>
            </a:r>
          </a:p>
        </p:txBody>
      </p:sp>
      <p:sp>
        <p:nvSpPr>
          <p:cNvPr id="10" name="右大括号 4"/>
          <p:cNvSpPr>
            <a:spLocks/>
          </p:cNvSpPr>
          <p:nvPr/>
        </p:nvSpPr>
        <p:spPr bwMode="auto">
          <a:xfrm>
            <a:off x="6011863" y="1412875"/>
            <a:ext cx="323850" cy="3960813"/>
          </a:xfrm>
          <a:prstGeom prst="rightBrace">
            <a:avLst>
              <a:gd name="adj1" fmla="val 8323"/>
              <a:gd name="adj2" fmla="val 4851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1" name="矩形 5"/>
          <p:cNvSpPr>
            <a:spLocks noChangeArrowheads="1"/>
          </p:cNvSpPr>
          <p:nvPr/>
        </p:nvSpPr>
        <p:spPr bwMode="auto">
          <a:xfrm>
            <a:off x="6183313" y="2173793"/>
            <a:ext cx="2960687"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spcAft>
                <a:spcPts val="600"/>
              </a:spcAft>
              <a:buFontTx/>
              <a:buNone/>
            </a:pPr>
            <a:r>
              <a:rPr lang="zh-CN" altLang="en-US" sz="2800" dirty="0">
                <a:solidFill>
                  <a:srgbClr val="0000FF"/>
                </a:solidFill>
              </a:rPr>
              <a:t> </a:t>
            </a:r>
            <a:r>
              <a:rPr lang="zh-CN" altLang="en-US" sz="2800" b="1" dirty="0">
                <a:solidFill>
                  <a:srgbClr val="C00000"/>
                </a:solidFill>
                <a:latin typeface="微软雅黑" panose="020B0503020204020204" pitchFamily="34" charset="-122"/>
                <a:ea typeface="微软雅黑" panose="020B0503020204020204" pitchFamily="34" charset="-122"/>
              </a:rPr>
              <a:t>能源与动力工程</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a:t>
            </a:r>
            <a:r>
              <a:rPr lang="en-US" altLang="zh-CN" sz="2000" b="1" dirty="0">
                <a:solidFill>
                  <a:srgbClr val="0000FF"/>
                </a:solidFill>
                <a:latin typeface="微软雅黑" panose="020B0503020204020204" pitchFamily="34" charset="-122"/>
                <a:ea typeface="微软雅黑" panose="020B0503020204020204" pitchFamily="34" charset="-122"/>
              </a:rPr>
              <a:t>1</a:t>
            </a:r>
            <a:r>
              <a:rPr lang="zh-CN" altLang="en-US" sz="2000" b="1" dirty="0">
                <a:solidFill>
                  <a:srgbClr val="0000FF"/>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动力机械工程</a:t>
            </a:r>
            <a:endParaRPr lang="en-US" altLang="zh-CN" sz="2000" b="1" dirty="0">
              <a:solidFill>
                <a:srgbClr val="0000FF"/>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a:t>
            </a:r>
            <a:r>
              <a:rPr lang="en-US" altLang="zh-CN" sz="2000" b="1" dirty="0">
                <a:solidFill>
                  <a:srgbClr val="0000FF"/>
                </a:solidFill>
                <a:latin typeface="微软雅黑" panose="020B0503020204020204" pitchFamily="34" charset="-122"/>
                <a:ea typeface="微软雅黑" panose="020B0503020204020204" pitchFamily="34" charset="-122"/>
              </a:rPr>
              <a:t>2</a:t>
            </a:r>
            <a:r>
              <a:rPr lang="zh-CN" altLang="en-US" sz="2000" b="1" dirty="0">
                <a:solidFill>
                  <a:srgbClr val="0000FF"/>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热能工程</a:t>
            </a:r>
            <a:endParaRPr lang="en-US" altLang="zh-CN" sz="2000" b="1" dirty="0">
              <a:solidFill>
                <a:srgbClr val="0000FF"/>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a:t>
            </a:r>
            <a:r>
              <a:rPr lang="en-US" altLang="zh-CN" sz="2000" b="1" dirty="0">
                <a:solidFill>
                  <a:srgbClr val="0000FF"/>
                </a:solidFill>
                <a:latin typeface="微软雅黑" panose="020B0503020204020204" pitchFamily="34" charset="-122"/>
                <a:ea typeface="微软雅黑" panose="020B0503020204020204" pitchFamily="34" charset="-122"/>
              </a:rPr>
              <a:t>3</a:t>
            </a:r>
            <a:r>
              <a:rPr lang="zh-CN" altLang="en-US" sz="2000" b="1" dirty="0">
                <a:solidFill>
                  <a:srgbClr val="0000FF"/>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制冷及低温工程</a:t>
            </a:r>
            <a:endParaRPr lang="en-US" altLang="zh-CN" sz="2000" b="1" dirty="0">
              <a:solidFill>
                <a:srgbClr val="0000FF"/>
              </a:solidFill>
              <a:latin typeface="微软雅黑" panose="020B0503020204020204" pitchFamily="34" charset="-122"/>
              <a:ea typeface="微软雅黑" panose="020B0503020204020204" pitchFamily="34" charset="-122"/>
            </a:endParaRPr>
          </a:p>
          <a:p>
            <a:pPr>
              <a:lnSpc>
                <a:spcPct val="150000"/>
              </a:lnSpc>
              <a:spcBef>
                <a:spcPct val="0"/>
              </a:spcBef>
              <a:buFontTx/>
              <a:buNone/>
            </a:pPr>
            <a:r>
              <a:rPr lang="zh-CN" altLang="en-US" sz="2000" b="1" dirty="0">
                <a:solidFill>
                  <a:srgbClr val="0000FF"/>
                </a:solidFill>
                <a:latin typeface="微软雅黑" panose="020B0503020204020204" pitchFamily="34" charset="-122"/>
                <a:ea typeface="微软雅黑" panose="020B0503020204020204" pitchFamily="34" charset="-122"/>
              </a:rPr>
              <a:t>（</a:t>
            </a:r>
            <a:r>
              <a:rPr lang="en-US" altLang="zh-CN" sz="2000" b="1" dirty="0">
                <a:solidFill>
                  <a:srgbClr val="0000FF"/>
                </a:solidFill>
                <a:latin typeface="微软雅黑" panose="020B0503020204020204" pitchFamily="34" charset="-122"/>
                <a:ea typeface="微软雅黑" panose="020B0503020204020204" pitchFamily="34" charset="-122"/>
              </a:rPr>
              <a:t>4</a:t>
            </a:r>
            <a:r>
              <a:rPr lang="zh-CN" altLang="en-US" sz="2000" b="1" dirty="0">
                <a:solidFill>
                  <a:srgbClr val="0000FF"/>
                </a:solidFill>
                <a:latin typeface="微软雅黑" panose="020B0503020204020204" pitchFamily="34" charset="-122"/>
                <a:ea typeface="微软雅黑" panose="020B0503020204020204" pitchFamily="34" charset="-122"/>
              </a:rPr>
              <a:t>）工程热物理</a:t>
            </a:r>
          </a:p>
        </p:txBody>
      </p:sp>
      <p:sp>
        <p:nvSpPr>
          <p:cNvPr id="12" name="下箭头 6"/>
          <p:cNvSpPr>
            <a:spLocks noChangeArrowheads="1"/>
          </p:cNvSpPr>
          <p:nvPr/>
        </p:nvSpPr>
        <p:spPr bwMode="auto">
          <a:xfrm>
            <a:off x="7510463" y="1333789"/>
            <a:ext cx="157881" cy="871075"/>
          </a:xfrm>
          <a:prstGeom prst="downArrow">
            <a:avLst>
              <a:gd name="adj1" fmla="val 50000"/>
              <a:gd name="adj2" fmla="val 5018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3" name="TextBox 12"/>
          <p:cNvSpPr txBox="1"/>
          <p:nvPr/>
        </p:nvSpPr>
        <p:spPr>
          <a:xfrm>
            <a:off x="2123728" y="2276872"/>
            <a:ext cx="1999265" cy="523220"/>
          </a:xfrm>
          <a:prstGeom prst="rect">
            <a:avLst/>
          </a:prstGeom>
          <a:noFill/>
        </p:spPr>
        <p:txBody>
          <a:bodyPr wrap="none" rtlCol="0">
            <a:spAutoFit/>
          </a:bodyPr>
          <a:lstStyle/>
          <a:p>
            <a:r>
              <a:rPr lang="en-US" altLang="zh-CN" sz="2800" b="1" dirty="0">
                <a:solidFill>
                  <a:srgbClr val="0000CC"/>
                </a:solidFill>
                <a:latin typeface="微软雅黑" panose="020B0503020204020204" pitchFamily="34" charset="-122"/>
                <a:ea typeface="微软雅黑" panose="020B0503020204020204" pitchFamily="34" charset="-122"/>
              </a:rPr>
              <a:t>2-</a:t>
            </a:r>
            <a:r>
              <a:rPr lang="zh-CN" altLang="en-US" sz="2800" b="1" dirty="0">
                <a:solidFill>
                  <a:srgbClr val="0000CC"/>
                </a:solidFill>
                <a:latin typeface="微软雅黑" panose="020B0503020204020204" pitchFamily="34" charset="-122"/>
                <a:ea typeface="微软雅黑" panose="020B0503020204020204" pitchFamily="34" charset="-122"/>
              </a:rPr>
              <a:t>热能工程</a:t>
            </a:r>
          </a:p>
        </p:txBody>
      </p:sp>
      <p:sp>
        <p:nvSpPr>
          <p:cNvPr id="14" name="TextBox 13"/>
          <p:cNvSpPr txBox="1"/>
          <p:nvPr/>
        </p:nvSpPr>
        <p:spPr>
          <a:xfrm>
            <a:off x="2140687" y="4077072"/>
            <a:ext cx="2358338" cy="523220"/>
          </a:xfrm>
          <a:prstGeom prst="rect">
            <a:avLst/>
          </a:prstGeom>
          <a:noFill/>
        </p:spPr>
        <p:txBody>
          <a:bodyPr wrap="none" rtlCol="0">
            <a:spAutoFit/>
          </a:bodyPr>
          <a:lstStyle/>
          <a:p>
            <a:r>
              <a:rPr lang="en-US" altLang="zh-CN" sz="2800" b="1" dirty="0" smtClean="0">
                <a:solidFill>
                  <a:srgbClr val="0000CC"/>
                </a:solidFill>
                <a:latin typeface="微软雅黑" panose="020B0503020204020204" pitchFamily="34" charset="-122"/>
                <a:ea typeface="微软雅黑" panose="020B0503020204020204" pitchFamily="34" charset="-122"/>
              </a:rPr>
              <a:t>2-</a:t>
            </a:r>
            <a:r>
              <a:rPr lang="zh-CN" altLang="en-US" sz="2800" b="1" dirty="0" smtClean="0">
                <a:solidFill>
                  <a:srgbClr val="0000CC"/>
                </a:solidFill>
                <a:latin typeface="微软雅黑" panose="020B0503020204020204" pitchFamily="34" charset="-122"/>
                <a:ea typeface="微软雅黑" panose="020B0503020204020204" pitchFamily="34" charset="-122"/>
              </a:rPr>
              <a:t>工程热物理</a:t>
            </a:r>
            <a:endParaRPr lang="zh-CN" altLang="en-US" sz="2800" b="1" dirty="0">
              <a:solidFill>
                <a:srgbClr val="0000CC"/>
              </a:solidFill>
              <a:latin typeface="微软雅黑" panose="020B0503020204020204" pitchFamily="34" charset="-122"/>
              <a:ea typeface="微软雅黑" panose="020B0503020204020204" pitchFamily="34" charset="-122"/>
            </a:endParaRPr>
          </a:p>
        </p:txBody>
      </p:sp>
      <p:sp>
        <p:nvSpPr>
          <p:cNvPr id="3" name="矩形 2"/>
          <p:cNvSpPr/>
          <p:nvPr/>
        </p:nvSpPr>
        <p:spPr>
          <a:xfrm>
            <a:off x="6183313" y="5437673"/>
            <a:ext cx="2916807" cy="1015663"/>
          </a:xfrm>
          <a:prstGeom prst="rect">
            <a:avLst/>
          </a:prstGeom>
        </p:spPr>
        <p:txBody>
          <a:bodyPr wrap="square">
            <a:spAutoFit/>
          </a:bodyPr>
          <a:lstStyle/>
          <a:p>
            <a:pPr marL="342900" indent="-342900">
              <a:lnSpc>
                <a:spcPct val="150000"/>
              </a:lnSpc>
              <a:buFont typeface="Wingdings" panose="05000000000000000000" pitchFamily="2" charset="2"/>
              <a:buChar char="l"/>
            </a:pPr>
            <a:r>
              <a:rPr lang="zh-CN" altLang="en-US" sz="2000" b="1" dirty="0" smtClean="0">
                <a:solidFill>
                  <a:srgbClr val="0000FF"/>
                </a:solidFill>
                <a:latin typeface="微软雅黑" panose="020B0503020204020204" pitchFamily="34" charset="-122"/>
                <a:ea typeface="微软雅黑" panose="020B0503020204020204" pitchFamily="34" charset="-122"/>
              </a:rPr>
              <a:t>全国</a:t>
            </a:r>
            <a:r>
              <a:rPr lang="zh-CN" altLang="en-US" sz="2000" b="1" dirty="0">
                <a:solidFill>
                  <a:srgbClr val="C00000"/>
                </a:solidFill>
                <a:latin typeface="微软雅黑" panose="020B0503020204020204" pitchFamily="34" charset="-122"/>
                <a:ea typeface="微软雅黑" panose="020B0503020204020204" pitchFamily="34" charset="-122"/>
              </a:rPr>
              <a:t>一流</a:t>
            </a:r>
            <a:r>
              <a:rPr lang="zh-CN" altLang="en-US" sz="2000" b="1" dirty="0">
                <a:solidFill>
                  <a:srgbClr val="0000FF"/>
                </a:solidFill>
                <a:latin typeface="微软雅黑" panose="020B0503020204020204" pitchFamily="34" charset="-122"/>
                <a:ea typeface="微软雅黑" panose="020B0503020204020204" pitchFamily="34" charset="-122"/>
              </a:rPr>
              <a:t>本科</a:t>
            </a:r>
            <a:r>
              <a:rPr lang="zh-CN" altLang="en-US" sz="2000" b="1" dirty="0" smtClean="0">
                <a:solidFill>
                  <a:srgbClr val="0000FF"/>
                </a:solidFill>
                <a:latin typeface="微软雅黑" panose="020B0503020204020204" pitchFamily="34" charset="-122"/>
                <a:ea typeface="微软雅黑" panose="020B0503020204020204" pitchFamily="34" charset="-122"/>
              </a:rPr>
              <a:t>专业</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en-US" altLang="zh-CN" sz="2000" b="1" dirty="0" smtClean="0">
                <a:solidFill>
                  <a:srgbClr val="0000FF"/>
                </a:solidFill>
                <a:latin typeface="微软雅黑" panose="020B0503020204020204" pitchFamily="34" charset="-122"/>
                <a:ea typeface="微软雅黑" panose="020B0503020204020204" pitchFamily="34" charset="-122"/>
              </a:rPr>
              <a:t>ASIIN</a:t>
            </a:r>
            <a:r>
              <a:rPr lang="zh-CN" altLang="en-US" sz="2000" b="1" dirty="0">
                <a:solidFill>
                  <a:srgbClr val="C00000"/>
                </a:solidFill>
                <a:latin typeface="微软雅黑" panose="020B0503020204020204" pitchFamily="34" charset="-122"/>
                <a:ea typeface="微软雅黑" panose="020B0503020204020204" pitchFamily="34" charset="-122"/>
              </a:rPr>
              <a:t>国际认证</a:t>
            </a:r>
            <a:r>
              <a:rPr lang="zh-CN" altLang="en-US" sz="2000" b="1" dirty="0">
                <a:solidFill>
                  <a:srgbClr val="0000FF"/>
                </a:solidFill>
                <a:latin typeface="微软雅黑" panose="020B0503020204020204" pitchFamily="34" charset="-122"/>
                <a:ea typeface="微软雅黑" panose="020B0503020204020204" pitchFamily="34" charset="-122"/>
              </a:rPr>
              <a:t>专业</a:t>
            </a:r>
            <a:endParaRPr lang="zh-CN" altLang="en-US" sz="2000" dirty="0"/>
          </a:p>
        </p:txBody>
      </p:sp>
      <p:sp>
        <p:nvSpPr>
          <p:cNvPr id="15" name="下箭头 6"/>
          <p:cNvSpPr>
            <a:spLocks noChangeArrowheads="1"/>
          </p:cNvSpPr>
          <p:nvPr/>
        </p:nvSpPr>
        <p:spPr bwMode="auto">
          <a:xfrm>
            <a:off x="7431522" y="4575848"/>
            <a:ext cx="157881" cy="871075"/>
          </a:xfrm>
          <a:prstGeom prst="downArrow">
            <a:avLst>
              <a:gd name="adj1" fmla="val 50000"/>
              <a:gd name="adj2" fmla="val 5018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Tree>
    <p:extLst>
      <p:ext uri="{BB962C8B-B14F-4D97-AF65-F5344CB8AC3E}">
        <p14:creationId xmlns:p14="http://schemas.microsoft.com/office/powerpoint/2010/main" val="336526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7</a:t>
            </a:fld>
            <a:r>
              <a:rPr lang="zh-CN" altLang="en-US" smtClean="0"/>
              <a:t>页</a:t>
            </a:r>
            <a:endParaRPr lang="zh-CN" altLang="en-US" dirty="0"/>
          </a:p>
        </p:txBody>
      </p:sp>
      <p:sp>
        <p:nvSpPr>
          <p:cNvPr id="5" name="标题 1"/>
          <p:cNvSpPr>
            <a:spLocks noGrp="1"/>
          </p:cNvSpPr>
          <p:nvPr>
            <p:ph type="title"/>
          </p:nvPr>
        </p:nvSpPr>
        <p:spPr>
          <a:xfrm>
            <a:off x="457200" y="116632"/>
            <a:ext cx="8229600" cy="576064"/>
          </a:xfrm>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6" name="矩形 5">
            <a:extLst>
              <a:ext uri="{FF2B5EF4-FFF2-40B4-BE49-F238E27FC236}">
                <a16:creationId xmlns:a16="http://schemas.microsoft.com/office/drawing/2014/main" id="{55920773-2BC5-4C91-AB3C-E598245C71AF}"/>
              </a:ext>
            </a:extLst>
          </p:cNvPr>
          <p:cNvSpPr/>
          <p:nvPr/>
        </p:nvSpPr>
        <p:spPr>
          <a:xfrm>
            <a:off x="-36488" y="1916796"/>
            <a:ext cx="2808288" cy="593725"/>
          </a:xfrm>
          <a:prstGeom prst="rect">
            <a:avLst/>
          </a:prstGeom>
        </p:spPr>
        <p:txBody>
          <a:bodyPr>
            <a:spAutoFit/>
          </a:bodyPr>
          <a:lstStyle/>
          <a:p>
            <a:pPr eaLnBrk="1" fontAlgn="auto" hangingPunct="1">
              <a:lnSpc>
                <a:spcPct val="150000"/>
              </a:lnSpc>
              <a:spcAft>
                <a:spcPts val="0"/>
              </a:spcAft>
              <a:defRPr/>
            </a:pPr>
            <a:r>
              <a:rPr kumimoji="0" lang="zh-CN" altLang="en-US" sz="2400" kern="0" dirty="0">
                <a:solidFill>
                  <a:srgbClr val="0000FF"/>
                </a:solidFill>
                <a:latin typeface="华文新魏" panose="02010800040101010101" pitchFamily="2" charset="-122"/>
                <a:ea typeface="华文新魏" panose="02010800040101010101" pitchFamily="2" charset="-122"/>
              </a:rPr>
              <a:t>制冷及低温工程</a:t>
            </a:r>
            <a:endParaRPr kumimoji="0" lang="en-US" altLang="zh-CN" sz="2400" kern="0" dirty="0">
              <a:solidFill>
                <a:srgbClr val="0000FF"/>
              </a:solidFill>
              <a:latin typeface="华文新魏" panose="02010800040101010101" pitchFamily="2" charset="-122"/>
              <a:ea typeface="华文新魏" panose="02010800040101010101" pitchFamily="2" charset="-122"/>
            </a:endParaRPr>
          </a:p>
        </p:txBody>
      </p:sp>
      <p:sp>
        <p:nvSpPr>
          <p:cNvPr id="7" name="矩形 4">
            <a:extLst>
              <a:ext uri="{FF2B5EF4-FFF2-40B4-BE49-F238E27FC236}">
                <a16:creationId xmlns:a16="http://schemas.microsoft.com/office/drawing/2014/main" id="{99A078F3-26DB-4ECE-B468-69C8738A370C}"/>
              </a:ext>
            </a:extLst>
          </p:cNvPr>
          <p:cNvSpPr>
            <a:spLocks noChangeArrowheads="1"/>
          </p:cNvSpPr>
          <p:nvPr/>
        </p:nvSpPr>
        <p:spPr bwMode="auto">
          <a:xfrm>
            <a:off x="3411885" y="1010604"/>
            <a:ext cx="26082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a:lnSpc>
                <a:spcPts val="2250"/>
              </a:lnSpc>
            </a:pPr>
            <a:r>
              <a:rPr lang="zh-CN" altLang="en-US" sz="2700" b="1" dirty="0">
                <a:solidFill>
                  <a:srgbClr val="B81B30"/>
                </a:solidFill>
                <a:latin typeface="微软雅黑" panose="020B0503020204020204" pitchFamily="34" charset="-122"/>
                <a:ea typeface="微软雅黑" panose="020B0503020204020204" pitchFamily="34" charset="-122"/>
              </a:rPr>
              <a:t>能源与动力工程</a:t>
            </a:r>
            <a:endParaRPr lang="en-US" altLang="zh-CN" sz="2700" b="1" dirty="0">
              <a:solidFill>
                <a:srgbClr val="B81B30"/>
              </a:solidFill>
              <a:latin typeface="微软雅黑" panose="020B0503020204020204" pitchFamily="34" charset="-122"/>
              <a:ea typeface="微软雅黑" panose="020B0503020204020204" pitchFamily="34" charset="-122"/>
            </a:endParaRPr>
          </a:p>
        </p:txBody>
      </p:sp>
      <p:sp>
        <p:nvSpPr>
          <p:cNvPr id="8" name="左大括号 5">
            <a:extLst>
              <a:ext uri="{FF2B5EF4-FFF2-40B4-BE49-F238E27FC236}">
                <a16:creationId xmlns:a16="http://schemas.microsoft.com/office/drawing/2014/main" id="{C6B679FE-DBB1-4202-B3F4-5BA030D90E9B}"/>
              </a:ext>
            </a:extLst>
          </p:cNvPr>
          <p:cNvSpPr>
            <a:spLocks/>
          </p:cNvSpPr>
          <p:nvPr/>
        </p:nvSpPr>
        <p:spPr bwMode="auto">
          <a:xfrm rot="5400000">
            <a:off x="4269787" y="-1848794"/>
            <a:ext cx="640442" cy="7236818"/>
          </a:xfrm>
          <a:prstGeom prst="leftBrace">
            <a:avLst>
              <a:gd name="adj1" fmla="val 8351"/>
              <a:gd name="adj2" fmla="val 50000"/>
            </a:avLst>
          </a:prstGeom>
          <a:noFill/>
          <a:ln w="222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9" name="矩形 8">
            <a:extLst>
              <a:ext uri="{FF2B5EF4-FFF2-40B4-BE49-F238E27FC236}">
                <a16:creationId xmlns:a16="http://schemas.microsoft.com/office/drawing/2014/main" id="{609616B9-D714-4AB8-B01C-A0691A73AF6C}"/>
              </a:ext>
            </a:extLst>
          </p:cNvPr>
          <p:cNvSpPr/>
          <p:nvPr/>
        </p:nvSpPr>
        <p:spPr>
          <a:xfrm>
            <a:off x="2501900" y="1919971"/>
            <a:ext cx="2070100" cy="646113"/>
          </a:xfrm>
          <a:prstGeom prst="rect">
            <a:avLst/>
          </a:prstGeom>
        </p:spPr>
        <p:txBody>
          <a:bodyPr>
            <a:spAutoFit/>
          </a:bodyPr>
          <a:lstStyle/>
          <a:p>
            <a:pPr eaLnBrk="1" fontAlgn="auto" hangingPunct="1">
              <a:lnSpc>
                <a:spcPct val="150000"/>
              </a:lnSpc>
              <a:spcAft>
                <a:spcPts val="0"/>
              </a:spcAft>
              <a:defRPr/>
            </a:pPr>
            <a:r>
              <a:rPr kumimoji="0" lang="zh-CN" altLang="en-US" sz="2400" kern="0" dirty="0">
                <a:solidFill>
                  <a:srgbClr val="0000FF"/>
                </a:solidFill>
                <a:latin typeface="华文新魏" panose="02010800040101010101" pitchFamily="2" charset="-122"/>
                <a:ea typeface="华文新魏" panose="02010800040101010101" pitchFamily="2" charset="-122"/>
              </a:rPr>
              <a:t>动力机械工程</a:t>
            </a:r>
          </a:p>
        </p:txBody>
      </p:sp>
      <p:sp>
        <p:nvSpPr>
          <p:cNvPr id="10" name="矩形 9">
            <a:extLst>
              <a:ext uri="{FF2B5EF4-FFF2-40B4-BE49-F238E27FC236}">
                <a16:creationId xmlns:a16="http://schemas.microsoft.com/office/drawing/2014/main" id="{620DEF6E-D93B-4027-92E7-870A02FA3131}"/>
              </a:ext>
            </a:extLst>
          </p:cNvPr>
          <p:cNvSpPr/>
          <p:nvPr/>
        </p:nvSpPr>
        <p:spPr>
          <a:xfrm>
            <a:off x="5109553" y="1907271"/>
            <a:ext cx="1414463" cy="593725"/>
          </a:xfrm>
          <a:prstGeom prst="rect">
            <a:avLst/>
          </a:prstGeom>
        </p:spPr>
        <p:txBody>
          <a:bodyPr wrap="none">
            <a:spAutoFit/>
          </a:bodyPr>
          <a:lstStyle/>
          <a:p>
            <a:pPr eaLnBrk="1" fontAlgn="auto" hangingPunct="1">
              <a:lnSpc>
                <a:spcPct val="150000"/>
              </a:lnSpc>
              <a:spcAft>
                <a:spcPts val="0"/>
              </a:spcAft>
              <a:defRPr/>
            </a:pPr>
            <a:r>
              <a:rPr kumimoji="0" lang="zh-CN" altLang="en-US" sz="2400" kern="0" dirty="0">
                <a:solidFill>
                  <a:srgbClr val="0000FF"/>
                </a:solidFill>
                <a:latin typeface="华文新魏" panose="02010800040101010101" pitchFamily="2" charset="-122"/>
                <a:ea typeface="华文新魏" panose="02010800040101010101" pitchFamily="2" charset="-122"/>
              </a:rPr>
              <a:t>热能工程</a:t>
            </a:r>
            <a:endParaRPr kumimoji="0" lang="en-US" altLang="zh-CN" sz="2400" kern="0" dirty="0">
              <a:solidFill>
                <a:srgbClr val="0000FF"/>
              </a:solidFill>
              <a:latin typeface="华文新魏" panose="02010800040101010101" pitchFamily="2" charset="-122"/>
              <a:ea typeface="华文新魏" panose="02010800040101010101" pitchFamily="2" charset="-122"/>
            </a:endParaRPr>
          </a:p>
        </p:txBody>
      </p:sp>
      <p:sp>
        <p:nvSpPr>
          <p:cNvPr id="11" name="矩形 10">
            <a:extLst>
              <a:ext uri="{FF2B5EF4-FFF2-40B4-BE49-F238E27FC236}">
                <a16:creationId xmlns:a16="http://schemas.microsoft.com/office/drawing/2014/main" id="{4D36B376-FBEE-4BFC-BDC9-BBF9875E7947}"/>
              </a:ext>
            </a:extLst>
          </p:cNvPr>
          <p:cNvSpPr/>
          <p:nvPr/>
        </p:nvSpPr>
        <p:spPr>
          <a:xfrm>
            <a:off x="7308304" y="1892984"/>
            <a:ext cx="1722438" cy="592137"/>
          </a:xfrm>
          <a:prstGeom prst="rect">
            <a:avLst/>
          </a:prstGeom>
        </p:spPr>
        <p:txBody>
          <a:bodyPr wrap="none">
            <a:spAutoFit/>
          </a:bodyPr>
          <a:lstStyle/>
          <a:p>
            <a:pPr eaLnBrk="1" fontAlgn="auto" hangingPunct="1">
              <a:lnSpc>
                <a:spcPct val="150000"/>
              </a:lnSpc>
              <a:spcAft>
                <a:spcPts val="0"/>
              </a:spcAft>
              <a:defRPr/>
            </a:pPr>
            <a:r>
              <a:rPr kumimoji="0" lang="zh-CN" altLang="en-US" sz="2400" kern="0" dirty="0">
                <a:solidFill>
                  <a:srgbClr val="0000FF"/>
                </a:solidFill>
                <a:latin typeface="华文新魏" panose="02010800040101010101" pitchFamily="2" charset="-122"/>
                <a:ea typeface="华文新魏" panose="02010800040101010101" pitchFamily="2" charset="-122"/>
              </a:rPr>
              <a:t>工程热物理</a:t>
            </a:r>
          </a:p>
        </p:txBody>
      </p:sp>
      <p:cxnSp>
        <p:nvCxnSpPr>
          <p:cNvPr id="12" name="直接连接符 10">
            <a:extLst>
              <a:ext uri="{FF2B5EF4-FFF2-40B4-BE49-F238E27FC236}">
                <a16:creationId xmlns:a16="http://schemas.microsoft.com/office/drawing/2014/main" id="{3BE8D7A3-B6C8-48B6-AF14-FF655F7EFC0A}"/>
              </a:ext>
            </a:extLst>
          </p:cNvPr>
          <p:cNvCxnSpPr>
            <a:cxnSpLocks noChangeShapeType="1"/>
          </p:cNvCxnSpPr>
          <p:nvPr/>
        </p:nvCxnSpPr>
        <p:spPr bwMode="auto">
          <a:xfrm>
            <a:off x="3347864" y="1772816"/>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cxnSp>
        <p:nvCxnSpPr>
          <p:cNvPr id="13" name="直接连接符 13">
            <a:extLst>
              <a:ext uri="{FF2B5EF4-FFF2-40B4-BE49-F238E27FC236}">
                <a16:creationId xmlns:a16="http://schemas.microsoft.com/office/drawing/2014/main" id="{AA5A4808-9D03-4A92-B37E-906CEB3A9F1D}"/>
              </a:ext>
            </a:extLst>
          </p:cNvPr>
          <p:cNvCxnSpPr>
            <a:cxnSpLocks noChangeShapeType="1"/>
          </p:cNvCxnSpPr>
          <p:nvPr/>
        </p:nvCxnSpPr>
        <p:spPr bwMode="auto">
          <a:xfrm>
            <a:off x="5798528" y="1768707"/>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cxnSp>
        <p:nvCxnSpPr>
          <p:cNvPr id="14" name="直接连接符 16">
            <a:extLst>
              <a:ext uri="{FF2B5EF4-FFF2-40B4-BE49-F238E27FC236}">
                <a16:creationId xmlns:a16="http://schemas.microsoft.com/office/drawing/2014/main" id="{9BB4EC93-BB19-41B5-8DFE-118487C79EC3}"/>
              </a:ext>
            </a:extLst>
          </p:cNvPr>
          <p:cNvCxnSpPr>
            <a:cxnSpLocks noChangeShapeType="1"/>
          </p:cNvCxnSpPr>
          <p:nvPr/>
        </p:nvCxnSpPr>
        <p:spPr bwMode="auto">
          <a:xfrm>
            <a:off x="971600" y="2470834"/>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cxnSp>
        <p:nvCxnSpPr>
          <p:cNvPr id="15" name="直接连接符 17">
            <a:extLst>
              <a:ext uri="{FF2B5EF4-FFF2-40B4-BE49-F238E27FC236}">
                <a16:creationId xmlns:a16="http://schemas.microsoft.com/office/drawing/2014/main" id="{C6F221D1-7BF9-4AE2-BC06-755F4B30E7C6}"/>
              </a:ext>
            </a:extLst>
          </p:cNvPr>
          <p:cNvCxnSpPr>
            <a:cxnSpLocks noChangeShapeType="1"/>
          </p:cNvCxnSpPr>
          <p:nvPr/>
        </p:nvCxnSpPr>
        <p:spPr bwMode="auto">
          <a:xfrm>
            <a:off x="3347864" y="2470834"/>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cxnSp>
        <p:nvCxnSpPr>
          <p:cNvPr id="16" name="直接连接符 18">
            <a:extLst>
              <a:ext uri="{FF2B5EF4-FFF2-40B4-BE49-F238E27FC236}">
                <a16:creationId xmlns:a16="http://schemas.microsoft.com/office/drawing/2014/main" id="{3167D124-F9D1-4901-A86A-1F44D8397193}"/>
              </a:ext>
            </a:extLst>
          </p:cNvPr>
          <p:cNvCxnSpPr>
            <a:cxnSpLocks noChangeShapeType="1"/>
          </p:cNvCxnSpPr>
          <p:nvPr/>
        </p:nvCxnSpPr>
        <p:spPr bwMode="auto">
          <a:xfrm>
            <a:off x="8208417" y="2470834"/>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cxnSp>
        <p:nvCxnSpPr>
          <p:cNvPr id="17" name="直接连接符 19">
            <a:extLst>
              <a:ext uri="{FF2B5EF4-FFF2-40B4-BE49-F238E27FC236}">
                <a16:creationId xmlns:a16="http://schemas.microsoft.com/office/drawing/2014/main" id="{C58EED5C-AD4D-458E-BBFF-44C77360B73D}"/>
              </a:ext>
            </a:extLst>
          </p:cNvPr>
          <p:cNvCxnSpPr>
            <a:cxnSpLocks noChangeShapeType="1"/>
          </p:cNvCxnSpPr>
          <p:nvPr/>
        </p:nvCxnSpPr>
        <p:spPr bwMode="auto">
          <a:xfrm>
            <a:off x="5817578" y="2470834"/>
            <a:ext cx="0" cy="390525"/>
          </a:xfrm>
          <a:prstGeom prst="line">
            <a:avLst/>
          </a:prstGeom>
          <a:noFill/>
          <a:ln w="25400" algn="ctr">
            <a:solidFill>
              <a:srgbClr val="C00000"/>
            </a:solidFill>
            <a:round/>
            <a:headEnd/>
            <a:tailEnd/>
          </a:ln>
          <a:extLst>
            <a:ext uri="{909E8E84-426E-40DD-AFC4-6F175D3DCCD1}">
              <a14:hiddenFill xmlns:a14="http://schemas.microsoft.com/office/drawing/2010/main">
                <a:noFill/>
              </a14:hiddenFill>
            </a:ext>
          </a:extLst>
        </p:spPr>
      </p:cxnSp>
      <p:sp>
        <p:nvSpPr>
          <p:cNvPr id="18" name="矩形 20">
            <a:extLst>
              <a:ext uri="{FF2B5EF4-FFF2-40B4-BE49-F238E27FC236}">
                <a16:creationId xmlns:a16="http://schemas.microsoft.com/office/drawing/2014/main" id="{4F3DFEA5-11A8-4B3D-8C45-78E320DCAD44}"/>
              </a:ext>
            </a:extLst>
          </p:cNvPr>
          <p:cNvSpPr>
            <a:spLocks noChangeArrowheads="1"/>
          </p:cNvSpPr>
          <p:nvPr/>
        </p:nvSpPr>
        <p:spPr bwMode="auto">
          <a:xfrm>
            <a:off x="103892" y="2880408"/>
            <a:ext cx="2002252" cy="2862322"/>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algn="just" eaLnBrk="1" hangingPunct="1">
              <a:lnSpc>
                <a:spcPct val="125000"/>
              </a:lnSpc>
            </a:pPr>
            <a:r>
              <a:rPr lang="zh-CN" altLang="en-US" sz="1800" b="1" dirty="0">
                <a:solidFill>
                  <a:schemeClr val="tx1"/>
                </a:solidFill>
                <a:latin typeface="隶书" panose="02010509060101010101" pitchFamily="49" charset="-122"/>
                <a:ea typeface="隶书" panose="02010509060101010101" pitchFamily="49" charset="-122"/>
              </a:rPr>
              <a:t>研究</a:t>
            </a:r>
            <a:r>
              <a:rPr lang="zh-CN" altLang="en-US" sz="1800" b="1" dirty="0">
                <a:solidFill>
                  <a:srgbClr val="C00000"/>
                </a:solidFill>
                <a:latin typeface="隶书" panose="02010509060101010101" pitchFamily="49" charset="-122"/>
                <a:ea typeface="隶书" panose="02010509060101010101" pitchFamily="49" charset="-122"/>
              </a:rPr>
              <a:t>获得并保持低于环境温度的原理与方法</a:t>
            </a:r>
            <a:r>
              <a:rPr lang="zh-CN" altLang="en-US" sz="1800" b="1" dirty="0">
                <a:solidFill>
                  <a:schemeClr val="tx1"/>
                </a:solidFill>
                <a:latin typeface="隶书" panose="02010509060101010101" pitchFamily="49" charset="-122"/>
                <a:ea typeface="隶书" panose="02010509060101010101" pitchFamily="49" charset="-122"/>
              </a:rPr>
              <a:t>，实现该条件所需要的机械、设备和仪器，以及低于</a:t>
            </a:r>
            <a:r>
              <a:rPr lang="zh-CN" altLang="en-US" sz="1800" b="1" dirty="0" smtClean="0">
                <a:solidFill>
                  <a:schemeClr val="tx1"/>
                </a:solidFill>
                <a:latin typeface="隶书" panose="02010509060101010101" pitchFamily="49" charset="-122"/>
                <a:ea typeface="隶书" panose="02010509060101010101" pitchFamily="49" charset="-122"/>
              </a:rPr>
              <a:t>环境温度条件</a:t>
            </a:r>
            <a:r>
              <a:rPr lang="zh-CN" altLang="en-US" sz="1800" b="1" dirty="0">
                <a:solidFill>
                  <a:schemeClr val="tx1"/>
                </a:solidFill>
                <a:latin typeface="隶书" panose="02010509060101010101" pitchFamily="49" charset="-122"/>
                <a:ea typeface="隶书" panose="02010509060101010101" pitchFamily="49" charset="-122"/>
              </a:rPr>
              <a:t>下工程应用。</a:t>
            </a:r>
          </a:p>
        </p:txBody>
      </p:sp>
      <p:sp>
        <p:nvSpPr>
          <p:cNvPr id="19" name="矩形 21">
            <a:extLst>
              <a:ext uri="{FF2B5EF4-FFF2-40B4-BE49-F238E27FC236}">
                <a16:creationId xmlns:a16="http://schemas.microsoft.com/office/drawing/2014/main" id="{95EFF592-9C82-4E82-ADE0-E20B133D40A9}"/>
              </a:ext>
            </a:extLst>
          </p:cNvPr>
          <p:cNvSpPr>
            <a:spLocks noChangeArrowheads="1"/>
          </p:cNvSpPr>
          <p:nvPr/>
        </p:nvSpPr>
        <p:spPr bwMode="auto">
          <a:xfrm>
            <a:off x="7327807" y="2866121"/>
            <a:ext cx="1702936" cy="2862322"/>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algn="just" eaLnBrk="1" hangingPunct="1">
              <a:lnSpc>
                <a:spcPct val="125000"/>
              </a:lnSpc>
            </a:pPr>
            <a:r>
              <a:rPr lang="zh-CN" altLang="en-US" sz="1800" b="1" dirty="0">
                <a:solidFill>
                  <a:schemeClr val="tx1"/>
                </a:solidFill>
                <a:latin typeface="隶书" panose="02010509060101010101" pitchFamily="49" charset="-122"/>
                <a:ea typeface="隶书" panose="02010509060101010101" pitchFamily="49" charset="-122"/>
              </a:rPr>
              <a:t>研究能量以</a:t>
            </a:r>
            <a:r>
              <a:rPr lang="zh-CN" altLang="en-US" sz="1800" b="1" dirty="0">
                <a:solidFill>
                  <a:srgbClr val="C00000"/>
                </a:solidFill>
                <a:latin typeface="隶书" panose="02010509060101010101" pitchFamily="49" charset="-122"/>
                <a:ea typeface="隶书" panose="02010509060101010101" pitchFamily="49" charset="-122"/>
              </a:rPr>
              <a:t>热的形式转化的规律及其应用</a:t>
            </a:r>
            <a:r>
              <a:rPr lang="zh-CN" altLang="en-US" sz="1800" b="1" dirty="0">
                <a:solidFill>
                  <a:schemeClr val="tx1"/>
                </a:solidFill>
                <a:latin typeface="隶书" panose="02010509060101010101" pitchFamily="49" charset="-122"/>
                <a:ea typeface="隶书" panose="02010509060101010101" pitchFamily="49" charset="-122"/>
              </a:rPr>
              <a:t>技术科学。研究各类热现象、热过程的内在规律，并用以指导工程实践。</a:t>
            </a:r>
          </a:p>
        </p:txBody>
      </p:sp>
      <p:sp>
        <p:nvSpPr>
          <p:cNvPr id="20" name="矩形 22">
            <a:extLst>
              <a:ext uri="{FF2B5EF4-FFF2-40B4-BE49-F238E27FC236}">
                <a16:creationId xmlns:a16="http://schemas.microsoft.com/office/drawing/2014/main" id="{2754E287-6110-4AC8-AD97-50CAD64CA84E}"/>
              </a:ext>
            </a:extLst>
          </p:cNvPr>
          <p:cNvSpPr>
            <a:spLocks noChangeArrowheads="1"/>
          </p:cNvSpPr>
          <p:nvPr/>
        </p:nvSpPr>
        <p:spPr bwMode="auto">
          <a:xfrm>
            <a:off x="4644008" y="2866121"/>
            <a:ext cx="2275560" cy="2862322"/>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algn="just" eaLnBrk="1" hangingPunct="1">
              <a:lnSpc>
                <a:spcPct val="125000"/>
              </a:lnSpc>
              <a:buClr>
                <a:srgbClr val="FF0000"/>
              </a:buClr>
              <a:buSzPct val="90000"/>
            </a:pPr>
            <a:r>
              <a:rPr lang="zh-CN" altLang="en-US" sz="1800" b="1" dirty="0">
                <a:solidFill>
                  <a:schemeClr val="tx1"/>
                </a:solidFill>
                <a:latin typeface="隶书" panose="02010509060101010101" pitchFamily="49" charset="-122"/>
                <a:ea typeface="隶书" panose="02010509060101010101" pitchFamily="49" charset="-122"/>
              </a:rPr>
              <a:t>研究能源（热能）</a:t>
            </a:r>
            <a:r>
              <a:rPr lang="zh-CN" altLang="en-US" sz="1800" b="1" dirty="0">
                <a:solidFill>
                  <a:srgbClr val="C00000"/>
                </a:solidFill>
                <a:latin typeface="隶书" panose="02010509060101010101" pitchFamily="49" charset="-122"/>
                <a:ea typeface="隶书" panose="02010509060101010101" pitchFamily="49" charset="-122"/>
              </a:rPr>
              <a:t>高效、清洁利用和转换</a:t>
            </a:r>
            <a:r>
              <a:rPr lang="zh-CN" altLang="en-US" sz="1800" b="1" dirty="0">
                <a:solidFill>
                  <a:schemeClr val="tx1"/>
                </a:solidFill>
                <a:latin typeface="隶书" panose="02010509060101010101" pitchFamily="49" charset="-122"/>
                <a:ea typeface="隶书" panose="02010509060101010101" pitchFamily="49" charset="-122"/>
              </a:rPr>
              <a:t>的科学，从事能源开发与利用、环境保护、清洁燃烧、能源利用系统及设备的优化与仿真、动力工程及控制等领域。</a:t>
            </a:r>
            <a:endParaRPr lang="en-US" altLang="zh-CN" sz="1800" b="1" dirty="0">
              <a:solidFill>
                <a:schemeClr val="tx1"/>
              </a:solidFill>
              <a:latin typeface="隶书" panose="02010509060101010101" pitchFamily="49" charset="-122"/>
              <a:ea typeface="隶书" panose="02010509060101010101" pitchFamily="49" charset="-122"/>
            </a:endParaRPr>
          </a:p>
        </p:txBody>
      </p:sp>
      <p:sp>
        <p:nvSpPr>
          <p:cNvPr id="21" name="矩形 23">
            <a:extLst>
              <a:ext uri="{FF2B5EF4-FFF2-40B4-BE49-F238E27FC236}">
                <a16:creationId xmlns:a16="http://schemas.microsoft.com/office/drawing/2014/main" id="{ABEDD673-D1EC-45F7-9B11-A41C775355CA}"/>
              </a:ext>
            </a:extLst>
          </p:cNvPr>
          <p:cNvSpPr>
            <a:spLocks noChangeArrowheads="1"/>
          </p:cNvSpPr>
          <p:nvPr/>
        </p:nvSpPr>
        <p:spPr bwMode="auto">
          <a:xfrm>
            <a:off x="2411761" y="2866121"/>
            <a:ext cx="1872208" cy="2862322"/>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algn="just" eaLnBrk="1" hangingPunct="1">
              <a:lnSpc>
                <a:spcPct val="125000"/>
              </a:lnSpc>
            </a:pPr>
            <a:r>
              <a:rPr lang="zh-CN" altLang="en-US" sz="1800" b="1" dirty="0">
                <a:solidFill>
                  <a:schemeClr val="tx1"/>
                </a:solidFill>
                <a:latin typeface="隶书" panose="02010509060101010101" pitchFamily="49" charset="-122"/>
                <a:ea typeface="隶书" panose="02010509060101010101" pitchFamily="49" charset="-122"/>
              </a:rPr>
              <a:t>研究</a:t>
            </a:r>
            <a:r>
              <a:rPr lang="zh-CN" altLang="en-US" sz="1800" b="1" dirty="0">
                <a:solidFill>
                  <a:srgbClr val="C00000"/>
                </a:solidFill>
                <a:latin typeface="隶书" panose="02010509060101010101" pitchFamily="49" charset="-122"/>
                <a:ea typeface="隶书" panose="02010509060101010101" pitchFamily="49" charset="-122"/>
              </a:rPr>
              <a:t>动力机械和流体机械</a:t>
            </a:r>
            <a:r>
              <a:rPr lang="zh-CN" altLang="en-US" sz="1800" b="1" dirty="0">
                <a:solidFill>
                  <a:schemeClr val="tx1"/>
                </a:solidFill>
                <a:latin typeface="隶书" panose="02010509060101010101" pitchFamily="49" charset="-122"/>
                <a:ea typeface="隶书" panose="02010509060101010101" pitchFamily="49" charset="-122"/>
              </a:rPr>
              <a:t>，把流体能量转换成机械能的装置以及提升流体能量的装置。涉及能源、交通、电力、航空、环境等领域。</a:t>
            </a:r>
          </a:p>
        </p:txBody>
      </p:sp>
      <p:sp>
        <p:nvSpPr>
          <p:cNvPr id="22" name="矩形 21">
            <a:extLst>
              <a:ext uri="{FF2B5EF4-FFF2-40B4-BE49-F238E27FC236}">
                <a16:creationId xmlns:a16="http://schemas.microsoft.com/office/drawing/2014/main" id="{A54ADCBE-53A6-44C9-9857-0C4791BEF36A}"/>
              </a:ext>
            </a:extLst>
          </p:cNvPr>
          <p:cNvSpPr/>
          <p:nvPr/>
        </p:nvSpPr>
        <p:spPr>
          <a:xfrm>
            <a:off x="-6398" y="5747434"/>
            <a:ext cx="2038351" cy="708025"/>
          </a:xfrm>
          <a:prstGeom prst="rect">
            <a:avLst/>
          </a:prstGeom>
        </p:spPr>
        <p:txBody>
          <a:bodyPr>
            <a:spAutoFit/>
          </a:bodyPr>
          <a:lstStyle/>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博士点</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上海市重点学科</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p:txBody>
      </p:sp>
      <p:sp>
        <p:nvSpPr>
          <p:cNvPr id="23" name="矩形 22">
            <a:extLst>
              <a:ext uri="{FF2B5EF4-FFF2-40B4-BE49-F238E27FC236}">
                <a16:creationId xmlns:a16="http://schemas.microsoft.com/office/drawing/2014/main" id="{8EC723FE-4C9B-4931-98BA-5FE064E32F50}"/>
              </a:ext>
            </a:extLst>
          </p:cNvPr>
          <p:cNvSpPr/>
          <p:nvPr/>
        </p:nvSpPr>
        <p:spPr>
          <a:xfrm>
            <a:off x="2250281" y="5738460"/>
            <a:ext cx="2573337" cy="708025"/>
          </a:xfrm>
          <a:prstGeom prst="rect">
            <a:avLst/>
          </a:prstGeom>
        </p:spPr>
        <p:txBody>
          <a:bodyPr>
            <a:spAutoFit/>
          </a:bodyPr>
          <a:lstStyle/>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博士点</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上海市教委重点学科</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p:txBody>
      </p:sp>
      <p:sp>
        <p:nvSpPr>
          <p:cNvPr id="24" name="矩形 23">
            <a:extLst>
              <a:ext uri="{FF2B5EF4-FFF2-40B4-BE49-F238E27FC236}">
                <a16:creationId xmlns:a16="http://schemas.microsoft.com/office/drawing/2014/main" id="{2A56B179-DB61-4F36-8288-63EE8FBEB7F4}"/>
              </a:ext>
            </a:extLst>
          </p:cNvPr>
          <p:cNvSpPr/>
          <p:nvPr/>
        </p:nvSpPr>
        <p:spPr>
          <a:xfrm>
            <a:off x="4671149" y="5733205"/>
            <a:ext cx="1979613" cy="708025"/>
          </a:xfrm>
          <a:prstGeom prst="rect">
            <a:avLst/>
          </a:prstGeom>
        </p:spPr>
        <p:txBody>
          <a:bodyPr wrap="none">
            <a:spAutoFit/>
          </a:bodyPr>
          <a:lstStyle/>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博士点</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机械部重点学科</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p:txBody>
      </p:sp>
      <p:sp>
        <p:nvSpPr>
          <p:cNvPr id="25" name="矩形 24">
            <a:extLst>
              <a:ext uri="{FF2B5EF4-FFF2-40B4-BE49-F238E27FC236}">
                <a16:creationId xmlns:a16="http://schemas.microsoft.com/office/drawing/2014/main" id="{C63265B8-8D5A-44E1-9C32-28A39736970D}"/>
              </a:ext>
            </a:extLst>
          </p:cNvPr>
          <p:cNvSpPr/>
          <p:nvPr/>
        </p:nvSpPr>
        <p:spPr>
          <a:xfrm>
            <a:off x="7271320" y="5747431"/>
            <a:ext cx="1981200" cy="708025"/>
          </a:xfrm>
          <a:prstGeom prst="rect">
            <a:avLst/>
          </a:prstGeom>
        </p:spPr>
        <p:txBody>
          <a:bodyPr wrap="none">
            <a:spAutoFit/>
          </a:bodyPr>
          <a:lstStyle/>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博士点</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a:p>
            <a:pPr eaLnBrk="1" fontAlgn="auto" hangingPunct="1">
              <a:spcAft>
                <a:spcPts val="0"/>
              </a:spcAft>
              <a:defRPr/>
            </a:pPr>
            <a:r>
              <a:rPr kumimoji="0" lang="zh-CN" altLang="en-US" sz="2000" kern="0" dirty="0">
                <a:solidFill>
                  <a:srgbClr val="0000FF"/>
                </a:solidFill>
                <a:latin typeface="华文新魏" panose="02010800040101010101" pitchFamily="2" charset="-122"/>
                <a:ea typeface="华文新魏" panose="02010800040101010101" pitchFamily="2" charset="-122"/>
              </a:rPr>
              <a:t>机械部重点学科</a:t>
            </a:r>
            <a:endParaRPr kumimoji="0" lang="en-US" altLang="zh-CN" sz="2000" kern="0" dirty="0">
              <a:solidFill>
                <a:srgbClr val="0000FF"/>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8964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8</a:t>
            </a:fld>
            <a:r>
              <a:rPr lang="zh-CN" altLang="en-US" smtClean="0"/>
              <a:t>页</a:t>
            </a:r>
            <a:endParaRPr lang="zh-CN" altLang="en-US" dirty="0"/>
          </a:p>
        </p:txBody>
      </p:sp>
      <p:sp>
        <p:nvSpPr>
          <p:cNvPr id="3" name="矩形 2"/>
          <p:cNvSpPr/>
          <p:nvPr/>
        </p:nvSpPr>
        <p:spPr>
          <a:xfrm>
            <a:off x="139295" y="704136"/>
            <a:ext cx="5981494" cy="523220"/>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应用领域举例</a:t>
            </a:r>
            <a:r>
              <a:rPr lang="en-US" altLang="zh-CN" sz="2400" b="1" dirty="0" smtClean="0">
                <a:latin typeface="微软雅黑" panose="020B0503020204020204" pitchFamily="34" charset="-122"/>
                <a:ea typeface="微软雅黑" panose="020B0503020204020204" pitchFamily="34" charset="-122"/>
              </a:rPr>
              <a:t>1</a:t>
            </a:r>
            <a:r>
              <a:rPr lang="zh-CN" altLang="en-US" sz="2400" b="1" dirty="0" smtClean="0">
                <a:latin typeface="微软雅黑" panose="020B0503020204020204" pitchFamily="34" charset="-122"/>
                <a:ea typeface="微软雅黑" panose="020B0503020204020204" pitchFamily="34" charset="-122"/>
              </a:rPr>
              <a:t>：</a:t>
            </a:r>
            <a:r>
              <a:rPr lang="zh-CN" altLang="en-US" sz="2800" b="1" dirty="0">
                <a:solidFill>
                  <a:srgbClr val="C00000"/>
                </a:solidFill>
                <a:latin typeface="隶书" panose="02010509060101010101" pitchFamily="49" charset="-122"/>
                <a:ea typeface="隶书" panose="02010509060101010101" pitchFamily="49" charset="-122"/>
              </a:rPr>
              <a:t>空调、制冷、低温</a:t>
            </a:r>
            <a:endParaRPr lang="zh-CN" altLang="zh-CN" sz="2800" b="1" dirty="0">
              <a:solidFill>
                <a:srgbClr val="C00000"/>
              </a:solidFill>
              <a:latin typeface="隶书" panose="02010509060101010101" pitchFamily="49" charset="-122"/>
              <a:ea typeface="隶书" panose="02010509060101010101" pitchFamily="49" charset="-122"/>
            </a:endParaRPr>
          </a:p>
        </p:txBody>
      </p:sp>
      <p:sp>
        <p:nvSpPr>
          <p:cNvPr id="10" name="文本框 5">
            <a:extLst>
              <a:ext uri="{FF2B5EF4-FFF2-40B4-BE49-F238E27FC236}">
                <a16:creationId xmlns:a16="http://schemas.microsoft.com/office/drawing/2014/main" id="{70C1509D-23C2-43CD-9AFA-B91550027D8C}"/>
              </a:ext>
            </a:extLst>
          </p:cNvPr>
          <p:cNvSpPr txBox="1">
            <a:spLocks noChangeArrowheads="1"/>
          </p:cNvSpPr>
          <p:nvPr/>
        </p:nvSpPr>
        <p:spPr bwMode="auto">
          <a:xfrm>
            <a:off x="-94323" y="1469231"/>
            <a:ext cx="1266693" cy="325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r>
              <a:rPr lang="zh-CN" altLang="en-US" b="1" dirty="0">
                <a:solidFill>
                  <a:srgbClr val="C00000"/>
                </a:solidFill>
                <a:latin typeface="隶书" panose="02010509060101010101" pitchFamily="49" charset="-122"/>
                <a:ea typeface="隶书" panose="02010509060101010101" pitchFamily="49" charset="-122"/>
              </a:rPr>
              <a:t>空调</a:t>
            </a:r>
            <a:r>
              <a:rPr lang="zh-CN" altLang="en-US" b="1" dirty="0">
                <a:solidFill>
                  <a:srgbClr val="C00000"/>
                </a:solidFill>
              </a:rPr>
              <a:t>：</a:t>
            </a:r>
            <a:endParaRPr lang="en-US" altLang="zh-CN" b="1" dirty="0">
              <a:solidFill>
                <a:srgbClr val="C00000"/>
              </a:solidFill>
            </a:endParaRPr>
          </a:p>
          <a:p>
            <a:pPr eaLnBrk="1" hangingPunct="1">
              <a:spcBef>
                <a:spcPct val="20000"/>
              </a:spcBef>
            </a:pPr>
            <a:endParaRPr lang="en-US" altLang="zh-CN" sz="2000" b="1" dirty="0">
              <a:solidFill>
                <a:srgbClr val="C00000"/>
              </a:solidFill>
            </a:endParaRPr>
          </a:p>
          <a:p>
            <a:pPr eaLnBrk="1" hangingPunct="1">
              <a:spcBef>
                <a:spcPct val="20000"/>
              </a:spcBef>
            </a:pPr>
            <a:endParaRPr lang="en-US" altLang="zh-CN" sz="800" b="1" dirty="0">
              <a:solidFill>
                <a:srgbClr val="C00000"/>
              </a:solidFill>
            </a:endParaRPr>
          </a:p>
          <a:p>
            <a:pPr eaLnBrk="1" hangingPunct="1">
              <a:spcBef>
                <a:spcPct val="20000"/>
              </a:spcBef>
            </a:pPr>
            <a:endParaRPr lang="en-US" altLang="zh-CN" sz="1600" b="1" dirty="0">
              <a:solidFill>
                <a:srgbClr val="C00000"/>
              </a:solidFill>
            </a:endParaRPr>
          </a:p>
          <a:p>
            <a:pPr eaLnBrk="1" hangingPunct="1">
              <a:spcBef>
                <a:spcPct val="20000"/>
              </a:spcBef>
            </a:pPr>
            <a:r>
              <a:rPr lang="zh-CN" altLang="en-US" b="1" dirty="0">
                <a:solidFill>
                  <a:srgbClr val="C00000"/>
                </a:solidFill>
                <a:latin typeface="隶书" panose="02010509060101010101" pitchFamily="49" charset="-122"/>
                <a:ea typeface="隶书" panose="02010509060101010101" pitchFamily="49" charset="-122"/>
              </a:rPr>
              <a:t>制冷</a:t>
            </a:r>
            <a:r>
              <a:rPr lang="zh-CN" altLang="en-US" b="1" dirty="0">
                <a:solidFill>
                  <a:srgbClr val="C00000"/>
                </a:solidFill>
              </a:rPr>
              <a:t>：</a:t>
            </a:r>
            <a:endParaRPr lang="en-US" altLang="zh-CN" b="1" dirty="0">
              <a:solidFill>
                <a:srgbClr val="C00000"/>
              </a:solidFill>
            </a:endParaRPr>
          </a:p>
          <a:p>
            <a:pPr eaLnBrk="1" hangingPunct="1">
              <a:spcBef>
                <a:spcPct val="20000"/>
              </a:spcBef>
            </a:pPr>
            <a:endParaRPr lang="en-US" altLang="zh-CN" sz="2000" b="1" dirty="0">
              <a:solidFill>
                <a:srgbClr val="C00000"/>
              </a:solidFill>
              <a:latin typeface="宋体" panose="02010600030101010101" pitchFamily="2" charset="-122"/>
            </a:endParaRPr>
          </a:p>
          <a:p>
            <a:pPr eaLnBrk="1" hangingPunct="1">
              <a:spcBef>
                <a:spcPct val="20000"/>
              </a:spcBef>
            </a:pPr>
            <a:endParaRPr lang="en-US" altLang="zh-CN" b="1" dirty="0">
              <a:solidFill>
                <a:srgbClr val="C00000"/>
              </a:solidFill>
              <a:latin typeface="宋体" panose="02010600030101010101" pitchFamily="2" charset="-122"/>
            </a:endParaRPr>
          </a:p>
          <a:p>
            <a:pPr eaLnBrk="1" hangingPunct="1">
              <a:spcBef>
                <a:spcPct val="20000"/>
              </a:spcBef>
            </a:pPr>
            <a:r>
              <a:rPr lang="zh-CN" altLang="en-US" b="1" dirty="0">
                <a:solidFill>
                  <a:srgbClr val="C00000"/>
                </a:solidFill>
                <a:latin typeface="隶书" panose="02010509060101010101" pitchFamily="49" charset="-122"/>
                <a:ea typeface="隶书" panose="02010509060101010101" pitchFamily="49" charset="-122"/>
              </a:rPr>
              <a:t>低温</a:t>
            </a:r>
            <a:r>
              <a:rPr lang="zh-CN" altLang="en-US" b="1" dirty="0">
                <a:solidFill>
                  <a:srgbClr val="C00000"/>
                </a:solidFill>
              </a:rPr>
              <a:t>：</a:t>
            </a:r>
          </a:p>
        </p:txBody>
      </p:sp>
      <p:sp>
        <p:nvSpPr>
          <p:cNvPr id="11" name="文本框 7">
            <a:extLst>
              <a:ext uri="{FF2B5EF4-FFF2-40B4-BE49-F238E27FC236}">
                <a16:creationId xmlns:a16="http://schemas.microsoft.com/office/drawing/2014/main" id="{7245FF64-BAB9-4826-8CE8-11C49C79579F}"/>
              </a:ext>
            </a:extLst>
          </p:cNvPr>
          <p:cNvSpPr txBox="1">
            <a:spLocks noChangeArrowheads="1"/>
          </p:cNvSpPr>
          <p:nvPr/>
        </p:nvSpPr>
        <p:spPr bwMode="auto">
          <a:xfrm>
            <a:off x="805807" y="4269881"/>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r>
              <a:rPr lang="en-US" altLang="zh-CN" sz="2000" dirty="0">
                <a:solidFill>
                  <a:srgbClr val="003399"/>
                </a:solidFill>
                <a:latin typeface="黑体" panose="02010609060101010101" pitchFamily="49" charset="-122"/>
                <a:ea typeface="黑体" panose="02010609060101010101" pitchFamily="49" charset="-122"/>
              </a:rPr>
              <a:t>-150℃</a:t>
            </a:r>
            <a:r>
              <a:rPr lang="zh-CN" altLang="en-US" sz="2000" dirty="0">
                <a:solidFill>
                  <a:srgbClr val="003399"/>
                </a:solidFill>
                <a:latin typeface="黑体" panose="02010609060101010101" pitchFamily="49" charset="-122"/>
                <a:ea typeface="黑体" panose="02010609060101010101" pitchFamily="49" charset="-122"/>
              </a:rPr>
              <a:t>以下</a:t>
            </a:r>
            <a:endParaRPr lang="zh-CN" altLang="en-US" sz="2000" dirty="0">
              <a:solidFill>
                <a:srgbClr val="003399"/>
              </a:solidFill>
            </a:endParaRPr>
          </a:p>
        </p:txBody>
      </p:sp>
      <p:sp>
        <p:nvSpPr>
          <p:cNvPr id="12" name="文本框 10">
            <a:extLst>
              <a:ext uri="{FF2B5EF4-FFF2-40B4-BE49-F238E27FC236}">
                <a16:creationId xmlns:a16="http://schemas.microsoft.com/office/drawing/2014/main" id="{C55297D9-6587-4F06-9710-AD56C8FF605F}"/>
              </a:ext>
            </a:extLst>
          </p:cNvPr>
          <p:cNvSpPr txBox="1">
            <a:spLocks noChangeArrowheads="1"/>
          </p:cNvSpPr>
          <p:nvPr/>
        </p:nvSpPr>
        <p:spPr bwMode="auto">
          <a:xfrm>
            <a:off x="799440" y="2872911"/>
            <a:ext cx="1595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r>
              <a:rPr lang="en-US" altLang="zh-CN" sz="2000" dirty="0">
                <a:solidFill>
                  <a:srgbClr val="003399"/>
                </a:solidFill>
              </a:rPr>
              <a:t>0</a:t>
            </a:r>
            <a:r>
              <a:rPr lang="en-US" altLang="zh-CN" sz="2000" dirty="0">
                <a:solidFill>
                  <a:srgbClr val="003399"/>
                </a:solidFill>
                <a:latin typeface="黑体" panose="02010609060101010101" pitchFamily="49" charset="-122"/>
                <a:ea typeface="黑体" panose="02010609060101010101" pitchFamily="49" charset="-122"/>
              </a:rPr>
              <a:t>℃</a:t>
            </a:r>
            <a:r>
              <a:rPr lang="zh-CN" altLang="en-US" sz="2000" dirty="0">
                <a:solidFill>
                  <a:srgbClr val="003399"/>
                </a:solidFill>
                <a:latin typeface="微软雅黑" panose="020B0503020204020204" pitchFamily="34" charset="-122"/>
                <a:ea typeface="微软雅黑" panose="020B0503020204020204" pitchFamily="34" charset="-122"/>
              </a:rPr>
              <a:t>～</a:t>
            </a:r>
            <a:r>
              <a:rPr lang="en-US" altLang="zh-CN" sz="2000" dirty="0">
                <a:solidFill>
                  <a:srgbClr val="003399"/>
                </a:solidFill>
                <a:latin typeface="黑体" panose="02010609060101010101" pitchFamily="49" charset="-122"/>
                <a:ea typeface="黑体" panose="02010609060101010101" pitchFamily="49" charset="-122"/>
              </a:rPr>
              <a:t>-150℃</a:t>
            </a:r>
            <a:endParaRPr lang="zh-CN" altLang="en-US" sz="2000" dirty="0">
              <a:solidFill>
                <a:srgbClr val="003399"/>
              </a:solidFill>
            </a:endParaRPr>
          </a:p>
        </p:txBody>
      </p:sp>
      <p:sp>
        <p:nvSpPr>
          <p:cNvPr id="13" name="文本框 11">
            <a:extLst>
              <a:ext uri="{FF2B5EF4-FFF2-40B4-BE49-F238E27FC236}">
                <a16:creationId xmlns:a16="http://schemas.microsoft.com/office/drawing/2014/main" id="{57EB7AEE-EAEB-4BA4-8D4A-6EEF68D3061A}"/>
              </a:ext>
            </a:extLst>
          </p:cNvPr>
          <p:cNvSpPr txBox="1">
            <a:spLocks noChangeArrowheads="1"/>
          </p:cNvSpPr>
          <p:nvPr/>
        </p:nvSpPr>
        <p:spPr bwMode="auto">
          <a:xfrm>
            <a:off x="786740" y="1539081"/>
            <a:ext cx="1082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r>
              <a:rPr lang="en-US" altLang="zh-CN" sz="2000" dirty="0">
                <a:solidFill>
                  <a:srgbClr val="003399"/>
                </a:solidFill>
              </a:rPr>
              <a:t>0</a:t>
            </a:r>
            <a:r>
              <a:rPr lang="en-US" altLang="zh-CN" sz="2000" dirty="0">
                <a:solidFill>
                  <a:srgbClr val="003399"/>
                </a:solidFill>
                <a:latin typeface="黑体" panose="02010609060101010101" pitchFamily="49" charset="-122"/>
                <a:ea typeface="黑体" panose="02010609060101010101" pitchFamily="49" charset="-122"/>
              </a:rPr>
              <a:t>℃</a:t>
            </a:r>
            <a:r>
              <a:rPr lang="zh-CN" altLang="en-US" sz="2000" dirty="0">
                <a:solidFill>
                  <a:srgbClr val="003399"/>
                </a:solidFill>
                <a:latin typeface="黑体" panose="02010609060101010101" pitchFamily="49" charset="-122"/>
                <a:ea typeface="黑体" panose="02010609060101010101" pitchFamily="49" charset="-122"/>
              </a:rPr>
              <a:t>以上</a:t>
            </a:r>
            <a:endParaRPr lang="zh-CN" altLang="en-US" sz="2000" dirty="0">
              <a:solidFill>
                <a:srgbClr val="003399"/>
              </a:solidFill>
            </a:endParaRPr>
          </a:p>
        </p:txBody>
      </p:sp>
      <p:sp>
        <p:nvSpPr>
          <p:cNvPr id="14" name="左大括号 3">
            <a:extLst>
              <a:ext uri="{FF2B5EF4-FFF2-40B4-BE49-F238E27FC236}">
                <a16:creationId xmlns:a16="http://schemas.microsoft.com/office/drawing/2014/main" id="{109EF71C-30C1-4B70-817F-5733C59CAF83}"/>
              </a:ext>
            </a:extLst>
          </p:cNvPr>
          <p:cNvSpPr>
            <a:spLocks/>
          </p:cNvSpPr>
          <p:nvPr/>
        </p:nvSpPr>
        <p:spPr bwMode="auto">
          <a:xfrm>
            <a:off x="2261527" y="1397794"/>
            <a:ext cx="406400" cy="822325"/>
          </a:xfrm>
          <a:prstGeom prst="leftBrace">
            <a:avLst>
              <a:gd name="adj1" fmla="val 833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15" name="左大括号 4">
            <a:extLst>
              <a:ext uri="{FF2B5EF4-FFF2-40B4-BE49-F238E27FC236}">
                <a16:creationId xmlns:a16="http://schemas.microsoft.com/office/drawing/2014/main" id="{4470AFBF-C67A-4888-B4A4-928E810CA836}"/>
              </a:ext>
            </a:extLst>
          </p:cNvPr>
          <p:cNvSpPr>
            <a:spLocks/>
          </p:cNvSpPr>
          <p:nvPr/>
        </p:nvSpPr>
        <p:spPr bwMode="auto">
          <a:xfrm>
            <a:off x="1869088" y="1307500"/>
            <a:ext cx="246063" cy="898525"/>
          </a:xfrm>
          <a:prstGeom prst="leftBrace">
            <a:avLst>
              <a:gd name="adj1" fmla="val 8368"/>
              <a:gd name="adj2" fmla="val 50000"/>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16" name="文本框 5">
            <a:extLst>
              <a:ext uri="{FF2B5EF4-FFF2-40B4-BE49-F238E27FC236}">
                <a16:creationId xmlns:a16="http://schemas.microsoft.com/office/drawing/2014/main" id="{FF78E3B2-7FEF-4281-BEF9-8B1032230B58}"/>
              </a:ext>
            </a:extLst>
          </p:cNvPr>
          <p:cNvSpPr txBox="1">
            <a:spLocks noChangeArrowheads="1"/>
          </p:cNvSpPr>
          <p:nvPr/>
        </p:nvSpPr>
        <p:spPr bwMode="auto">
          <a:xfrm>
            <a:off x="2155165" y="1124744"/>
            <a:ext cx="49016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1800" b="1" dirty="0">
                <a:solidFill>
                  <a:srgbClr val="003399"/>
                </a:solidFill>
              </a:rPr>
              <a:t>空调：家用</a:t>
            </a:r>
            <a:r>
              <a:rPr lang="zh-CN" altLang="en-US" sz="1800" b="1" dirty="0" smtClean="0">
                <a:solidFill>
                  <a:srgbClr val="003399"/>
                </a:solidFill>
              </a:rPr>
              <a:t>空调、中央空调、运输空调</a:t>
            </a:r>
            <a:r>
              <a:rPr lang="zh-CN" altLang="en-US" sz="1800" b="1" dirty="0" smtClean="0">
                <a:solidFill>
                  <a:srgbClr val="003399"/>
                </a:solidFill>
              </a:rPr>
              <a:t>、工业空调</a:t>
            </a:r>
            <a:r>
              <a:rPr lang="zh-CN" altLang="en-US" sz="1800" b="1" dirty="0" smtClean="0">
                <a:solidFill>
                  <a:srgbClr val="003399"/>
                </a:solidFill>
              </a:rPr>
              <a:t>、基</a:t>
            </a:r>
            <a:r>
              <a:rPr lang="zh-CN" altLang="en-US" sz="1800" b="1" dirty="0">
                <a:solidFill>
                  <a:srgbClr val="003399"/>
                </a:solidFill>
              </a:rPr>
              <a:t>站</a:t>
            </a:r>
            <a:r>
              <a:rPr lang="zh-CN" altLang="en-US" sz="1800" b="1" dirty="0" smtClean="0">
                <a:solidFill>
                  <a:srgbClr val="003399"/>
                </a:solidFill>
              </a:rPr>
              <a:t>空调、数据</a:t>
            </a:r>
            <a:r>
              <a:rPr lang="zh-CN" altLang="en-US" sz="1800" b="1" dirty="0">
                <a:solidFill>
                  <a:srgbClr val="003399"/>
                </a:solidFill>
              </a:rPr>
              <a:t>中心空调</a:t>
            </a:r>
          </a:p>
        </p:txBody>
      </p:sp>
      <p:sp>
        <p:nvSpPr>
          <p:cNvPr id="17" name="文本框 12">
            <a:extLst>
              <a:ext uri="{FF2B5EF4-FFF2-40B4-BE49-F238E27FC236}">
                <a16:creationId xmlns:a16="http://schemas.microsoft.com/office/drawing/2014/main" id="{EF24A9A0-99F1-4799-BEF1-533894615011}"/>
              </a:ext>
            </a:extLst>
          </p:cNvPr>
          <p:cNvSpPr txBox="1">
            <a:spLocks noChangeArrowheads="1"/>
          </p:cNvSpPr>
          <p:nvPr/>
        </p:nvSpPr>
        <p:spPr bwMode="auto">
          <a:xfrm>
            <a:off x="2155165" y="1969294"/>
            <a:ext cx="4368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1800" b="1" dirty="0">
                <a:solidFill>
                  <a:srgbClr val="003399"/>
                </a:solidFill>
              </a:rPr>
              <a:t>热泵：热泵</a:t>
            </a:r>
            <a:r>
              <a:rPr lang="zh-CN" altLang="en-US" sz="1800" b="1" dirty="0" smtClean="0">
                <a:solidFill>
                  <a:srgbClr val="003399"/>
                </a:solidFill>
              </a:rPr>
              <a:t>干燥、热泵热水器、热泵</a:t>
            </a:r>
            <a:r>
              <a:rPr lang="zh-CN" altLang="en-US" sz="1800" b="1" dirty="0">
                <a:solidFill>
                  <a:srgbClr val="003399"/>
                </a:solidFill>
              </a:rPr>
              <a:t>采暖</a:t>
            </a:r>
          </a:p>
        </p:txBody>
      </p:sp>
      <p:sp>
        <p:nvSpPr>
          <p:cNvPr id="18" name="左大括号 13">
            <a:extLst>
              <a:ext uri="{FF2B5EF4-FFF2-40B4-BE49-F238E27FC236}">
                <a16:creationId xmlns:a16="http://schemas.microsoft.com/office/drawing/2014/main" id="{5B3B699B-AA46-48F0-9186-A89A3C8E5DEF}"/>
              </a:ext>
            </a:extLst>
          </p:cNvPr>
          <p:cNvSpPr>
            <a:spLocks/>
          </p:cNvSpPr>
          <p:nvPr/>
        </p:nvSpPr>
        <p:spPr bwMode="auto">
          <a:xfrm>
            <a:off x="2788577" y="3317081"/>
            <a:ext cx="406400" cy="822325"/>
          </a:xfrm>
          <a:prstGeom prst="leftBrace">
            <a:avLst>
              <a:gd name="adj1" fmla="val 833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19" name="左大括号 14">
            <a:extLst>
              <a:ext uri="{FF2B5EF4-FFF2-40B4-BE49-F238E27FC236}">
                <a16:creationId xmlns:a16="http://schemas.microsoft.com/office/drawing/2014/main" id="{5369DC57-3DB8-47C4-879E-689B62AC3A95}"/>
              </a:ext>
            </a:extLst>
          </p:cNvPr>
          <p:cNvSpPr>
            <a:spLocks/>
          </p:cNvSpPr>
          <p:nvPr/>
        </p:nvSpPr>
        <p:spPr bwMode="auto">
          <a:xfrm>
            <a:off x="2374668" y="2665275"/>
            <a:ext cx="247650" cy="820737"/>
          </a:xfrm>
          <a:prstGeom prst="leftBrace">
            <a:avLst>
              <a:gd name="adj1" fmla="val 8301"/>
              <a:gd name="adj2" fmla="val 50000"/>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20" name="文本框 15">
            <a:extLst>
              <a:ext uri="{FF2B5EF4-FFF2-40B4-BE49-F238E27FC236}">
                <a16:creationId xmlns:a16="http://schemas.microsoft.com/office/drawing/2014/main" id="{53B9194D-33D9-4357-A215-DE44CC92B7FF}"/>
              </a:ext>
            </a:extLst>
          </p:cNvPr>
          <p:cNvSpPr txBox="1">
            <a:spLocks noChangeArrowheads="1"/>
          </p:cNvSpPr>
          <p:nvPr/>
        </p:nvSpPr>
        <p:spPr bwMode="auto">
          <a:xfrm>
            <a:off x="2591780" y="2492896"/>
            <a:ext cx="4368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1800" b="1" dirty="0" smtClean="0">
                <a:solidFill>
                  <a:srgbClr val="003399"/>
                </a:solidFill>
              </a:rPr>
              <a:t>冷</a:t>
            </a:r>
            <a:r>
              <a:rPr lang="zh-CN" altLang="en-US" sz="1800" b="1" dirty="0">
                <a:solidFill>
                  <a:srgbClr val="003399"/>
                </a:solidFill>
              </a:rPr>
              <a:t>链：</a:t>
            </a:r>
            <a:r>
              <a:rPr lang="zh-CN" altLang="en-US" sz="1800" b="1" dirty="0" smtClean="0">
                <a:solidFill>
                  <a:srgbClr val="003399"/>
                </a:solidFill>
              </a:rPr>
              <a:t>冷库、冷藏运输、超市冷柜、冰箱</a:t>
            </a:r>
            <a:endParaRPr lang="zh-CN" altLang="en-US" sz="1800" b="1" dirty="0">
              <a:solidFill>
                <a:srgbClr val="003399"/>
              </a:solidFill>
            </a:endParaRPr>
          </a:p>
        </p:txBody>
      </p:sp>
      <p:sp>
        <p:nvSpPr>
          <p:cNvPr id="21" name="文本框 16">
            <a:extLst>
              <a:ext uri="{FF2B5EF4-FFF2-40B4-BE49-F238E27FC236}">
                <a16:creationId xmlns:a16="http://schemas.microsoft.com/office/drawing/2014/main" id="{3D0A7643-510E-4C88-B7C9-8BE3F3892EF1}"/>
              </a:ext>
            </a:extLst>
          </p:cNvPr>
          <p:cNvSpPr txBox="1">
            <a:spLocks noChangeArrowheads="1"/>
          </p:cNvSpPr>
          <p:nvPr/>
        </p:nvSpPr>
        <p:spPr bwMode="auto">
          <a:xfrm>
            <a:off x="2575379" y="3216549"/>
            <a:ext cx="44318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1800" b="1" dirty="0">
                <a:solidFill>
                  <a:srgbClr val="003399"/>
                </a:solidFill>
              </a:rPr>
              <a:t>工业制冷：制冰</a:t>
            </a:r>
            <a:r>
              <a:rPr lang="zh-CN" altLang="en-US" sz="1800" b="1" dirty="0" smtClean="0">
                <a:solidFill>
                  <a:srgbClr val="003399"/>
                </a:solidFill>
              </a:rPr>
              <a:t>机、冷冻机、实验环境、低温医疗、化工、国防军</a:t>
            </a:r>
            <a:r>
              <a:rPr lang="zh-CN" altLang="en-US" sz="1800" b="1" dirty="0">
                <a:solidFill>
                  <a:srgbClr val="003399"/>
                </a:solidFill>
              </a:rPr>
              <a:t>事</a:t>
            </a:r>
            <a:endParaRPr lang="en-US" altLang="zh-CN" sz="1800" b="1" dirty="0">
              <a:solidFill>
                <a:srgbClr val="003399"/>
              </a:solidFill>
            </a:endParaRPr>
          </a:p>
        </p:txBody>
      </p:sp>
      <p:sp>
        <p:nvSpPr>
          <p:cNvPr id="22" name="左大括号 17">
            <a:extLst>
              <a:ext uri="{FF2B5EF4-FFF2-40B4-BE49-F238E27FC236}">
                <a16:creationId xmlns:a16="http://schemas.microsoft.com/office/drawing/2014/main" id="{EC570D1F-5C65-4533-8FD0-490100317E9E}"/>
              </a:ext>
            </a:extLst>
          </p:cNvPr>
          <p:cNvSpPr>
            <a:spLocks/>
          </p:cNvSpPr>
          <p:nvPr/>
        </p:nvSpPr>
        <p:spPr bwMode="auto">
          <a:xfrm>
            <a:off x="2292044" y="4040517"/>
            <a:ext cx="247650" cy="858838"/>
          </a:xfrm>
          <a:prstGeom prst="leftBrace">
            <a:avLst>
              <a:gd name="adj1" fmla="val 8317"/>
              <a:gd name="adj2" fmla="val 50000"/>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pPr eaLnBrk="1" hangingPunct="1">
              <a:spcBef>
                <a:spcPct val="20000"/>
              </a:spcBef>
            </a:pPr>
            <a:endParaRPr lang="zh-CN" altLang="en-US"/>
          </a:p>
        </p:txBody>
      </p:sp>
      <p:sp>
        <p:nvSpPr>
          <p:cNvPr id="23" name="文本框 18">
            <a:extLst>
              <a:ext uri="{FF2B5EF4-FFF2-40B4-BE49-F238E27FC236}">
                <a16:creationId xmlns:a16="http://schemas.microsoft.com/office/drawing/2014/main" id="{F86C9D6A-4153-4ED4-9FB2-83C03AA5DF53}"/>
              </a:ext>
            </a:extLst>
          </p:cNvPr>
          <p:cNvSpPr txBox="1">
            <a:spLocks noChangeArrowheads="1"/>
          </p:cNvSpPr>
          <p:nvPr/>
        </p:nvSpPr>
        <p:spPr bwMode="auto">
          <a:xfrm>
            <a:off x="2494700" y="3894035"/>
            <a:ext cx="4832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1800" b="1" dirty="0">
                <a:solidFill>
                  <a:srgbClr val="003399"/>
                </a:solidFill>
              </a:rPr>
              <a:t>气体液化和分离：</a:t>
            </a:r>
            <a:r>
              <a:rPr lang="zh-CN" altLang="en-US" sz="1800" b="1" dirty="0" smtClean="0">
                <a:solidFill>
                  <a:srgbClr val="003399"/>
                </a:solidFill>
              </a:rPr>
              <a:t>液化天然气、液氧、液氮、液氢、液氦、低温</a:t>
            </a:r>
            <a:r>
              <a:rPr lang="zh-CN" altLang="en-US" sz="1800" b="1" dirty="0">
                <a:solidFill>
                  <a:srgbClr val="003399"/>
                </a:solidFill>
              </a:rPr>
              <a:t>空</a:t>
            </a:r>
            <a:r>
              <a:rPr lang="zh-CN" altLang="en-US" sz="1800" b="1" dirty="0" smtClean="0">
                <a:solidFill>
                  <a:srgbClr val="003399"/>
                </a:solidFill>
              </a:rPr>
              <a:t>分</a:t>
            </a:r>
            <a:endParaRPr lang="zh-CN" altLang="en-US" sz="1800" b="1" dirty="0">
              <a:solidFill>
                <a:srgbClr val="003399"/>
              </a:solidFill>
            </a:endParaRPr>
          </a:p>
        </p:txBody>
      </p:sp>
      <p:sp>
        <p:nvSpPr>
          <p:cNvPr id="24" name="文本框 19">
            <a:extLst>
              <a:ext uri="{FF2B5EF4-FFF2-40B4-BE49-F238E27FC236}">
                <a16:creationId xmlns:a16="http://schemas.microsoft.com/office/drawing/2014/main" id="{C6DAA2F4-F79B-4695-8AFA-E53C9C5097B6}"/>
              </a:ext>
            </a:extLst>
          </p:cNvPr>
          <p:cNvSpPr txBox="1">
            <a:spLocks noChangeArrowheads="1"/>
          </p:cNvSpPr>
          <p:nvPr/>
        </p:nvSpPr>
        <p:spPr bwMode="auto">
          <a:xfrm>
            <a:off x="2448396" y="4653136"/>
            <a:ext cx="469854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FF3300"/>
                </a:solidFill>
                <a:latin typeface="Times New Roman" panose="02020603050405020304" pitchFamily="18" charset="0"/>
                <a:ea typeface="宋体" panose="02010600030101010101" pitchFamily="2" charset="-122"/>
              </a:defRPr>
            </a:lvl1pPr>
            <a:lvl2pPr marL="742950" indent="-285750">
              <a:defRPr kumimoji="1" sz="2800">
                <a:solidFill>
                  <a:srgbClr val="FF3300"/>
                </a:solidFill>
                <a:latin typeface="Times New Roman" panose="02020603050405020304" pitchFamily="18" charset="0"/>
                <a:ea typeface="宋体" panose="02010600030101010101" pitchFamily="2" charset="-122"/>
              </a:defRPr>
            </a:lvl2pPr>
            <a:lvl3pPr marL="1143000" indent="-228600">
              <a:defRPr kumimoji="1" sz="2800">
                <a:solidFill>
                  <a:srgbClr val="FF3300"/>
                </a:solidFill>
                <a:latin typeface="Times New Roman" panose="02020603050405020304" pitchFamily="18" charset="0"/>
                <a:ea typeface="宋体" panose="02010600030101010101" pitchFamily="2" charset="-122"/>
              </a:defRPr>
            </a:lvl3pPr>
            <a:lvl4pPr marL="1600200" indent="-228600">
              <a:defRPr kumimoji="1" sz="2800">
                <a:solidFill>
                  <a:srgbClr val="FF3300"/>
                </a:solidFill>
                <a:latin typeface="Times New Roman" panose="02020603050405020304" pitchFamily="18" charset="0"/>
                <a:ea typeface="宋体" panose="02010600030101010101" pitchFamily="2" charset="-122"/>
              </a:defRPr>
            </a:lvl4pPr>
            <a:lvl5pPr marL="2057400" indent="-228600">
              <a:defRPr kumimoji="1" sz="2800">
                <a:solidFill>
                  <a:srgbClr val="FF33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800">
                <a:solidFill>
                  <a:srgbClr val="FF3300"/>
                </a:solidFill>
                <a:latin typeface="Times New Roman" panose="02020603050405020304" pitchFamily="18" charset="0"/>
                <a:ea typeface="宋体" panose="02010600030101010101" pitchFamily="2" charset="-122"/>
              </a:defRPr>
            </a:lvl9pPr>
          </a:lstStyle>
          <a:p>
            <a:r>
              <a:rPr lang="zh-CN" altLang="en-US" sz="2000" b="1" dirty="0">
                <a:solidFill>
                  <a:srgbClr val="003399"/>
                </a:solidFill>
              </a:rPr>
              <a:t> </a:t>
            </a:r>
            <a:r>
              <a:rPr lang="zh-CN" altLang="en-US" sz="1800" b="1" dirty="0">
                <a:solidFill>
                  <a:srgbClr val="003399"/>
                </a:solidFill>
              </a:rPr>
              <a:t>低温环境</a:t>
            </a:r>
            <a:r>
              <a:rPr lang="zh-CN" altLang="en-US" sz="1800" b="1" dirty="0" smtClean="0">
                <a:solidFill>
                  <a:srgbClr val="003399"/>
                </a:solidFill>
              </a:rPr>
              <a:t>：红外、超导、生物医学、航空航天、材料回收、大</a:t>
            </a:r>
            <a:r>
              <a:rPr lang="zh-CN" altLang="en-US" sz="1800" b="1" dirty="0">
                <a:solidFill>
                  <a:srgbClr val="003399"/>
                </a:solidFill>
              </a:rPr>
              <a:t>科学</a:t>
            </a:r>
            <a:r>
              <a:rPr lang="zh-CN" altLang="en-US" sz="1800" b="1" dirty="0" smtClean="0">
                <a:solidFill>
                  <a:srgbClr val="003399"/>
                </a:solidFill>
              </a:rPr>
              <a:t>装置、超导量子计算</a:t>
            </a:r>
            <a:endParaRPr lang="zh-CN" altLang="en-US" sz="1800" b="1" dirty="0">
              <a:solidFill>
                <a:srgbClr val="003399"/>
              </a:solidFill>
            </a:endParaRPr>
          </a:p>
        </p:txBody>
      </p:sp>
      <p:pic>
        <p:nvPicPr>
          <p:cNvPr id="25" name="Picture 32" descr="https://timgsa.baidu.com/timg?image&amp;quality=80&amp;size=b9999_10000&amp;sec=1602249878996&amp;di=0cedb87850c385c1404f9cce805b56d2&amp;imgtype=0&amp;src=http%3A%2F%2Fimg1.imgtn.bdimg.com%2Fit%2Fu%3D2779828571%2C73567091%26fm%3D214%26gp%3D0.jpg"/>
          <p:cNvPicPr>
            <a:picLocks noChangeAspect="1" noChangeArrowheads="1"/>
          </p:cNvPicPr>
          <p:nvPr/>
        </p:nvPicPr>
        <p:blipFill>
          <a:blip r:embed="rId3" cstate="print">
            <a:extLst>
              <a:ext uri="{28A0092B-C50C-407E-A947-70E740481C1C}">
                <a14:useLocalDpi xmlns:a14="http://schemas.microsoft.com/office/drawing/2010/main" val="0"/>
              </a:ext>
            </a:extLst>
          </a:blip>
          <a:srcRect l="3168" t="31427" r="4068" b="12291"/>
          <a:stretch>
            <a:fillRect/>
          </a:stretch>
        </p:blipFill>
        <p:spPr bwMode="auto">
          <a:xfrm>
            <a:off x="7399566" y="793197"/>
            <a:ext cx="1567731" cy="98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descr="https://timgsa.baidu.com/timg?image&amp;quality=80&amp;size=b9999_10000&amp;sec=1602249775180&amp;di=a45baca0cd35dad53d517baf8c1fbee2&amp;imgtype=0&amp;src=http%3A%2F%2Fwww.heygoodqiche.com%2Fuploads%2F180517%2F1-1P51GG9505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7105" y="1796116"/>
            <a:ext cx="1570192" cy="98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descr="https://timgsa.baidu.com/timg?image&amp;quality=80&amp;size=b9999_10000&amp;sec=1602249561238&amp;di=96647f9f0a475dd79bdc7ea88ad36628&amp;imgtype=0&amp;src=http%3A%2F%2Fpic.soutu123.com%2Felement_origin_min_pic%2F17%2F01%2F15%2Ff0e5ebc2c87de733343537185cd4e0b7.jpg%2521%2Ffw%2F700%2Fquality%2F90%2Funsharp%2Ftrue%2Fcompress%2Ftrue"/>
          <p:cNvPicPr>
            <a:picLocks noChangeAspect="1" noChangeArrowheads="1"/>
          </p:cNvPicPr>
          <p:nvPr/>
        </p:nvPicPr>
        <p:blipFill>
          <a:blip r:embed="rId5" cstate="print">
            <a:extLst>
              <a:ext uri="{28A0092B-C50C-407E-A947-70E740481C1C}">
                <a14:useLocalDpi xmlns:a14="http://schemas.microsoft.com/office/drawing/2010/main" val="0"/>
              </a:ext>
            </a:extLst>
          </a:blip>
          <a:srcRect l="13394" r="12555"/>
          <a:stretch>
            <a:fillRect/>
          </a:stretch>
        </p:blipFill>
        <p:spPr bwMode="auto">
          <a:xfrm>
            <a:off x="8233609" y="3716634"/>
            <a:ext cx="755164" cy="11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4229" y="2806995"/>
            <a:ext cx="1573068" cy="88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rotWithShape="1">
          <a:blip r:embed="rId7"/>
          <a:srcRect l="12977" t="1066" r="8702" b="4409"/>
          <a:stretch/>
        </p:blipFill>
        <p:spPr>
          <a:xfrm>
            <a:off x="7370268" y="3714550"/>
            <a:ext cx="793339" cy="1082361"/>
          </a:xfrm>
          <a:prstGeom prst="rect">
            <a:avLst/>
          </a:prstGeom>
        </p:spPr>
      </p:pic>
      <p:pic>
        <p:nvPicPr>
          <p:cNvPr id="31" name="Picture 35" descr="https://timgsa.baidu.com/timg?image&amp;quality=80&amp;size=b9999_10000&amp;sec=1602250235500&amp;di=23da1a9b6319f57d9ca65f97c5376655&amp;imgtype=0&amp;src=http%3A%2F%2Fimg0.imgtn.bdimg.com%2Fit%2Fu%3D3563155020%2C3296590767%26fm%3D214%26gp%3D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0123" y="4814736"/>
            <a:ext cx="1607174" cy="69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5"/>
          <p:cNvPicPr>
            <a:picLocks noChangeAspect="1"/>
          </p:cNvPicPr>
          <p:nvPr/>
        </p:nvPicPr>
        <p:blipFill>
          <a:blip r:embed="rId9" cstate="print">
            <a:extLst>
              <a:ext uri="{28A0092B-C50C-407E-A947-70E740481C1C}">
                <a14:useLocalDpi xmlns:a14="http://schemas.microsoft.com/office/drawing/2010/main" val="0"/>
              </a:ext>
            </a:extLst>
          </a:blip>
          <a:srcRect b="10445"/>
          <a:stretch>
            <a:fillRect/>
          </a:stretch>
        </p:blipFill>
        <p:spPr bwMode="auto">
          <a:xfrm>
            <a:off x="7360123" y="5507022"/>
            <a:ext cx="1607174" cy="101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9295" y="5307647"/>
            <a:ext cx="2261528" cy="123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a:blip r:embed="rId11" cstate="print">
            <a:extLst>
              <a:ext uri="{28A0092B-C50C-407E-A947-70E740481C1C}">
                <a14:useLocalDpi xmlns:a14="http://schemas.microsoft.com/office/drawing/2010/main" val="0"/>
              </a:ext>
            </a:extLst>
          </a:blip>
          <a:srcRect b="23750"/>
          <a:stretch>
            <a:fillRect/>
          </a:stretch>
        </p:blipFill>
        <p:spPr bwMode="auto">
          <a:xfrm>
            <a:off x="2550625" y="5307647"/>
            <a:ext cx="2177632" cy="121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8" descr="https://timgsa.baidu.com/timg?image&amp;quality=80&amp;size=b9999_10000&amp;sec=1602249654414&amp;di=418f5d81c20bb95764cba3affca0315b&amp;imgtype=0&amp;src=http%3A%2F%2Fpic9.nipic.com%2F20100819%2F2095693_175228602422_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 b="25641"/>
          <a:stretch/>
        </p:blipFill>
        <p:spPr bwMode="auto">
          <a:xfrm>
            <a:off x="4907578" y="5307647"/>
            <a:ext cx="2149206" cy="121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18"/>
          <p:cNvSpPr>
            <a:spLocks noChangeArrowheads="1"/>
          </p:cNvSpPr>
          <p:nvPr/>
        </p:nvSpPr>
        <p:spPr bwMode="auto">
          <a:xfrm>
            <a:off x="265222" y="2096323"/>
            <a:ext cx="198438" cy="581239"/>
          </a:xfrm>
          <a:prstGeom prst="downArrow">
            <a:avLst>
              <a:gd name="adj1" fmla="val 50000"/>
              <a:gd name="adj2" fmla="val 87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xtLst/>
        </p:spPr>
        <p:txBody>
          <a:bodyPr vert="eaVert" wrap="none"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rgbClr val="000000"/>
              </a:solidFill>
            </a:endParaRPr>
          </a:p>
        </p:txBody>
      </p:sp>
      <p:sp>
        <p:nvSpPr>
          <p:cNvPr id="37" name="AutoShape 18"/>
          <p:cNvSpPr>
            <a:spLocks noChangeArrowheads="1"/>
          </p:cNvSpPr>
          <p:nvPr/>
        </p:nvSpPr>
        <p:spPr bwMode="auto">
          <a:xfrm>
            <a:off x="265222" y="3440406"/>
            <a:ext cx="191978" cy="600111"/>
          </a:xfrm>
          <a:prstGeom prst="downArrow">
            <a:avLst>
              <a:gd name="adj1" fmla="val 50000"/>
              <a:gd name="adj2" fmla="val 87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tx1"/>
            </a:solidFill>
            <a:miter lim="800000"/>
            <a:headEnd/>
            <a:tailEnd/>
          </a:ln>
          <a:extLst/>
        </p:spPr>
        <p:txBody>
          <a:bodyPr vert="eaVert" wrap="none" anchor="ct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solidFill>
                <a:srgbClr val="000000"/>
              </a:solidFill>
            </a:endParaRPr>
          </a:p>
        </p:txBody>
      </p:sp>
    </p:spTree>
    <p:extLst>
      <p:ext uri="{BB962C8B-B14F-4D97-AF65-F5344CB8AC3E}">
        <p14:creationId xmlns:p14="http://schemas.microsoft.com/office/powerpoint/2010/main" val="17690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b="1" dirty="0" smtClean="0">
                <a:latin typeface="微软雅黑" panose="020B0503020204020204" pitchFamily="34" charset="-122"/>
                <a:ea typeface="微软雅黑" panose="020B0503020204020204" pitchFamily="34" charset="-122"/>
              </a:rPr>
              <a:t>专业</a:t>
            </a:r>
            <a:r>
              <a:rPr lang="zh-CN" altLang="zh-CN" sz="3600" b="1" dirty="0">
                <a:latin typeface="微软雅黑" panose="020B0503020204020204" pitchFamily="34" charset="-122"/>
                <a:ea typeface="微软雅黑" panose="020B0503020204020204" pitchFamily="34" charset="-122"/>
              </a:rPr>
              <a:t>覆盖领域</a:t>
            </a:r>
            <a:r>
              <a:rPr lang="zh-CN" altLang="zh-CN" sz="3600" b="1" dirty="0" smtClean="0">
                <a:latin typeface="微软雅黑" panose="020B0503020204020204" pitchFamily="34" charset="-122"/>
                <a:ea typeface="微软雅黑" panose="020B0503020204020204" pitchFamily="34" charset="-122"/>
              </a:rPr>
              <a:t>介绍</a:t>
            </a:r>
            <a:endParaRPr lang="zh-CN" altLang="en-US" sz="3600" dirty="0"/>
          </a:p>
        </p:txBody>
      </p:sp>
      <p:sp>
        <p:nvSpPr>
          <p:cNvPr id="4" name="灯片编号占位符 3"/>
          <p:cNvSpPr>
            <a:spLocks noGrp="1"/>
          </p:cNvSpPr>
          <p:nvPr>
            <p:ph type="sldNum" sz="quarter" idx="12"/>
          </p:nvPr>
        </p:nvSpPr>
        <p:spPr/>
        <p:txBody>
          <a:bodyPr/>
          <a:lstStyle/>
          <a:p>
            <a:r>
              <a:rPr lang="zh-CN" altLang="en-US" smtClean="0"/>
              <a:t>第</a:t>
            </a:r>
            <a:fld id="{26A37939-7686-41CC-A8D3-F58D0B3721D2}" type="slidenum">
              <a:rPr lang="zh-CN" altLang="en-US" smtClean="0"/>
              <a:pPr/>
              <a:t>9</a:t>
            </a:fld>
            <a:r>
              <a:rPr lang="zh-CN" altLang="en-US" smtClean="0"/>
              <a:t>页</a:t>
            </a:r>
            <a:endParaRPr lang="zh-CN" altLang="en-US" dirty="0"/>
          </a:p>
        </p:txBody>
      </p:sp>
      <p:sp>
        <p:nvSpPr>
          <p:cNvPr id="3" name="矩形 2"/>
          <p:cNvSpPr/>
          <p:nvPr/>
        </p:nvSpPr>
        <p:spPr>
          <a:xfrm>
            <a:off x="4782" y="778648"/>
            <a:ext cx="6480720" cy="523220"/>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应用领域举例</a:t>
            </a:r>
            <a:r>
              <a:rPr lang="en-US" altLang="zh-CN" sz="2400" b="1" dirty="0" smtClean="0">
                <a:latin typeface="微软雅黑" panose="020B0503020204020204" pitchFamily="34" charset="-122"/>
                <a:ea typeface="微软雅黑" panose="020B0503020204020204" pitchFamily="34" charset="-122"/>
              </a:rPr>
              <a:t>2</a:t>
            </a:r>
            <a:r>
              <a:rPr lang="zh-CN" altLang="en-US" sz="2400" b="1" dirty="0" smtClean="0">
                <a:latin typeface="微软雅黑" panose="020B0503020204020204" pitchFamily="34" charset="-122"/>
                <a:ea typeface="微软雅黑" panose="020B0503020204020204" pitchFamily="34" charset="-122"/>
              </a:rPr>
              <a:t>：</a:t>
            </a:r>
            <a:r>
              <a:rPr lang="zh-CN" altLang="en-US" sz="2800" b="1" dirty="0">
                <a:solidFill>
                  <a:srgbClr val="C00000"/>
                </a:solidFill>
                <a:latin typeface="隶书" panose="02010509060101010101" pitchFamily="49" charset="-122"/>
                <a:ea typeface="隶书" panose="02010509060101010101" pitchFamily="49" charset="-122"/>
              </a:rPr>
              <a:t>动力机械和流体机械</a:t>
            </a:r>
            <a:endParaRPr lang="zh-CN" altLang="zh-CN" sz="2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40367" y="1268760"/>
            <a:ext cx="9184367" cy="4255908"/>
          </a:xfrm>
          <a:prstGeom prst="rect">
            <a:avLst/>
          </a:prstGeom>
        </p:spPr>
      </p:pic>
      <p:pic>
        <p:nvPicPr>
          <p:cNvPr id="15" name="Picture 2" descr="u=2446828809,3144174245&amp;fm=23&amp;gp=0"/>
          <p:cNvPicPr>
            <a:picLocks noChangeAspect="1" noChangeArrowheads="1"/>
          </p:cNvPicPr>
          <p:nvPr/>
        </p:nvPicPr>
        <p:blipFill rotWithShape="1">
          <a:blip r:embed="rId4">
            <a:extLst>
              <a:ext uri="{28A0092B-C50C-407E-A947-70E740481C1C}">
                <a14:useLocalDpi xmlns:a14="http://schemas.microsoft.com/office/drawing/2010/main" val="0"/>
              </a:ext>
            </a:extLst>
          </a:blip>
          <a:srcRect l="6796" r="14366" b="36613"/>
          <a:stretch/>
        </p:blipFill>
        <p:spPr bwMode="auto">
          <a:xfrm>
            <a:off x="12454" y="5502448"/>
            <a:ext cx="1347234" cy="10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u=2741951050,4005572566&amp;fm=23&amp;g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334" y="5502530"/>
            <a:ext cx="1548482" cy="10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amuthree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787" y="5502530"/>
            <a:ext cx="884757" cy="10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7"/>
          <p:cNvPicPr>
            <a:picLocks noChangeAspect="1"/>
          </p:cNvPicPr>
          <p:nvPr/>
        </p:nvPicPr>
        <p:blipFill>
          <a:blip r:embed="rId7" cstate="print">
            <a:extLst>
              <a:ext uri="{28A0092B-C50C-407E-A947-70E740481C1C}">
                <a14:useLocalDpi xmlns:a14="http://schemas.microsoft.com/office/drawing/2010/main" val="0"/>
              </a:ext>
            </a:extLst>
          </a:blip>
          <a:srcRect l="28732" r="22165" b="1027"/>
          <a:stretch>
            <a:fillRect/>
          </a:stretch>
        </p:blipFill>
        <p:spPr bwMode="auto">
          <a:xfrm>
            <a:off x="3863607" y="5493738"/>
            <a:ext cx="840983" cy="101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s://timgsa.baidu.com/timg?image&amp;quality=80&amp;size=b9999_10000&amp;sec=1602253139829&amp;di=78842ed838a39ab39e3b856d26863a52&amp;imgtype=0&amp;src=http%3A%2F%2F5b0988e595225.cdn.sohucs.com%2Fimages%2F20180507%2Fa31b5a52d84542f791ec969929742af3.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5069" y="5489857"/>
            <a:ext cx="1533516" cy="101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
          <p:cNvPicPr>
            <a:picLocks noChangeAspect="1"/>
          </p:cNvPicPr>
          <p:nvPr/>
        </p:nvPicPr>
        <p:blipFill>
          <a:blip r:embed="rId9" cstate="print">
            <a:extLst>
              <a:ext uri="{28A0092B-C50C-407E-A947-70E740481C1C}">
                <a14:useLocalDpi xmlns:a14="http://schemas.microsoft.com/office/drawing/2010/main" val="0"/>
              </a:ext>
            </a:extLst>
          </a:blip>
          <a:srcRect l="899" b="11102"/>
          <a:stretch>
            <a:fillRect/>
          </a:stretch>
        </p:blipFill>
        <p:spPr bwMode="auto">
          <a:xfrm>
            <a:off x="6279064" y="5474319"/>
            <a:ext cx="1876789" cy="103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5733" y="5480498"/>
            <a:ext cx="1368268" cy="100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822600"/>
      </p:ext>
    </p:extLst>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3106</TotalTime>
  <Words>3645</Words>
  <Application>Microsoft Office PowerPoint</Application>
  <PresentationFormat>全屏显示(4:3)</PresentationFormat>
  <Paragraphs>678</Paragraphs>
  <Slides>25</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 Unicode MS</vt:lpstr>
      <vt:lpstr>Gulim</vt:lpstr>
      <vt:lpstr>等线</vt:lpstr>
      <vt:lpstr>黑体</vt:lpstr>
      <vt:lpstr>华文楷体</vt:lpstr>
      <vt:lpstr>华文新魏</vt:lpstr>
      <vt:lpstr>隶书</vt:lpstr>
      <vt:lpstr>宋体</vt:lpstr>
      <vt:lpstr>微软雅黑</vt:lpstr>
      <vt:lpstr>Arial</vt:lpstr>
      <vt:lpstr>Calibri</vt:lpstr>
      <vt:lpstr>Times New Roman</vt:lpstr>
      <vt:lpstr>Verdana</vt:lpstr>
      <vt:lpstr>Wingdings</vt:lpstr>
      <vt:lpstr>主题1</vt:lpstr>
      <vt:lpstr>能源与动力工程专业介绍</vt:lpstr>
      <vt:lpstr>目 录</vt:lpstr>
      <vt:lpstr>专业负责人及专业师资队伍</vt:lpstr>
      <vt:lpstr>专业负责人及专业师资队伍</vt:lpstr>
      <vt:lpstr>专业覆盖领域介绍</vt:lpstr>
      <vt:lpstr>专业覆盖领域介绍</vt:lpstr>
      <vt:lpstr>专业覆盖领域介绍</vt:lpstr>
      <vt:lpstr>专业覆盖领域介绍</vt:lpstr>
      <vt:lpstr>专业覆盖领域介绍</vt:lpstr>
      <vt:lpstr>专业覆盖领域介绍</vt:lpstr>
      <vt:lpstr>专业历史沿革、特色优势</vt:lpstr>
      <vt:lpstr>专业历史沿革、特色优势</vt:lpstr>
      <vt:lpstr>专业历史沿革、特色优势</vt:lpstr>
      <vt:lpstr>PowerPoint 演示文稿</vt:lpstr>
      <vt:lpstr>专业历史沿革、特色优势</vt:lpstr>
      <vt:lpstr>专业历史沿革、特色优势</vt:lpstr>
      <vt:lpstr>专业学习攻略</vt:lpstr>
      <vt:lpstr>专业学习攻略</vt:lpstr>
      <vt:lpstr>专业学习攻略</vt:lpstr>
      <vt:lpstr>专业学生培养质量</vt:lpstr>
      <vt:lpstr>专业学生培养质量</vt:lpstr>
      <vt:lpstr>专业学生培养质量</vt:lpstr>
      <vt:lpstr>专业学生培养质量</vt:lpstr>
      <vt:lpstr>专业学生培养质量</vt:lpstr>
      <vt:lpstr>专业学生培养质量</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Crystal Cao</dc:creator>
  <cp:lastModifiedBy>del</cp:lastModifiedBy>
  <cp:revision>92</cp:revision>
  <dcterms:created xsi:type="dcterms:W3CDTF">2017-09-09T00:45:32Z</dcterms:created>
  <dcterms:modified xsi:type="dcterms:W3CDTF">2021-11-05T11:23:37Z</dcterms:modified>
</cp:coreProperties>
</file>