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0"/>
  </p:notesMasterIdLst>
  <p:sldIdLst>
    <p:sldId id="256" r:id="rId2"/>
    <p:sldId id="257" r:id="rId3"/>
    <p:sldId id="364" r:id="rId4"/>
    <p:sldId id="366" r:id="rId5"/>
    <p:sldId id="367" r:id="rId6"/>
    <p:sldId id="368" r:id="rId7"/>
    <p:sldId id="371" r:id="rId8"/>
    <p:sldId id="369" r:id="rId9"/>
    <p:sldId id="380" r:id="rId10"/>
    <p:sldId id="370" r:id="rId11"/>
    <p:sldId id="373" r:id="rId12"/>
    <p:sldId id="374" r:id="rId13"/>
    <p:sldId id="378" r:id="rId14"/>
    <p:sldId id="376" r:id="rId15"/>
    <p:sldId id="325" r:id="rId16"/>
    <p:sldId id="315" r:id="rId17"/>
    <p:sldId id="354" r:id="rId18"/>
    <p:sldId id="342" r:id="rId19"/>
  </p:sldIdLst>
  <p:sldSz cx="9144000" cy="5143500" type="screen16x9"/>
  <p:notesSz cx="9942513" cy="676116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02" autoAdjust="0"/>
    <p:restoredTop sz="94993" autoAdjust="0"/>
  </p:normalViewPr>
  <p:slideViewPr>
    <p:cSldViewPr>
      <p:cViewPr varScale="1">
        <p:scale>
          <a:sx n="144" d="100"/>
          <a:sy n="144" d="100"/>
        </p:scale>
        <p:origin x="510" y="120"/>
      </p:cViewPr>
      <p:guideLst>
        <p:guide orient="horz" pos="160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8475"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32450" y="0"/>
            <a:ext cx="4308475" cy="339725"/>
          </a:xfrm>
          <a:prstGeom prst="rect">
            <a:avLst/>
          </a:prstGeom>
        </p:spPr>
        <p:txBody>
          <a:bodyPr vert="horz" lIns="91440" tIns="45720" rIns="91440" bIns="45720" rtlCol="0"/>
          <a:lstStyle>
            <a:lvl1pPr algn="r">
              <a:defRPr sz="1200"/>
            </a:lvl1pPr>
          </a:lstStyle>
          <a:p>
            <a:fld id="{A061C86C-392D-4D89-8A7B-E4DB921FB7A0}" type="datetimeFigureOut">
              <a:rPr lang="en-US" smtClean="0"/>
              <a:t>11/17/2021</a:t>
            </a:fld>
            <a:endParaRPr lang="en-US"/>
          </a:p>
        </p:txBody>
      </p:sp>
      <p:sp>
        <p:nvSpPr>
          <p:cNvPr id="4" name="Slide Image Placeholder 3"/>
          <p:cNvSpPr>
            <a:spLocks noGrp="1" noRot="1" noChangeAspect="1"/>
          </p:cNvSpPr>
          <p:nvPr>
            <p:ph type="sldImg" idx="2"/>
          </p:nvPr>
        </p:nvSpPr>
        <p:spPr>
          <a:xfrm>
            <a:off x="2942434" y="844550"/>
            <a:ext cx="4057646" cy="22828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3775" y="3254375"/>
            <a:ext cx="7954963" cy="26622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21438"/>
            <a:ext cx="4308475" cy="339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32450" y="6421438"/>
            <a:ext cx="4308475" cy="339725"/>
          </a:xfrm>
          <a:prstGeom prst="rect">
            <a:avLst/>
          </a:prstGeom>
        </p:spPr>
        <p:txBody>
          <a:bodyPr vert="horz" lIns="91440" tIns="45720" rIns="91440" bIns="45720" rtlCol="0" anchor="b"/>
          <a:lstStyle>
            <a:lvl1pPr algn="r">
              <a:defRPr sz="1200"/>
            </a:lvl1pPr>
          </a:lstStyle>
          <a:p>
            <a:fld id="{1A2F601C-D48D-4C2B-AFC3-59365DB8E9B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943225" y="844550"/>
            <a:ext cx="4056063" cy="2282825"/>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43225" y="844550"/>
            <a:ext cx="4056063" cy="22828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A2F601C-D48D-4C2B-AFC3-59365DB8E9BA}" type="slidenum">
              <a:rPr lang="en-US" smtClean="0"/>
              <a:t>3</a:t>
            </a:fld>
            <a:endParaRPr lang="en-US"/>
          </a:p>
        </p:txBody>
      </p:sp>
    </p:spTree>
    <p:extLst>
      <p:ext uri="{BB962C8B-B14F-4D97-AF65-F5344CB8AC3E}">
        <p14:creationId xmlns:p14="http://schemas.microsoft.com/office/powerpoint/2010/main" val="734085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图片 7" descr="PPT红01.jpg"/>
          <p:cNvPicPr>
            <a:picLocks noChangeAspect="1"/>
          </p:cNvPicPr>
          <p:nvPr userDrawn="1"/>
        </p:nvPicPr>
        <p:blipFill>
          <a:blip r:embed="rId2" cstate="print"/>
          <a:stretch>
            <a:fillRect/>
          </a:stretch>
        </p:blipFill>
        <p:spPr>
          <a:xfrm>
            <a:off x="0" y="544"/>
            <a:ext cx="9144000" cy="5143311"/>
          </a:xfrm>
          <a:prstGeom prst="rect">
            <a:avLst/>
          </a:prstGeom>
        </p:spPr>
      </p:pic>
      <p:sp>
        <p:nvSpPr>
          <p:cNvPr id="2" name="标题 1"/>
          <p:cNvSpPr>
            <a:spLocks noGrp="1"/>
          </p:cNvSpPr>
          <p:nvPr>
            <p:ph type="ctrTitle"/>
          </p:nvPr>
        </p:nvSpPr>
        <p:spPr>
          <a:xfrm>
            <a:off x="685800" y="1598098"/>
            <a:ext cx="7772400" cy="1102712"/>
          </a:xfrm>
        </p:spPr>
        <p:txBody>
          <a:bodyPr/>
          <a:lstStyle/>
          <a:p>
            <a:r>
              <a:rPr lang="zh-CN" altLang="en-US"/>
              <a:t>单击此处编辑母版标题样式</a:t>
            </a:r>
          </a:p>
        </p:txBody>
      </p:sp>
      <p:sp>
        <p:nvSpPr>
          <p:cNvPr id="3" name="副标题 2"/>
          <p:cNvSpPr>
            <a:spLocks noGrp="1"/>
          </p:cNvSpPr>
          <p:nvPr>
            <p:ph type="subTitle" idx="1"/>
          </p:nvPr>
        </p:nvSpPr>
        <p:spPr>
          <a:xfrm>
            <a:off x="1371600" y="2915160"/>
            <a:ext cx="6400800" cy="131468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A37939-7686-41CC-A8D3-F58D0B3721D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lvl1pPr algn="l">
              <a:defRPr sz="2700" b="1"/>
            </a:lvl1p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278160" y="4846427"/>
            <a:ext cx="2133600" cy="273892"/>
          </a:xfrm>
        </p:spPr>
        <p:txBody>
          <a:bodyPr/>
          <a:lstStyle>
            <a:lvl1pPr algn="l">
              <a:defRPr sz="1350">
                <a:solidFill>
                  <a:schemeClr val="bg1"/>
                </a:solidFill>
                <a:latin typeface="黑体" panose="02010609060101010101" pitchFamily="49" charset="-122"/>
                <a:ea typeface="黑体" panose="02010609060101010101" pitchFamily="49" charset="-122"/>
              </a:defRPr>
            </a:lvl1pPr>
          </a:lstStyle>
          <a:p>
            <a:r>
              <a:rPr lang="zh-CN" altLang="en-US" dirty="0">
                <a:latin typeface="微软雅黑" panose="020B0503020204020204" pitchFamily="34" charset="-122"/>
                <a:ea typeface="微软雅黑" panose="020B0503020204020204" pitchFamily="34" charset="-122"/>
              </a:rPr>
              <a:t>第</a:t>
            </a:r>
            <a:fld id="{26A37939-7686-41CC-A8D3-F58D0B3721D2}" type="slidenum">
              <a:rPr lang="zh-CN" altLang="en-US" smtClean="0">
                <a:latin typeface="微软雅黑" panose="020B0503020204020204" pitchFamily="34" charset="-122"/>
                <a:ea typeface="微软雅黑" panose="020B0503020204020204" pitchFamily="34" charset="-122"/>
              </a:rPr>
              <a:t>‹#›</a:t>
            </a:fld>
            <a:r>
              <a:rPr lang="zh-CN" altLang="en-US" dirty="0">
                <a:latin typeface="微软雅黑" panose="020B0503020204020204" pitchFamily="34" charset="-122"/>
                <a:ea typeface="微软雅黑" panose="020B0503020204020204" pitchFamily="34" charset="-122"/>
              </a:rPr>
              <a:t>页</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5" descr="PPT红03.jpg"/>
          <p:cNvPicPr>
            <a:picLocks noChangeAspect="1"/>
          </p:cNvPicPr>
          <p:nvPr userDrawn="1"/>
        </p:nvPicPr>
        <p:blipFill>
          <a:blip r:embed="rId2" cstate="print"/>
          <a:stretch>
            <a:fillRect/>
          </a:stretch>
        </p:blipFill>
        <p:spPr>
          <a:xfrm>
            <a:off x="0" y="544"/>
            <a:ext cx="9144000" cy="5143311"/>
          </a:xfrm>
          <a:prstGeom prst="rect">
            <a:avLst/>
          </a:prstGeom>
        </p:spPr>
      </p:pic>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6A37939-7686-41CC-A8D3-F58D0B3721D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内容与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843" y="54627"/>
            <a:ext cx="2551462" cy="583854"/>
          </a:xfrm>
        </p:spPr>
        <p:txBody>
          <a:bodyPr anchor="b"/>
          <a:lstStyle>
            <a:lvl1pPr algn="l">
              <a:defRPr sz="3300" b="1">
                <a:latin typeface="微软雅黑" panose="020B0503020204020204" pitchFamily="34" charset="-122"/>
                <a:ea typeface="微软雅黑" panose="020B0503020204020204" pitchFamily="34" charset="-122"/>
              </a:defRPr>
            </a:lvl1pPr>
          </a:lstStyle>
          <a:p>
            <a:r>
              <a:rPr lang="zh-CN" altLang="en-US" dirty="0"/>
              <a:t>中国思考</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lvl1pPr>
              <a:defRPr b="1"/>
            </a:lvl1pPr>
          </a:lstStyle>
          <a:p>
            <a:endParaRPr lang="zh-CN" altLang="en-US" dirty="0"/>
          </a:p>
        </p:txBody>
      </p:sp>
      <p:sp>
        <p:nvSpPr>
          <p:cNvPr id="8" name="页脚占位符 7"/>
          <p:cNvSpPr>
            <a:spLocks noGrp="1"/>
          </p:cNvSpPr>
          <p:nvPr>
            <p:ph type="ftr" sz="quarter" idx="11"/>
          </p:nvPr>
        </p:nvSpPr>
        <p:spPr/>
        <p:txBody>
          <a:bodyPr/>
          <a:lstStyle/>
          <a:p>
            <a:endParaRPr lang="zh-CN" altLang="en-US" dirty="0"/>
          </a:p>
        </p:txBody>
      </p:sp>
      <p:sp>
        <p:nvSpPr>
          <p:cNvPr id="9" name="灯片编号占位符 8"/>
          <p:cNvSpPr>
            <a:spLocks noGrp="1"/>
          </p:cNvSpPr>
          <p:nvPr>
            <p:ph type="sldNum" sz="quarter" idx="12"/>
          </p:nvPr>
        </p:nvSpPr>
        <p:spPr/>
        <p:txBody>
          <a:bodyPr/>
          <a:lstStyle>
            <a:lvl1pPr>
              <a:defRPr b="1"/>
            </a:lvl1pPr>
          </a:lstStyle>
          <a:p>
            <a:fld id="{14892DDE-681C-48CB-9337-0E7B425B1F48}" type="slidenum">
              <a:rPr lang="zh-CN" altLang="en-US" smtClean="0"/>
              <a:t>‹#›</a:t>
            </a:fld>
            <a:endParaRPr lang="zh-CN" altLang="en-US" dirty="0"/>
          </a:p>
        </p:txBody>
      </p:sp>
      <p:cxnSp>
        <p:nvCxnSpPr>
          <p:cNvPr id="10" name="直接连接符 9"/>
          <p:cNvCxnSpPr/>
          <p:nvPr userDrawn="1"/>
        </p:nvCxnSpPr>
        <p:spPr>
          <a:xfrm>
            <a:off x="0" y="500299"/>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矩形 10"/>
          <p:cNvSpPr/>
          <p:nvPr userDrawn="1"/>
        </p:nvSpPr>
        <p:spPr>
          <a:xfrm>
            <a:off x="726141" y="1"/>
            <a:ext cx="2259106" cy="500299"/>
          </a:xfrm>
          <a:prstGeom prst="rect">
            <a:avLst/>
          </a:prstGeom>
          <a:solidFill>
            <a:srgbClr val="B81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微软雅黑" panose="020B0503020204020204" pitchFamily="34"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5732" y="-385480"/>
            <a:ext cx="2106457" cy="13910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8"/>
        </a:blipFill>
        <a:effectLst/>
      </p:bgPr>
    </p:bg>
    <p:spTree>
      <p:nvGrpSpPr>
        <p:cNvPr id="1" name=""/>
        <p:cNvGrpSpPr/>
        <p:nvPr/>
      </p:nvGrpSpPr>
      <p:grpSpPr>
        <a:xfrm>
          <a:off x="0" y="0"/>
          <a:ext cx="0" cy="0"/>
          <a:chOff x="0" y="0"/>
          <a:chExt cx="0" cy="0"/>
        </a:xfrm>
      </p:grpSpPr>
      <p:pic>
        <p:nvPicPr>
          <p:cNvPr id="9" name="图片 8" descr="PPT红02.jpg"/>
          <p:cNvPicPr>
            <a:picLocks noChangeAspect="1"/>
          </p:cNvPicPr>
          <p:nvPr/>
        </p:nvPicPr>
        <p:blipFill>
          <a:blip r:embed="rId9" cstate="print"/>
          <a:stretch>
            <a:fillRect/>
          </a:stretch>
        </p:blipFill>
        <p:spPr>
          <a:xfrm>
            <a:off x="0" y="544"/>
            <a:ext cx="9144000" cy="5143311"/>
          </a:xfrm>
          <a:prstGeom prst="rect">
            <a:avLst/>
          </a:prstGeom>
        </p:spPr>
      </p:pic>
      <p:sp>
        <p:nvSpPr>
          <p:cNvPr id="2" name="标题占位符 1"/>
          <p:cNvSpPr>
            <a:spLocks noGrp="1"/>
          </p:cNvSpPr>
          <p:nvPr>
            <p:ph type="title"/>
          </p:nvPr>
        </p:nvSpPr>
        <p:spPr>
          <a:xfrm>
            <a:off x="457200" y="87489"/>
            <a:ext cx="8229600" cy="432124"/>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681659"/>
            <a:ext cx="8229600" cy="3913767"/>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8096"/>
            <a:ext cx="2133600" cy="273892"/>
          </a:xfrm>
          <a:prstGeom prst="rect">
            <a:avLst/>
          </a:prstGeom>
        </p:spPr>
        <p:txBody>
          <a:bodyPr vert="horz" lIns="91440" tIns="45720" rIns="91440" bIns="45720" rtlCol="0" anchor="ctr"/>
          <a:lstStyle>
            <a:lvl1pPr algn="l">
              <a:defRPr sz="900">
                <a:solidFill>
                  <a:schemeClr val="tx1">
                    <a:tint val="75000"/>
                  </a:schemeClr>
                </a:solidFill>
                <a:latin typeface="微软雅黑" panose="020B0503020204020204" pitchFamily="34" charset="-122"/>
              </a:defRPr>
            </a:lvl1pPr>
          </a:lstStyle>
          <a:p>
            <a:endParaRPr lang="zh-CN" altLang="en-US" dirty="0"/>
          </a:p>
        </p:txBody>
      </p:sp>
      <p:sp>
        <p:nvSpPr>
          <p:cNvPr id="5" name="页脚占位符 4"/>
          <p:cNvSpPr>
            <a:spLocks noGrp="1"/>
          </p:cNvSpPr>
          <p:nvPr>
            <p:ph type="ftr" sz="quarter" idx="3"/>
          </p:nvPr>
        </p:nvSpPr>
        <p:spPr>
          <a:xfrm>
            <a:off x="3124200" y="4768096"/>
            <a:ext cx="2895600" cy="273892"/>
          </a:xfrm>
          <a:prstGeom prst="rect">
            <a:avLst/>
          </a:prstGeom>
        </p:spPr>
        <p:txBody>
          <a:bodyPr vert="horz" lIns="91440" tIns="45720" rIns="91440" bIns="45720" rtlCol="0" anchor="ctr"/>
          <a:lstStyle>
            <a:lvl1pPr algn="ctr">
              <a:defRPr sz="900">
                <a:solidFill>
                  <a:schemeClr val="tx1">
                    <a:tint val="75000"/>
                  </a:schemeClr>
                </a:solidFill>
                <a:latin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6553200" y="4768096"/>
            <a:ext cx="2133600" cy="273892"/>
          </a:xfrm>
          <a:prstGeom prst="rect">
            <a:avLst/>
          </a:prstGeom>
        </p:spPr>
        <p:txBody>
          <a:bodyPr vert="horz" lIns="91440" tIns="45720" rIns="91440" bIns="45720" rtlCol="0" anchor="ctr"/>
          <a:lstStyle>
            <a:lvl1pPr algn="r">
              <a:defRPr sz="900">
                <a:solidFill>
                  <a:schemeClr val="tx1">
                    <a:tint val="75000"/>
                  </a:schemeClr>
                </a:solidFill>
                <a:latin typeface="微软雅黑" panose="020B0503020204020204" pitchFamily="34" charset="-122"/>
              </a:defRPr>
            </a:lvl1pPr>
          </a:lstStyle>
          <a:p>
            <a:fld id="{26A37939-7686-41CC-A8D3-F58D0B3721D2}"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ftr="0" dt="0"/>
  <p:txStyles>
    <p:titleStyle>
      <a:lvl1pPr algn="ctr" defTabSz="685800" rtl="0" eaLnBrk="1" latinLnBrk="0" hangingPunct="1">
        <a:spcBef>
          <a:spcPct val="0"/>
        </a:spcBef>
        <a:buNone/>
        <a:defRPr sz="3300" kern="1200">
          <a:solidFill>
            <a:schemeClr val="tx1"/>
          </a:solidFill>
          <a:latin typeface="微软雅黑" panose="020B0503020204020204" pitchFamily="34" charset="-122"/>
          <a:ea typeface="+mj-ea"/>
          <a:cs typeface="+mj-cs"/>
        </a:defRPr>
      </a:lvl1pPr>
    </p:titleStyle>
    <p:bodyStyle>
      <a:lvl1pPr marL="257175" indent="-257175" algn="l" defTabSz="685800" rtl="0" eaLnBrk="1" latinLnBrk="0" hangingPunct="1">
        <a:spcBef>
          <a:spcPct val="15000"/>
        </a:spcBef>
        <a:buFont typeface="Arial" panose="020B0604020202020204" pitchFamily="34" charset="0"/>
        <a:buChar char="•"/>
        <a:defRPr sz="2400" kern="1200">
          <a:solidFill>
            <a:schemeClr val="tx1"/>
          </a:solidFill>
          <a:latin typeface="微软雅黑" panose="020B0503020204020204" pitchFamily="34" charset="-122"/>
          <a:ea typeface="+mn-ea"/>
          <a:cs typeface="+mn-cs"/>
        </a:defRPr>
      </a:lvl1pPr>
      <a:lvl2pPr marL="557530" indent="-214630" algn="l" defTabSz="685800" rtl="0" eaLnBrk="1" latinLnBrk="0" hangingPunct="1">
        <a:spcBef>
          <a:spcPct val="15000"/>
        </a:spcBef>
        <a:buFont typeface="Arial" panose="020B0604020202020204" pitchFamily="34" charset="0"/>
        <a:buChar char="–"/>
        <a:defRPr sz="2100" kern="1200">
          <a:solidFill>
            <a:schemeClr val="tx1"/>
          </a:solidFill>
          <a:latin typeface="微软雅黑" panose="020B0503020204020204" pitchFamily="34" charset="-122"/>
          <a:ea typeface="+mn-ea"/>
          <a:cs typeface="+mn-cs"/>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微软雅黑" panose="020B0503020204020204" pitchFamily="34" charset="-122"/>
          <a:ea typeface="+mn-ea"/>
          <a:cs typeface="+mn-cs"/>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微软雅黑" panose="020B0503020204020204" pitchFamily="34" charset="-122"/>
          <a:ea typeface="+mn-ea"/>
          <a:cs typeface="+mn-cs"/>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微软雅黑" panose="020B0503020204020204" pitchFamily="34" charset="-122"/>
          <a:ea typeface="+mn-ea"/>
          <a:cs typeface="+mn-cs"/>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656436" y="1851976"/>
            <a:ext cx="5830320" cy="1102712"/>
          </a:xfrm>
        </p:spPr>
        <p:txBody>
          <a:bodyPr>
            <a:normAutofit/>
          </a:bodyPr>
          <a:lstStyle/>
          <a:p>
            <a:r>
              <a:rPr lang="zh-CN" altLang="en-US" sz="4000" b="1" dirty="0">
                <a:solidFill>
                  <a:schemeClr val="tx2"/>
                </a:solidFill>
                <a:latin typeface="微软雅黑" panose="020B0503020204020204" pitchFamily="34" charset="-122"/>
                <a:ea typeface="微软雅黑" panose="020B0503020204020204" pitchFamily="34" charset="-122"/>
              </a:rPr>
              <a:t>智能医学工程专业介绍</a:t>
            </a:r>
          </a:p>
        </p:txBody>
      </p:sp>
      <p:pic>
        <p:nvPicPr>
          <p:cNvPr id="3" name="图片 2"/>
          <p:cNvPicPr>
            <a:picLocks noChangeAspect="1"/>
          </p:cNvPicPr>
          <p:nvPr/>
        </p:nvPicPr>
        <p:blipFill>
          <a:blip r:embed="rId3"/>
          <a:stretch>
            <a:fillRect/>
          </a:stretch>
        </p:blipFill>
        <p:spPr>
          <a:xfrm>
            <a:off x="4356100" y="123825"/>
            <a:ext cx="4573905" cy="1727835"/>
          </a:xfrm>
          <a:prstGeom prst="rect">
            <a:avLst/>
          </a:prstGeom>
        </p:spPr>
      </p:pic>
      <p:pic>
        <p:nvPicPr>
          <p:cNvPr id="4" name="图片 3"/>
          <p:cNvPicPr>
            <a:picLocks noChangeAspect="1"/>
          </p:cNvPicPr>
          <p:nvPr/>
        </p:nvPicPr>
        <p:blipFill>
          <a:blip r:embed="rId4"/>
          <a:stretch>
            <a:fillRect/>
          </a:stretch>
        </p:blipFill>
        <p:spPr>
          <a:xfrm>
            <a:off x="5551805" y="0"/>
            <a:ext cx="3592195" cy="1787525"/>
          </a:xfrm>
          <a:prstGeom prst="rect">
            <a:avLst/>
          </a:prstGeom>
        </p:spPr>
      </p:pic>
      <p:pic>
        <p:nvPicPr>
          <p:cNvPr id="7" name="图片 6"/>
          <p:cNvPicPr>
            <a:picLocks noChangeAspect="1"/>
          </p:cNvPicPr>
          <p:nvPr/>
        </p:nvPicPr>
        <p:blipFill>
          <a:blip r:embed="rId5"/>
          <a:stretch>
            <a:fillRect/>
          </a:stretch>
        </p:blipFill>
        <p:spPr>
          <a:xfrm>
            <a:off x="4356100" y="2860040"/>
            <a:ext cx="4369435" cy="1041400"/>
          </a:xfrm>
          <a:prstGeom prst="rect">
            <a:avLst/>
          </a:prstGeom>
        </p:spPr>
      </p:pic>
      <p:pic>
        <p:nvPicPr>
          <p:cNvPr id="8" name="图片 7"/>
          <p:cNvPicPr>
            <a:picLocks noChangeAspect="1"/>
          </p:cNvPicPr>
          <p:nvPr/>
        </p:nvPicPr>
        <p:blipFill>
          <a:blip r:embed="rId5"/>
          <a:stretch>
            <a:fillRect/>
          </a:stretch>
        </p:blipFill>
        <p:spPr>
          <a:xfrm>
            <a:off x="5855970" y="1491615"/>
            <a:ext cx="2965450" cy="508635"/>
          </a:xfrm>
          <a:prstGeom prst="rect">
            <a:avLst/>
          </a:prstGeom>
        </p:spPr>
      </p:pic>
      <p:pic>
        <p:nvPicPr>
          <p:cNvPr id="10" name="图片 9"/>
          <p:cNvPicPr>
            <a:picLocks noChangeAspect="1"/>
          </p:cNvPicPr>
          <p:nvPr/>
        </p:nvPicPr>
        <p:blipFill>
          <a:blip r:embed="rId6"/>
          <a:stretch>
            <a:fillRect/>
          </a:stretch>
        </p:blipFill>
        <p:spPr>
          <a:xfrm>
            <a:off x="5507990" y="4084320"/>
            <a:ext cx="3217545" cy="1002665"/>
          </a:xfrm>
          <a:prstGeom prst="rect">
            <a:avLst/>
          </a:prstGeom>
        </p:spPr>
      </p:pic>
      <p:pic>
        <p:nvPicPr>
          <p:cNvPr id="11" name="图片 10"/>
          <p:cNvPicPr>
            <a:picLocks noChangeAspect="1"/>
          </p:cNvPicPr>
          <p:nvPr/>
        </p:nvPicPr>
        <p:blipFill>
          <a:blip r:embed="rId7"/>
          <a:stretch>
            <a:fillRect/>
          </a:stretch>
        </p:blipFill>
        <p:spPr>
          <a:xfrm>
            <a:off x="5796280" y="4180840"/>
            <a:ext cx="3091815" cy="9632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7552653E-2039-474F-BA0E-FE6D8EA7C5ED}"/>
              </a:ext>
            </a:extLst>
          </p:cNvPr>
          <p:cNvSpPr txBox="1"/>
          <p:nvPr/>
        </p:nvSpPr>
        <p:spPr>
          <a:xfrm>
            <a:off x="107505" y="939801"/>
            <a:ext cx="3960440" cy="707886"/>
          </a:xfrm>
          <a:prstGeom prst="rect">
            <a:avLst/>
          </a:prstGeom>
          <a:noFill/>
        </p:spPr>
        <p:txBody>
          <a:bodyPr wrap="square" rtlCol="0">
            <a:spAutoFit/>
          </a:bodyPr>
          <a:lstStyle/>
          <a:p>
            <a:pPr algn="ctr">
              <a:lnSpc>
                <a:spcPct val="125000"/>
              </a:lnSpc>
            </a:pPr>
            <a:r>
              <a:rPr lang="zh-CN" altLang="en-US" sz="1600" b="1" dirty="0">
                <a:solidFill>
                  <a:srgbClr val="1E4471"/>
                </a:solidFill>
                <a:latin typeface="Times New Roman" panose="02020603050405020304" pitchFamily="18" charset="0"/>
                <a:ea typeface="微软雅黑" panose="020B0503020204020204" pitchFamily="34" charset="-122"/>
                <a:cs typeface="Times New Roman" panose="02020603050405020304" pitchFamily="18" charset="0"/>
              </a:rPr>
              <a:t>专业名称：</a:t>
            </a:r>
            <a:r>
              <a:rPr lang="zh-CN" altLang="en-US" sz="1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智能医学工程</a:t>
            </a:r>
            <a:endParaRPr lang="en-US" altLang="zh-CN" sz="1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25000"/>
              </a:lnSpc>
            </a:pPr>
            <a:r>
              <a:rPr lang="zh-CN" altLang="zh-CN" sz="1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1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ntelligent </a:t>
            </a:r>
            <a:r>
              <a:rPr lang="en-US" altLang="zh-CN" sz="1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M</a:t>
            </a:r>
            <a:r>
              <a:rPr lang="en-US" altLang="zh-CN" sz="1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edical </a:t>
            </a:r>
            <a:r>
              <a:rPr lang="en-US" altLang="zh-CN" sz="1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E</a:t>
            </a:r>
            <a:r>
              <a:rPr lang="en-US" altLang="zh-CN" sz="1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ngineering</a:t>
            </a:r>
            <a:r>
              <a:rPr lang="zh-CN" altLang="zh-CN" sz="1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IME</a:t>
            </a:r>
            <a:r>
              <a:rPr lang="zh-CN" altLang="zh-CN" sz="16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6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文本框 6">
            <a:extLst>
              <a:ext uri="{FF2B5EF4-FFF2-40B4-BE49-F238E27FC236}">
                <a16:creationId xmlns:a16="http://schemas.microsoft.com/office/drawing/2014/main" id="{AB514B1A-D80F-4C94-9D58-4981EFD95855}"/>
              </a:ext>
            </a:extLst>
          </p:cNvPr>
          <p:cNvSpPr txBox="1"/>
          <p:nvPr/>
        </p:nvSpPr>
        <p:spPr>
          <a:xfrm>
            <a:off x="179512" y="2244871"/>
            <a:ext cx="3672800" cy="338554"/>
          </a:xfrm>
          <a:prstGeom prst="rect">
            <a:avLst/>
          </a:prstGeom>
          <a:noFill/>
        </p:spPr>
        <p:txBody>
          <a:bodyPr wrap="none" rtlCol="0">
            <a:spAutoFit/>
          </a:bodyPr>
          <a:lstStyle/>
          <a:p>
            <a:r>
              <a:rPr lang="zh-CN" altLang="en-US" sz="1600" b="1" dirty="0">
                <a:solidFill>
                  <a:srgbClr val="1E4471"/>
                </a:solidFill>
                <a:latin typeface="微软雅黑" panose="020B0503020204020204" pitchFamily="34" charset="-122"/>
                <a:ea typeface="微软雅黑" panose="020B0503020204020204" pitchFamily="34" charset="-122"/>
              </a:rPr>
              <a:t>归属大类：</a:t>
            </a:r>
            <a:r>
              <a:rPr lang="zh-CN" altLang="en-US" sz="1600" b="1" dirty="0">
                <a:solidFill>
                  <a:srgbClr val="C00000"/>
                </a:solidFill>
                <a:latin typeface="微软雅黑" panose="020B0503020204020204" pitchFamily="34" charset="-122"/>
                <a:ea typeface="微软雅黑" panose="020B0503020204020204" pitchFamily="34" charset="-122"/>
              </a:rPr>
              <a:t>工科试验班（医工健康类）</a:t>
            </a:r>
          </a:p>
        </p:txBody>
      </p:sp>
      <p:sp>
        <p:nvSpPr>
          <p:cNvPr id="8" name="文本框 7">
            <a:extLst>
              <a:ext uri="{FF2B5EF4-FFF2-40B4-BE49-F238E27FC236}">
                <a16:creationId xmlns:a16="http://schemas.microsoft.com/office/drawing/2014/main" id="{B22652B4-C8E7-4F1D-AE23-1F5070FC2C2D}"/>
              </a:ext>
            </a:extLst>
          </p:cNvPr>
          <p:cNvSpPr txBox="1"/>
          <p:nvPr/>
        </p:nvSpPr>
        <p:spPr>
          <a:xfrm>
            <a:off x="191228" y="3520173"/>
            <a:ext cx="1620957" cy="338554"/>
          </a:xfrm>
          <a:prstGeom prst="rect">
            <a:avLst/>
          </a:prstGeom>
          <a:noFill/>
        </p:spPr>
        <p:txBody>
          <a:bodyPr wrap="none" rtlCol="0">
            <a:spAutoFit/>
          </a:bodyPr>
          <a:lstStyle/>
          <a:p>
            <a:r>
              <a:rPr lang="zh-CN" altLang="en-US" sz="1600" b="1" dirty="0">
                <a:solidFill>
                  <a:srgbClr val="1E4471"/>
                </a:solidFill>
                <a:latin typeface="微软雅黑" panose="020B0503020204020204" pitchFamily="34" charset="-122"/>
                <a:ea typeface="微软雅黑" panose="020B0503020204020204" pitchFamily="34" charset="-122"/>
              </a:rPr>
              <a:t>修业年限：</a:t>
            </a:r>
            <a:r>
              <a:rPr lang="zh-CN" altLang="en-US" sz="1600" dirty="0">
                <a:solidFill>
                  <a:srgbClr val="1E4471"/>
                </a:solidFill>
                <a:latin typeface="微软雅黑" panose="020B0503020204020204" pitchFamily="34" charset="-122"/>
                <a:ea typeface="微软雅黑" panose="020B0503020204020204" pitchFamily="34" charset="-122"/>
              </a:rPr>
              <a:t>四年</a:t>
            </a:r>
          </a:p>
        </p:txBody>
      </p:sp>
      <p:sp>
        <p:nvSpPr>
          <p:cNvPr id="9" name="文本框 8">
            <a:extLst>
              <a:ext uri="{FF2B5EF4-FFF2-40B4-BE49-F238E27FC236}">
                <a16:creationId xmlns:a16="http://schemas.microsoft.com/office/drawing/2014/main" id="{E08E763C-203D-4885-9422-0F8769D717A4}"/>
              </a:ext>
            </a:extLst>
          </p:cNvPr>
          <p:cNvSpPr txBox="1"/>
          <p:nvPr/>
        </p:nvSpPr>
        <p:spPr>
          <a:xfrm>
            <a:off x="191228" y="2884420"/>
            <a:ext cx="2254143" cy="338554"/>
          </a:xfrm>
          <a:prstGeom prst="rect">
            <a:avLst/>
          </a:prstGeom>
          <a:noFill/>
        </p:spPr>
        <p:txBody>
          <a:bodyPr wrap="none" rtlCol="0">
            <a:spAutoFit/>
          </a:bodyPr>
          <a:lstStyle/>
          <a:p>
            <a:r>
              <a:rPr lang="zh-CN" altLang="en-US" sz="1600" b="1" dirty="0">
                <a:solidFill>
                  <a:srgbClr val="1E4471"/>
                </a:solidFill>
                <a:latin typeface="微软雅黑" panose="020B0503020204020204" pitchFamily="34" charset="-122"/>
                <a:ea typeface="微软雅黑" panose="020B0503020204020204" pitchFamily="34" charset="-122"/>
              </a:rPr>
              <a:t>专业类代码：</a:t>
            </a:r>
            <a:r>
              <a:rPr lang="en-US" altLang="zh-CN" sz="1600" dirty="0">
                <a:solidFill>
                  <a:srgbClr val="1E4471"/>
                </a:solidFill>
                <a:latin typeface="微软雅黑" panose="020B0503020204020204" pitchFamily="34" charset="-122"/>
                <a:ea typeface="微软雅黑" panose="020B0503020204020204" pitchFamily="34" charset="-122"/>
              </a:rPr>
              <a:t>101011T</a:t>
            </a:r>
            <a:endParaRPr lang="zh-CN" altLang="en-US" sz="1600" dirty="0">
              <a:solidFill>
                <a:srgbClr val="1E4471"/>
              </a:solidFill>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ED80AA37-9539-487A-9B91-1FE189E6F6C9}"/>
              </a:ext>
            </a:extLst>
          </p:cNvPr>
          <p:cNvSpPr txBox="1"/>
          <p:nvPr/>
        </p:nvSpPr>
        <p:spPr>
          <a:xfrm>
            <a:off x="3919583" y="3508521"/>
            <a:ext cx="1210588" cy="338554"/>
          </a:xfrm>
          <a:prstGeom prst="rect">
            <a:avLst/>
          </a:prstGeom>
          <a:noFill/>
        </p:spPr>
        <p:txBody>
          <a:bodyPr wrap="none" rtlCol="0">
            <a:spAutoFit/>
          </a:bodyPr>
          <a:lstStyle/>
          <a:p>
            <a:r>
              <a:rPr lang="zh-CN" altLang="en-US" sz="1600" b="1" dirty="0">
                <a:solidFill>
                  <a:srgbClr val="1E4471"/>
                </a:solidFill>
                <a:latin typeface="微软雅黑" panose="020B0503020204020204" pitchFamily="34" charset="-122"/>
                <a:ea typeface="微软雅黑" panose="020B0503020204020204" pitchFamily="34" charset="-122"/>
              </a:rPr>
              <a:t>学位：</a:t>
            </a:r>
            <a:r>
              <a:rPr lang="zh-CN" altLang="en-US" sz="1600" dirty="0">
                <a:solidFill>
                  <a:srgbClr val="1E4471"/>
                </a:solidFill>
                <a:latin typeface="微软雅黑" panose="020B0503020204020204" pitchFamily="34" charset="-122"/>
                <a:ea typeface="微软雅黑" panose="020B0503020204020204" pitchFamily="34" charset="-122"/>
              </a:rPr>
              <a:t>工学</a:t>
            </a:r>
          </a:p>
        </p:txBody>
      </p:sp>
      <p:sp>
        <p:nvSpPr>
          <p:cNvPr id="11" name="文本框 10">
            <a:extLst>
              <a:ext uri="{FF2B5EF4-FFF2-40B4-BE49-F238E27FC236}">
                <a16:creationId xmlns:a16="http://schemas.microsoft.com/office/drawing/2014/main" id="{B57A7366-79CE-459F-BD00-C6DF4F9AD6B2}"/>
              </a:ext>
            </a:extLst>
          </p:cNvPr>
          <p:cNvSpPr txBox="1"/>
          <p:nvPr/>
        </p:nvSpPr>
        <p:spPr>
          <a:xfrm>
            <a:off x="179512" y="4155926"/>
            <a:ext cx="5880443" cy="338554"/>
          </a:xfrm>
          <a:prstGeom prst="rect">
            <a:avLst/>
          </a:prstGeom>
          <a:noFill/>
        </p:spPr>
        <p:txBody>
          <a:bodyPr wrap="square" rtlCol="0">
            <a:spAutoFit/>
          </a:bodyPr>
          <a:lstStyle/>
          <a:p>
            <a:r>
              <a:rPr lang="zh-CN" altLang="en-US" sz="1600" b="1" dirty="0">
                <a:solidFill>
                  <a:srgbClr val="1E4471"/>
                </a:solidFill>
                <a:latin typeface="微软雅黑" panose="020B0503020204020204" pitchFamily="34" charset="-122"/>
                <a:ea typeface="微软雅黑" panose="020B0503020204020204" pitchFamily="34" charset="-122"/>
              </a:rPr>
              <a:t>所在院系名称：</a:t>
            </a:r>
            <a:r>
              <a:rPr lang="zh-CN" altLang="en-US" sz="1600" dirty="0">
                <a:solidFill>
                  <a:srgbClr val="1E4471"/>
                </a:solidFill>
                <a:latin typeface="微软雅黑" panose="020B0503020204020204" pitchFamily="34" charset="-122"/>
                <a:ea typeface="微软雅黑" panose="020B0503020204020204" pitchFamily="34" charset="-122"/>
              </a:rPr>
              <a:t>健康科学与工程学院</a:t>
            </a:r>
          </a:p>
        </p:txBody>
      </p:sp>
      <p:cxnSp>
        <p:nvCxnSpPr>
          <p:cNvPr id="12" name="直接连接符 11">
            <a:extLst>
              <a:ext uri="{FF2B5EF4-FFF2-40B4-BE49-F238E27FC236}">
                <a16:creationId xmlns:a16="http://schemas.microsoft.com/office/drawing/2014/main" id="{0FF7514E-D938-4A98-8056-24B3AD5C5B4B}"/>
              </a:ext>
            </a:extLst>
          </p:cNvPr>
          <p:cNvCxnSpPr/>
          <p:nvPr/>
        </p:nvCxnSpPr>
        <p:spPr>
          <a:xfrm>
            <a:off x="288610" y="1923678"/>
            <a:ext cx="5040000" cy="0"/>
          </a:xfrm>
          <a:prstGeom prst="line">
            <a:avLst/>
          </a:prstGeom>
          <a:no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a:extLst>
              <a:ext uri="{FF2B5EF4-FFF2-40B4-BE49-F238E27FC236}">
                <a16:creationId xmlns:a16="http://schemas.microsoft.com/office/drawing/2014/main" id="{EE111105-E1D9-493C-9828-D2D2AE97EFB3}"/>
              </a:ext>
            </a:extLst>
          </p:cNvPr>
          <p:cNvCxnSpPr/>
          <p:nvPr/>
        </p:nvCxnSpPr>
        <p:spPr>
          <a:xfrm>
            <a:off x="303044" y="2779401"/>
            <a:ext cx="5040000" cy="0"/>
          </a:xfrm>
          <a:prstGeom prst="line">
            <a:avLst/>
          </a:prstGeom>
          <a:no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a:extLst>
              <a:ext uri="{FF2B5EF4-FFF2-40B4-BE49-F238E27FC236}">
                <a16:creationId xmlns:a16="http://schemas.microsoft.com/office/drawing/2014/main" id="{B444DCCC-DFA7-4FE4-B2E5-254D7D509269}"/>
              </a:ext>
            </a:extLst>
          </p:cNvPr>
          <p:cNvCxnSpPr/>
          <p:nvPr/>
        </p:nvCxnSpPr>
        <p:spPr>
          <a:xfrm>
            <a:off x="315207" y="3418951"/>
            <a:ext cx="5040000" cy="0"/>
          </a:xfrm>
          <a:prstGeom prst="line">
            <a:avLst/>
          </a:prstGeom>
          <a:no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a:extLst>
              <a:ext uri="{FF2B5EF4-FFF2-40B4-BE49-F238E27FC236}">
                <a16:creationId xmlns:a16="http://schemas.microsoft.com/office/drawing/2014/main" id="{47097635-5A90-4AD7-888E-FFB62B5B2967}"/>
              </a:ext>
            </a:extLst>
          </p:cNvPr>
          <p:cNvCxnSpPr/>
          <p:nvPr/>
        </p:nvCxnSpPr>
        <p:spPr>
          <a:xfrm>
            <a:off x="397709" y="4046582"/>
            <a:ext cx="5040000" cy="0"/>
          </a:xfrm>
          <a:prstGeom prst="line">
            <a:avLst/>
          </a:prstGeom>
          <a:no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pic>
        <p:nvPicPr>
          <p:cNvPr id="16" name="图片 15">
            <a:extLst>
              <a:ext uri="{FF2B5EF4-FFF2-40B4-BE49-F238E27FC236}">
                <a16:creationId xmlns:a16="http://schemas.microsoft.com/office/drawing/2014/main" id="{C21ABB62-DF2F-4B4C-BEFB-7A23B5C4520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400757" y="866617"/>
            <a:ext cx="3673624" cy="3648173"/>
          </a:xfrm>
          <a:prstGeom prst="rect">
            <a:avLst/>
          </a:prstGeom>
        </p:spPr>
      </p:pic>
      <p:sp>
        <p:nvSpPr>
          <p:cNvPr id="17" name="标题 1">
            <a:extLst>
              <a:ext uri="{FF2B5EF4-FFF2-40B4-BE49-F238E27FC236}">
                <a16:creationId xmlns:a16="http://schemas.microsoft.com/office/drawing/2014/main" id="{A4038DA1-0C09-47E8-BB0B-1DB0C4393AF4}"/>
              </a:ext>
            </a:extLst>
          </p:cNvPr>
          <p:cNvSpPr>
            <a:spLocks noGrp="1"/>
          </p:cNvSpPr>
          <p:nvPr>
            <p:ph type="title"/>
          </p:nvPr>
        </p:nvSpPr>
        <p:spPr>
          <a:xfrm>
            <a:off x="457200" y="87489"/>
            <a:ext cx="8229600" cy="432124"/>
          </a:xfrm>
        </p:spPr>
        <p:txBody>
          <a:bodyPr/>
          <a:lstStyle/>
          <a:p>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 </a:t>
            </a:r>
            <a:r>
              <a:rPr lang="zh-CN" altLang="en-US" dirty="0">
                <a:ea typeface="微软雅黑" panose="020B0503020204020204" pitchFamily="34" charset="-122"/>
              </a:rPr>
              <a:t>智能医学</a:t>
            </a:r>
            <a:r>
              <a:rPr lang="zh-CN" altLang="en-US" dirty="0">
                <a:latin typeface="微软雅黑" panose="020B0503020204020204" pitchFamily="34" charset="-122"/>
                <a:ea typeface="微软雅黑" panose="020B0503020204020204" pitchFamily="34" charset="-122"/>
              </a:rPr>
              <a:t>工程</a:t>
            </a:r>
            <a:r>
              <a:rPr lang="zh-CN" altLang="zh-CN" dirty="0">
                <a:latin typeface="微软雅黑" panose="020B0503020204020204" pitchFamily="34" charset="-122"/>
                <a:ea typeface="微软雅黑" panose="020B0503020204020204" pitchFamily="34" charset="-122"/>
              </a:rPr>
              <a:t>专业</a:t>
            </a:r>
            <a:r>
              <a:rPr lang="zh-CN" altLang="en-US" dirty="0">
                <a:latin typeface="微软雅黑" panose="020B0503020204020204" pitchFamily="34" charset="-122"/>
                <a:ea typeface="微软雅黑" panose="020B0503020204020204" pitchFamily="34" charset="-122"/>
              </a:rPr>
              <a:t>简介</a:t>
            </a:r>
            <a:endParaRPr lang="zh-CN" altLang="en-US" dirty="0"/>
          </a:p>
        </p:txBody>
      </p:sp>
    </p:spTree>
    <p:extLst>
      <p:ext uri="{BB962C8B-B14F-4D97-AF65-F5344CB8AC3E}">
        <p14:creationId xmlns:p14="http://schemas.microsoft.com/office/powerpoint/2010/main" val="72937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45">
            <a:extLst>
              <a:ext uri="{FF2B5EF4-FFF2-40B4-BE49-F238E27FC236}">
                <a16:creationId xmlns:a16="http://schemas.microsoft.com/office/drawing/2014/main" id="{32622408-9042-4F59-BB4F-E58E3C134345}"/>
              </a:ext>
            </a:extLst>
          </p:cNvPr>
          <p:cNvGraphicFramePr>
            <a:graphicFrameLocks noGrp="1"/>
          </p:cNvGraphicFramePr>
          <p:nvPr>
            <p:extLst>
              <p:ext uri="{D42A27DB-BD31-4B8C-83A1-F6EECF244321}">
                <p14:modId xmlns:p14="http://schemas.microsoft.com/office/powerpoint/2010/main" val="3450644158"/>
              </p:ext>
            </p:extLst>
          </p:nvPr>
        </p:nvGraphicFramePr>
        <p:xfrm>
          <a:off x="23644" y="771550"/>
          <a:ext cx="6408712" cy="4036060"/>
        </p:xfrm>
        <a:graphic>
          <a:graphicData uri="http://schemas.openxmlformats.org/drawingml/2006/table">
            <a:tbl>
              <a:tblPr firstRow="1" bandRow="1">
                <a:tableStyleId>{5C22544A-7EE6-4342-B048-85BDC9FD1C3A}</a:tableStyleId>
              </a:tblPr>
              <a:tblGrid>
                <a:gridCol w="1307996">
                  <a:extLst>
                    <a:ext uri="{9D8B030D-6E8A-4147-A177-3AD203B41FA5}">
                      <a16:colId xmlns:a16="http://schemas.microsoft.com/office/drawing/2014/main" val="2835235718"/>
                    </a:ext>
                  </a:extLst>
                </a:gridCol>
                <a:gridCol w="1512168">
                  <a:extLst>
                    <a:ext uri="{9D8B030D-6E8A-4147-A177-3AD203B41FA5}">
                      <a16:colId xmlns:a16="http://schemas.microsoft.com/office/drawing/2014/main" val="2465998355"/>
                    </a:ext>
                  </a:extLst>
                </a:gridCol>
                <a:gridCol w="1440160">
                  <a:extLst>
                    <a:ext uri="{9D8B030D-6E8A-4147-A177-3AD203B41FA5}">
                      <a16:colId xmlns:a16="http://schemas.microsoft.com/office/drawing/2014/main" val="4268484319"/>
                    </a:ext>
                  </a:extLst>
                </a:gridCol>
                <a:gridCol w="996259">
                  <a:extLst>
                    <a:ext uri="{9D8B030D-6E8A-4147-A177-3AD203B41FA5}">
                      <a16:colId xmlns:a16="http://schemas.microsoft.com/office/drawing/2014/main" val="4160049108"/>
                    </a:ext>
                  </a:extLst>
                </a:gridCol>
                <a:gridCol w="1152129">
                  <a:extLst>
                    <a:ext uri="{9D8B030D-6E8A-4147-A177-3AD203B41FA5}">
                      <a16:colId xmlns:a16="http://schemas.microsoft.com/office/drawing/2014/main" val="3514705184"/>
                    </a:ext>
                  </a:extLst>
                </a:gridCol>
              </a:tblGrid>
              <a:tr h="360040">
                <a:tc>
                  <a:txBody>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lang="zh-CN" altLang="en-US" sz="14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医学化学模块</a:t>
                      </a:r>
                      <a:endParaRPr lang="zh-CN" altLang="en-US" sz="1400" dirty="0">
                        <a:solidFill>
                          <a:schemeClr val="tx1"/>
                        </a:solidFill>
                        <a:latin typeface="微软雅黑" panose="020B0503020204020204" pitchFamily="34" charset="-122"/>
                        <a:ea typeface="微软雅黑" panose="020B0503020204020204" pitchFamily="34" charset="-122"/>
                      </a:endParaRPr>
                    </a:p>
                  </a:txBody>
                  <a:tcPr anchor="ctr" anchorCtr="1">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lang="zh-CN" altLang="en-US" sz="1400" dirty="0">
                          <a:solidFill>
                            <a:schemeClr val="tx1"/>
                          </a:solidFill>
                          <a:latin typeface="微软雅黑" panose="020B0503020204020204" pitchFamily="34" charset="-122"/>
                          <a:ea typeface="微软雅黑" panose="020B0503020204020204" pitchFamily="34" charset="-122"/>
                        </a:rPr>
                        <a:t>医学电子模块</a:t>
                      </a:r>
                    </a:p>
                  </a:txBody>
                  <a:tcPr anchor="ctr" anchorCtr="1">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lang="zh-CN" altLang="en-US" sz="1400" dirty="0">
                          <a:solidFill>
                            <a:schemeClr val="tx1"/>
                          </a:solidFill>
                          <a:latin typeface="微软雅黑" panose="020B0503020204020204" pitchFamily="34" charset="-122"/>
                          <a:ea typeface="微软雅黑" panose="020B0503020204020204" pitchFamily="34" charset="-122"/>
                        </a:rPr>
                        <a:t>医学智能模块</a:t>
                      </a:r>
                    </a:p>
                  </a:txBody>
                  <a:tcPr anchor="ctr" anchorCtr="1">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50000"/>
                        </a:lnSpc>
                      </a:pPr>
                      <a:r>
                        <a:rPr lang="zh-CN" altLang="en-US" sz="1400" dirty="0">
                          <a:solidFill>
                            <a:schemeClr val="tx1"/>
                          </a:solidFill>
                          <a:latin typeface="微软雅黑" panose="020B0503020204020204" pitchFamily="34" charset="-122"/>
                          <a:ea typeface="微软雅黑" panose="020B0503020204020204" pitchFamily="34" charset="-122"/>
                        </a:rPr>
                        <a:t>拓展课程</a:t>
                      </a:r>
                    </a:p>
                  </a:txBody>
                  <a:tcPr anchor="ctr" anchorCtr="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nSpc>
                          <a:spcPct val="150000"/>
                        </a:lnSpc>
                      </a:pPr>
                      <a:endParaRPr lang="zh-CN" altLang="en-US" sz="1400" dirty="0">
                        <a:solidFill>
                          <a:schemeClr val="tx1"/>
                        </a:solidFill>
                        <a:latin typeface="微软雅黑" panose="020B0503020204020204" pitchFamily="34" charset="-122"/>
                        <a:ea typeface="微软雅黑" panose="020B0503020204020204" pitchFamily="34" charset="-122"/>
                      </a:endParaRPr>
                    </a:p>
                  </a:txBody>
                  <a:tcPr anchor="ctr" anchorCtr="1">
                    <a:lnL w="1905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2596352029"/>
                  </a:ext>
                </a:extLst>
              </a:tr>
              <a:tr h="38031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zh-CN"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人体解剖学</a:t>
                      </a:r>
                      <a:endParaRPr lang="zh-CN" altLang="en-US"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anchor="ctr" anchorCtr="1">
                    <a:lnT w="28575" cap="flat" cmpd="sng" algn="ctr">
                      <a:solidFill>
                        <a:schemeClr val="tx1"/>
                      </a:solidFill>
                      <a:prstDash val="solid"/>
                      <a:round/>
                      <a:headEnd type="none" w="med" len="med"/>
                      <a:tailEnd type="none" w="med" len="med"/>
                    </a:lnT>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zh-CN"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模拟电子技术</a:t>
                      </a:r>
                      <a:endParaRPr lang="zh-CN" altLang="en-US"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anchor="ctr" anchorCtr="1">
                    <a:lnT w="28575" cap="flat" cmpd="sng" algn="ctr">
                      <a:solidFill>
                        <a:schemeClr val="tx1"/>
                      </a:solidFill>
                      <a:prstDash val="solid"/>
                      <a:round/>
                      <a:headEnd type="none" w="med" len="med"/>
                      <a:tailEnd type="none" w="med" len="med"/>
                    </a:lnT>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zh-CN"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数据结构与算法 </a:t>
                      </a:r>
                      <a:endParaRPr lang="zh-CN" altLang="en-US"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anchor="ctr" anchorCtr="1">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rowSpan="4">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zh-CN"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生物材料评价</a:t>
                      </a:r>
                      <a:r>
                        <a:rPr lang="zh-CN" altLang="en-US"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药物缓释系统</a:t>
                      </a:r>
                      <a:r>
                        <a:rPr lang="zh-CN" altLang="en-US"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智能体外诊断技术</a:t>
                      </a:r>
                      <a:r>
                        <a:rPr lang="zh-CN" altLang="en-US"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柔性电子与可穿戴技术</a:t>
                      </a:r>
                      <a:endParaRPr lang="zh-CN" altLang="en-US"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anchor="ctr" anchorCtr="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rowSpan="4">
                  <a:txBody>
                    <a:bodyPr/>
                    <a:lstStyle/>
                    <a:p>
                      <a:r>
                        <a:rPr lang="zh-CN" altLang="en-US" sz="1600" dirty="0">
                          <a:solidFill>
                            <a:schemeClr val="accent2">
                              <a:lumMod val="75000"/>
                            </a:schemeClr>
                          </a:solidFill>
                          <a:latin typeface="微软雅黑" panose="020B0503020204020204" pitchFamily="34" charset="-122"/>
                          <a:ea typeface="微软雅黑" panose="020B0503020204020204" pitchFamily="34" charset="-122"/>
                        </a:rPr>
                        <a:t>智能感知和分析</a:t>
                      </a:r>
                    </a:p>
                  </a:txBody>
                  <a:tcPr anchor="ctr" anchorCtr="1">
                    <a:lnL w="19050" cap="flat" cmpd="sng" algn="ctr">
                      <a:solidFill>
                        <a:schemeClr val="tx1"/>
                      </a:solidFill>
                      <a:prstDash val="solid"/>
                      <a:round/>
                      <a:headEnd type="none" w="med" len="med"/>
                      <a:tailEnd type="none" w="med" len="med"/>
                    </a:lnL>
                    <a:lnT w="19050" cap="flat" cmpd="sng" algn="ctr">
                      <a:noFill/>
                      <a:prstDash val="solid"/>
                      <a:round/>
                      <a:headEnd type="none" w="med" len="med"/>
                      <a:tailEnd type="none" w="med" len="med"/>
                    </a:lnT>
                    <a:noFill/>
                  </a:tcPr>
                </a:tc>
                <a:extLst>
                  <a:ext uri="{0D108BD9-81ED-4DB2-BD59-A6C34878D82A}">
                    <a16:rowId xmlns:a16="http://schemas.microsoft.com/office/drawing/2014/main" val="1489164721"/>
                  </a:ext>
                </a:extLst>
              </a:tr>
              <a:tr h="46888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zh-CN"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人体生理学</a:t>
                      </a:r>
                      <a:endParaRPr lang="zh-CN" altLang="en-US"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anchor="ctr" anchorCtr="1">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zh-CN"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数字电子技术</a:t>
                      </a:r>
                      <a:endParaRPr lang="zh-CN" altLang="en-US"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anchor="ctr" anchorCtr="1">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zh-CN"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数据库原理及应用</a:t>
                      </a:r>
                      <a:endParaRPr lang="zh-CN" altLang="en-US"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anchor="ctr" anchorCtr="1">
                    <a:lnR w="19050" cap="flat" cmpd="sng" algn="ctr">
                      <a:solidFill>
                        <a:schemeClr val="tx1"/>
                      </a:solidFill>
                      <a:prstDash val="solid"/>
                      <a:round/>
                      <a:headEnd type="none" w="med" len="med"/>
                      <a:tailEnd type="none" w="med" len="med"/>
                    </a:lnR>
                    <a:noFill/>
                  </a:tcPr>
                </a:tc>
                <a:tc vMerge="1">
                  <a:txBody>
                    <a:bodyPr/>
                    <a:lstStyle/>
                    <a:p>
                      <a:endParaRPr lang="zh-CN" altLang="en-US" sz="1200" dirty="0"/>
                    </a:p>
                  </a:txBody>
                  <a:tcPr anchor="ctr" anchorCtr="1"/>
                </a:tc>
                <a:tc vMerge="1">
                  <a:txBody>
                    <a:bodyPr/>
                    <a:lstStyle/>
                    <a:p>
                      <a:endParaRPr lang="zh-CN" altLang="en-US" sz="1200" dirty="0"/>
                    </a:p>
                  </a:txBody>
                  <a:tcPr anchor="ctr" anchorCtr="1"/>
                </a:tc>
                <a:extLst>
                  <a:ext uri="{0D108BD9-81ED-4DB2-BD59-A6C34878D82A}">
                    <a16:rowId xmlns:a16="http://schemas.microsoft.com/office/drawing/2014/main" val="3039786623"/>
                  </a:ext>
                </a:extLst>
              </a:tr>
              <a:tr h="46888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zh-CN"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临床医学概论</a:t>
                      </a:r>
                      <a:endParaRPr lang="zh-CN" altLang="en-US"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anchor="ctr" anchorCtr="1">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zh-CN"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数字信号处理</a:t>
                      </a:r>
                      <a:endParaRPr lang="zh-CN" altLang="en-US"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anchor="ctr" anchorCtr="1">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智能医学传感器</a:t>
                      </a:r>
                    </a:p>
                  </a:txBody>
                  <a:tcPr anchor="ctr" anchorCtr="1">
                    <a:lnR w="19050" cap="flat" cmpd="sng" algn="ctr">
                      <a:solidFill>
                        <a:schemeClr val="tx1"/>
                      </a:solidFill>
                      <a:prstDash val="solid"/>
                      <a:round/>
                      <a:headEnd type="none" w="med" len="med"/>
                      <a:tailEnd type="none" w="med" len="med"/>
                    </a:lnR>
                    <a:noFill/>
                  </a:tcPr>
                </a:tc>
                <a:tc vMerge="1">
                  <a:txBody>
                    <a:bodyPr/>
                    <a:lstStyle/>
                    <a:p>
                      <a:r>
                        <a:rPr lang="zh-CN" altLang="zh-CN" sz="1200" kern="1200" dirty="0">
                          <a:solidFill>
                            <a:schemeClr val="dk1"/>
                          </a:solidFill>
                          <a:effectLst/>
                          <a:latin typeface="+mn-lt"/>
                          <a:ea typeface="+mn-ea"/>
                          <a:cs typeface="+mn-cs"/>
                        </a:rPr>
                        <a:t>医疗大数据与数据挖掘</a:t>
                      </a:r>
                      <a:endParaRPr lang="zh-CN" altLang="en-US" sz="1200" dirty="0"/>
                    </a:p>
                  </a:txBody>
                  <a:tcPr anchor="ctr" anchorCtr="1"/>
                </a:tc>
                <a:tc vMerge="1">
                  <a:txBody>
                    <a:bodyPr/>
                    <a:lstStyle/>
                    <a:p>
                      <a:endParaRPr lang="zh-CN" altLang="en-US" sz="1200" dirty="0"/>
                    </a:p>
                  </a:txBody>
                  <a:tcPr anchor="ctr" anchorCtr="1"/>
                </a:tc>
                <a:extLst>
                  <a:ext uri="{0D108BD9-81ED-4DB2-BD59-A6C34878D82A}">
                    <a16:rowId xmlns:a16="http://schemas.microsoft.com/office/drawing/2014/main" val="3945892886"/>
                  </a:ext>
                </a:extLst>
              </a:tr>
              <a:tr h="46888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zh-CN"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医用生物化学</a:t>
                      </a:r>
                      <a:endParaRPr lang="zh-CN" altLang="en-US"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anchor="ctr" anchorCtr="1">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zh-CN"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生物医学电子学</a:t>
                      </a:r>
                      <a:endParaRPr lang="zh-CN" altLang="en-US"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anchor="ctr" anchorCtr="1">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zh-CN"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医疗大数据与数据挖掘</a:t>
                      </a:r>
                      <a:endParaRPr lang="zh-CN" altLang="en-US"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anchor="ctr" anchorCtr="1">
                    <a:lnR w="19050" cap="flat" cmpd="sng" algn="ctr">
                      <a:solidFill>
                        <a:schemeClr val="tx1"/>
                      </a:solidFill>
                      <a:prstDash val="solid"/>
                      <a:round/>
                      <a:headEnd type="none" w="med" len="med"/>
                      <a:tailEnd type="none" w="med" len="med"/>
                    </a:lnR>
                    <a:noFill/>
                  </a:tcPr>
                </a:tc>
                <a:tc vMerge="1">
                  <a:txBody>
                    <a:bodyPr/>
                    <a:lstStyle/>
                    <a:p>
                      <a:endParaRPr lang="zh-CN" altLang="en-US" sz="1200" dirty="0"/>
                    </a:p>
                  </a:txBody>
                  <a:tcPr anchor="ctr" anchorCtr="1"/>
                </a:tc>
                <a:tc vMerge="1">
                  <a:txBody>
                    <a:bodyPr/>
                    <a:lstStyle/>
                    <a:p>
                      <a:endParaRPr lang="zh-CN" altLang="en-US" sz="1200" dirty="0"/>
                    </a:p>
                  </a:txBody>
                  <a:tcPr anchor="ctr" anchorCtr="1"/>
                </a:tc>
                <a:extLst>
                  <a:ext uri="{0D108BD9-81ED-4DB2-BD59-A6C34878D82A}">
                    <a16:rowId xmlns:a16="http://schemas.microsoft.com/office/drawing/2014/main" val="3019300793"/>
                  </a:ext>
                </a:extLst>
              </a:tr>
              <a:tr h="46888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zh-CN"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医学免疫学与检验</a:t>
                      </a:r>
                      <a:endParaRPr lang="zh-CN" altLang="en-US"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anchor="ctr" anchorCtr="1">
                    <a:noFill/>
                  </a:tcPr>
                </a:tc>
                <a:tc>
                  <a:txBody>
                    <a:bodyPr/>
                    <a:lstStyle/>
                    <a:p>
                      <a:pPr algn="ctr"/>
                      <a:r>
                        <a:rPr lang="zh-CN" altLang="zh-CN"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智能控制技术</a:t>
                      </a:r>
                      <a:endParaRPr lang="zh-CN" altLang="en-US"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anchor="ctr" anchorCtr="1">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zh-CN"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医学图像处理A</a:t>
                      </a:r>
                      <a:endParaRPr lang="zh-CN" altLang="en-US"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anchor="ctr" anchorCtr="1">
                    <a:lnR w="19050" cap="flat" cmpd="sng" algn="ctr">
                      <a:solidFill>
                        <a:schemeClr val="tx1"/>
                      </a:solidFill>
                      <a:prstDash val="solid"/>
                      <a:round/>
                      <a:headEnd type="none" w="med" len="med"/>
                      <a:tailEnd type="none" w="med" len="med"/>
                    </a:lnR>
                    <a:noFill/>
                  </a:tcPr>
                </a:tc>
                <a:tc row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zh-CN"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移动医疗应用程序设计</a:t>
                      </a:r>
                      <a:r>
                        <a:rPr lang="zh-CN" altLang="en-US"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智能医疗技术</a:t>
                      </a:r>
                      <a:r>
                        <a:rPr lang="zh-CN" altLang="en-US"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a:t>
                      </a:r>
                      <a:r>
                        <a:rPr lang="en-US" altLang="zh-CN"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Python</a:t>
                      </a:r>
                      <a:r>
                        <a:rPr lang="zh-CN" altLang="en-US"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程序设计</a:t>
                      </a:r>
                    </a:p>
                  </a:txBody>
                  <a:tcPr anchor="ctr" anchorCtr="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rowSpan="3">
                  <a:txBody>
                    <a:bodyPr/>
                    <a:lstStyle/>
                    <a:p>
                      <a:r>
                        <a:rPr lang="zh-CN" altLang="en-US" sz="1600" dirty="0">
                          <a:solidFill>
                            <a:schemeClr val="accent2">
                              <a:lumMod val="75000"/>
                            </a:schemeClr>
                          </a:solidFill>
                          <a:latin typeface="微软雅黑" panose="020B0503020204020204" pitchFamily="34" charset="-122"/>
                          <a:ea typeface="微软雅黑" panose="020B0503020204020204" pitchFamily="34" charset="-122"/>
                        </a:rPr>
                        <a:t>信息挖掘和处理</a:t>
                      </a:r>
                    </a:p>
                  </a:txBody>
                  <a:tcPr anchor="ctr" anchorCtr="1">
                    <a:lnL w="19050"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9688064"/>
                  </a:ext>
                </a:extLst>
              </a:tr>
              <a:tr h="46888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zh-CN"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医学统计与应用 </a:t>
                      </a:r>
                      <a:endParaRPr lang="zh-CN" altLang="en-US"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anchor="ctr" anchorCtr="1">
                    <a:noFill/>
                  </a:tcPr>
                </a:tc>
                <a:tc>
                  <a:txBody>
                    <a:bodyPr/>
                    <a:lstStyle/>
                    <a:p>
                      <a:pPr algn="ctr"/>
                      <a:r>
                        <a:rPr lang="zh-CN" altLang="zh-CN"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微机原理及应用</a:t>
                      </a:r>
                      <a:endParaRPr lang="zh-CN" altLang="en-US"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anchor="ctr" anchorCtr="1">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zh-CN"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人工智能技术</a:t>
                      </a:r>
                      <a:endParaRPr lang="zh-CN" altLang="en-US"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anchor="ctr" anchorCtr="1">
                    <a:lnR w="19050" cap="flat" cmpd="sng" algn="ctr">
                      <a:solidFill>
                        <a:schemeClr val="tx1"/>
                      </a:solidFill>
                      <a:prstDash val="solid"/>
                      <a:round/>
                      <a:headEnd type="none" w="med" len="med"/>
                      <a:tailEnd type="none" w="med" len="med"/>
                    </a:lnR>
                    <a:noFill/>
                  </a:tcPr>
                </a:tc>
                <a:tc vMerge="1">
                  <a:txBody>
                    <a:bodyPr/>
                    <a:lstStyle/>
                    <a:p>
                      <a:endParaRPr lang="zh-CN" altLang="en-US" sz="1200" dirty="0"/>
                    </a:p>
                  </a:txBody>
                  <a:tcPr anchor="ctr" anchorCtr="1"/>
                </a:tc>
                <a:tc vMerge="1">
                  <a:txBody>
                    <a:bodyPr/>
                    <a:lstStyle/>
                    <a:p>
                      <a:endParaRPr lang="zh-CN" altLang="en-US" sz="1200" dirty="0"/>
                    </a:p>
                  </a:txBody>
                  <a:tcPr anchor="ctr" anchorCtr="1"/>
                </a:tc>
                <a:extLst>
                  <a:ext uri="{0D108BD9-81ED-4DB2-BD59-A6C34878D82A}">
                    <a16:rowId xmlns:a16="http://schemas.microsoft.com/office/drawing/2014/main" val="30720113"/>
                  </a:ext>
                </a:extLst>
              </a:tr>
              <a:tr h="46888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200" dirty="0"/>
                    </a:p>
                  </a:txBody>
                  <a:tcPr anchor="ctr" anchorCtr="1">
                    <a:lnB w="28575" cap="flat" cmpd="sng" algn="ctr">
                      <a:solidFill>
                        <a:schemeClr val="tx1"/>
                      </a:solidFill>
                      <a:prstDash val="solid"/>
                      <a:round/>
                      <a:headEnd type="none" w="med" len="med"/>
                      <a:tailEnd type="none" w="med" len="med"/>
                    </a:lnB>
                    <a:noFill/>
                  </a:tcPr>
                </a:tc>
                <a:tc>
                  <a:txBody>
                    <a:bodyPr/>
                    <a:lstStyle/>
                    <a:p>
                      <a:pPr algn="ctr"/>
                      <a:r>
                        <a:rPr lang="zh-CN" altLang="zh-CN"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智能医学仪器设计原理</a:t>
                      </a:r>
                      <a:endParaRPr lang="zh-CN" altLang="en-US"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anchor="ctr" anchorCtr="1">
                    <a:lnB w="28575"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zh-CN"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医学图像处理</a:t>
                      </a:r>
                      <a:r>
                        <a:rPr lang="zh-CN" altLang="en-US"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rPr>
                        <a:t>医学影像诊断学</a:t>
                      </a:r>
                      <a:endParaRPr lang="zh-CN" altLang="en-US" sz="1200" kern="1200" dirty="0">
                        <a:solidFill>
                          <a:schemeClr val="dk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anchor="ctr" anchorCtr="1">
                    <a:lnR w="1905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vMerge="1">
                  <a:txBody>
                    <a:bodyPr/>
                    <a:lstStyle/>
                    <a:p>
                      <a:endParaRPr lang="zh-CN" altLang="en-US" sz="1200" dirty="0"/>
                    </a:p>
                  </a:txBody>
                  <a:tcPr anchor="ctr" anchorCtr="1"/>
                </a:tc>
                <a:tc vMerge="1">
                  <a:txBody>
                    <a:bodyPr/>
                    <a:lstStyle/>
                    <a:p>
                      <a:endParaRPr lang="zh-CN" altLang="en-US" sz="1200" dirty="0"/>
                    </a:p>
                  </a:txBody>
                  <a:tcPr anchor="ctr" anchorCtr="1"/>
                </a:tc>
                <a:extLst>
                  <a:ext uri="{0D108BD9-81ED-4DB2-BD59-A6C34878D82A}">
                    <a16:rowId xmlns:a16="http://schemas.microsoft.com/office/drawing/2014/main" val="1637342955"/>
                  </a:ext>
                </a:extLst>
              </a:tr>
            </a:tbl>
          </a:graphicData>
        </a:graphic>
      </p:graphicFrame>
      <p:pic>
        <p:nvPicPr>
          <p:cNvPr id="7" name="图片 6">
            <a:extLst>
              <a:ext uri="{FF2B5EF4-FFF2-40B4-BE49-F238E27FC236}">
                <a16:creationId xmlns:a16="http://schemas.microsoft.com/office/drawing/2014/main" id="{63674DEF-9D64-4CEE-98D8-A78F30D7E324}"/>
              </a:ext>
            </a:extLst>
          </p:cNvPr>
          <p:cNvPicPr>
            <a:picLocks noChangeAspect="1"/>
          </p:cNvPicPr>
          <p:nvPr/>
        </p:nvPicPr>
        <p:blipFill rotWithShape="1">
          <a:blip r:embed="rId2">
            <a:clrChange>
              <a:clrFrom>
                <a:srgbClr val="FFFFFF"/>
              </a:clrFrom>
              <a:clrTo>
                <a:srgbClr val="FFFFFF">
                  <a:alpha val="0"/>
                </a:srgbClr>
              </a:clrTo>
            </a:clrChange>
          </a:blip>
          <a:srcRect l="2533" t="4515" r="51265"/>
          <a:stretch/>
        </p:blipFill>
        <p:spPr>
          <a:xfrm>
            <a:off x="6840852" y="737417"/>
            <a:ext cx="2123728" cy="2408513"/>
          </a:xfrm>
          <a:prstGeom prst="rect">
            <a:avLst/>
          </a:prstGeom>
        </p:spPr>
      </p:pic>
      <p:sp>
        <p:nvSpPr>
          <p:cNvPr id="8" name="椭圆 7">
            <a:extLst>
              <a:ext uri="{FF2B5EF4-FFF2-40B4-BE49-F238E27FC236}">
                <a16:creationId xmlns:a16="http://schemas.microsoft.com/office/drawing/2014/main" id="{DCB66CFF-00FA-4453-9D98-A786DABB7140}"/>
              </a:ext>
            </a:extLst>
          </p:cNvPr>
          <p:cNvSpPr/>
          <p:nvPr/>
        </p:nvSpPr>
        <p:spPr>
          <a:xfrm>
            <a:off x="5292080" y="1878476"/>
            <a:ext cx="1080120" cy="720080"/>
          </a:xfrm>
          <a:prstGeom prst="ellipse">
            <a:avLst/>
          </a:prstGeom>
          <a:noFill/>
          <a:ln w="254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a:extLst>
              <a:ext uri="{FF2B5EF4-FFF2-40B4-BE49-F238E27FC236}">
                <a16:creationId xmlns:a16="http://schemas.microsoft.com/office/drawing/2014/main" id="{0E56582D-82DF-4AAC-AA02-F2BE24203654}"/>
              </a:ext>
            </a:extLst>
          </p:cNvPr>
          <p:cNvCxnSpPr>
            <a:cxnSpLocks/>
          </p:cNvCxnSpPr>
          <p:nvPr/>
        </p:nvCxnSpPr>
        <p:spPr>
          <a:xfrm>
            <a:off x="6492604" y="2238516"/>
            <a:ext cx="28800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0" name="椭圆 9">
            <a:extLst>
              <a:ext uri="{FF2B5EF4-FFF2-40B4-BE49-F238E27FC236}">
                <a16:creationId xmlns:a16="http://schemas.microsoft.com/office/drawing/2014/main" id="{BBEFBBE2-9519-4436-BE5B-AA438305E3AF}"/>
              </a:ext>
            </a:extLst>
          </p:cNvPr>
          <p:cNvSpPr/>
          <p:nvPr/>
        </p:nvSpPr>
        <p:spPr>
          <a:xfrm>
            <a:off x="5292080" y="3723878"/>
            <a:ext cx="1080120" cy="720080"/>
          </a:xfrm>
          <a:prstGeom prst="ellipse">
            <a:avLst/>
          </a:prstGeom>
          <a:noFill/>
          <a:ln w="254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a:extLst>
              <a:ext uri="{FF2B5EF4-FFF2-40B4-BE49-F238E27FC236}">
                <a16:creationId xmlns:a16="http://schemas.microsoft.com/office/drawing/2014/main" id="{7E9DF7B3-8715-462F-AD53-B139083E390D}"/>
              </a:ext>
            </a:extLst>
          </p:cNvPr>
          <p:cNvCxnSpPr>
            <a:cxnSpLocks/>
          </p:cNvCxnSpPr>
          <p:nvPr/>
        </p:nvCxnSpPr>
        <p:spPr>
          <a:xfrm>
            <a:off x="6492604" y="4087895"/>
            <a:ext cx="28800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pic>
        <p:nvPicPr>
          <p:cNvPr id="12" name="图片 11">
            <a:extLst>
              <a:ext uri="{FF2B5EF4-FFF2-40B4-BE49-F238E27FC236}">
                <a16:creationId xmlns:a16="http://schemas.microsoft.com/office/drawing/2014/main" id="{0BF07490-404C-4B09-86B2-254D42523524}"/>
              </a:ext>
            </a:extLst>
          </p:cNvPr>
          <p:cNvPicPr>
            <a:picLocks noChangeAspect="1"/>
          </p:cNvPicPr>
          <p:nvPr/>
        </p:nvPicPr>
        <p:blipFill>
          <a:blip r:embed="rId3"/>
          <a:stretch>
            <a:fillRect/>
          </a:stretch>
        </p:blipFill>
        <p:spPr>
          <a:xfrm>
            <a:off x="6780604" y="3201826"/>
            <a:ext cx="2339752" cy="1494772"/>
          </a:xfrm>
          <a:prstGeom prst="rect">
            <a:avLst/>
          </a:prstGeom>
        </p:spPr>
      </p:pic>
      <p:sp>
        <p:nvSpPr>
          <p:cNvPr id="13" name="标题 1">
            <a:extLst>
              <a:ext uri="{FF2B5EF4-FFF2-40B4-BE49-F238E27FC236}">
                <a16:creationId xmlns:a16="http://schemas.microsoft.com/office/drawing/2014/main" id="{F036A608-C1FD-4E87-9ACE-8A91183BC9CC}"/>
              </a:ext>
            </a:extLst>
          </p:cNvPr>
          <p:cNvSpPr>
            <a:spLocks noGrp="1"/>
          </p:cNvSpPr>
          <p:nvPr>
            <p:ph type="title"/>
          </p:nvPr>
        </p:nvSpPr>
        <p:spPr>
          <a:xfrm>
            <a:off x="457200" y="87489"/>
            <a:ext cx="8229600" cy="432124"/>
          </a:xfrm>
        </p:spPr>
        <p:txBody>
          <a:bodyPr/>
          <a:lstStyle/>
          <a:p>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 </a:t>
            </a:r>
            <a:r>
              <a:rPr lang="zh-CN" altLang="en-US" dirty="0">
                <a:ea typeface="微软雅黑" panose="020B0503020204020204" pitchFamily="34" charset="-122"/>
              </a:rPr>
              <a:t>智能医学</a:t>
            </a:r>
            <a:r>
              <a:rPr lang="zh-CN" altLang="en-US" dirty="0">
                <a:latin typeface="微软雅黑" panose="020B0503020204020204" pitchFamily="34" charset="-122"/>
                <a:ea typeface="微软雅黑" panose="020B0503020204020204" pitchFamily="34" charset="-122"/>
              </a:rPr>
              <a:t>工程</a:t>
            </a:r>
            <a:r>
              <a:rPr lang="zh-CN" altLang="zh-CN" dirty="0">
                <a:latin typeface="微软雅黑" panose="020B0503020204020204" pitchFamily="34" charset="-122"/>
                <a:ea typeface="微软雅黑" panose="020B0503020204020204" pitchFamily="34" charset="-122"/>
              </a:rPr>
              <a:t>专业</a:t>
            </a:r>
            <a:r>
              <a:rPr lang="zh-CN" altLang="en-US" dirty="0">
                <a:latin typeface="微软雅黑" panose="020B0503020204020204" pitchFamily="34" charset="-122"/>
                <a:ea typeface="微软雅黑" panose="020B0503020204020204" pitchFamily="34" charset="-122"/>
              </a:rPr>
              <a:t>简介</a:t>
            </a:r>
            <a:endParaRPr lang="zh-CN" altLang="en-US" dirty="0"/>
          </a:p>
        </p:txBody>
      </p:sp>
    </p:spTree>
    <p:extLst>
      <p:ext uri="{BB962C8B-B14F-4D97-AF65-F5344CB8AC3E}">
        <p14:creationId xmlns:p14="http://schemas.microsoft.com/office/powerpoint/2010/main" val="136291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AB715907-BD63-418E-8BBF-5E14515C50BA}"/>
              </a:ext>
            </a:extLst>
          </p:cNvPr>
          <p:cNvSpPr txBox="1"/>
          <p:nvPr/>
        </p:nvSpPr>
        <p:spPr>
          <a:xfrm>
            <a:off x="611560" y="2053197"/>
            <a:ext cx="8614650" cy="1526187"/>
          </a:xfrm>
          <a:prstGeom prst="rect">
            <a:avLst/>
          </a:prstGeom>
          <a:noFill/>
        </p:spPr>
        <p:txBody>
          <a:bodyPr wrap="square">
            <a:spAutoFit/>
          </a:bodyPr>
          <a:lstStyle/>
          <a:p>
            <a:pPr algn="just">
              <a:lnSpc>
                <a:spcPct val="150000"/>
              </a:lnSpc>
            </a:pP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b="1"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）出国深造；</a:t>
            </a:r>
            <a:endParaRPr lang="en-US" altLang="zh-CN" sz="16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zh-CN" altLang="en-US" sz="1600" b="1"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600" b="1"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攻读硕士研究生；</a:t>
            </a:r>
            <a:endParaRPr lang="en-US" alt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b="1" kern="1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rPr>
              <a:t>大型综合性医院、高校、医学相关研究院所，以及智慧医疗、可穿戴设备、</a:t>
            </a:r>
            <a:r>
              <a:rPr lang="en-US" alt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rPr>
              <a:t>       </a:t>
            </a:r>
          </a:p>
          <a:p>
            <a:pPr algn="just">
              <a:lnSpc>
                <a:spcPct val="150000"/>
              </a:lnSpc>
            </a:pPr>
            <a:r>
              <a:rPr lang="en-US" altLang="zh-CN" sz="16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rPr>
              <a:t>医疗器械相关行业的企、事业单位从事研究、服务、管理和教育等工作。</a:t>
            </a:r>
          </a:p>
        </p:txBody>
      </p:sp>
      <p:sp>
        <p:nvSpPr>
          <p:cNvPr id="7" name="文本框 6">
            <a:extLst>
              <a:ext uri="{FF2B5EF4-FFF2-40B4-BE49-F238E27FC236}">
                <a16:creationId xmlns:a16="http://schemas.microsoft.com/office/drawing/2014/main" id="{094B2ECC-32F1-4702-80EA-01C6DD4284EB}"/>
              </a:ext>
            </a:extLst>
          </p:cNvPr>
          <p:cNvSpPr txBox="1"/>
          <p:nvPr/>
        </p:nvSpPr>
        <p:spPr>
          <a:xfrm>
            <a:off x="404874" y="646446"/>
            <a:ext cx="8415598" cy="883768"/>
          </a:xfrm>
          <a:prstGeom prst="rect">
            <a:avLst/>
          </a:prstGeom>
          <a:noFill/>
        </p:spPr>
        <p:txBody>
          <a:bodyPr wrap="square">
            <a:spAutoFit/>
          </a:bodyPr>
          <a:lstStyle/>
          <a:p>
            <a:pPr>
              <a:lnSpc>
                <a:spcPct val="150000"/>
              </a:lnSpc>
            </a:pPr>
            <a:r>
              <a:rPr lang="zh-CN" altLang="zh-CN" sz="1800" b="1" dirty="0">
                <a:latin typeface="微软雅黑" panose="020B0503020204020204" pitchFamily="34" charset="-122"/>
                <a:ea typeface="微软雅黑" panose="020B0503020204020204" pitchFamily="34" charset="-122"/>
                <a:cs typeface="Arial" panose="020B0604020202020204" pitchFamily="34" charset="0"/>
              </a:rPr>
              <a:t>毕业生应掌握基础理论</a:t>
            </a:r>
            <a:r>
              <a:rPr lang="zh-CN" altLang="en-US" sz="1800" b="1" dirty="0">
                <a:latin typeface="微软雅黑" panose="020B0503020204020204" pitchFamily="34" charset="-122"/>
                <a:ea typeface="微软雅黑" panose="020B0503020204020204" pitchFamily="34" charset="-122"/>
                <a:cs typeface="Arial" panose="020B0604020202020204" pitchFamily="34" charset="0"/>
              </a:rPr>
              <a:t>知识</a:t>
            </a:r>
            <a:r>
              <a:rPr lang="zh-CN" altLang="zh-CN" sz="1800" b="1" dirty="0">
                <a:latin typeface="微软雅黑" panose="020B0503020204020204" pitchFamily="34" charset="-122"/>
                <a:ea typeface="微软雅黑" panose="020B0503020204020204" pitchFamily="34" charset="-122"/>
                <a:cs typeface="Arial" panose="020B0604020202020204" pitchFamily="34" charset="0"/>
              </a:rPr>
              <a:t>，能熟练地将</a:t>
            </a:r>
            <a:r>
              <a:rPr lang="zh-CN" altLang="zh-CN" sz="1800" b="1" dirty="0">
                <a:solidFill>
                  <a:schemeClr val="accent2">
                    <a:lumMod val="75000"/>
                  </a:schemeClr>
                </a:solidFill>
                <a:latin typeface="微软雅黑" panose="020B0503020204020204" pitchFamily="34" charset="-122"/>
                <a:ea typeface="微软雅黑" panose="020B0503020204020204" pitchFamily="34" charset="-122"/>
                <a:cs typeface="Arial" panose="020B0604020202020204" pitchFamily="34" charset="0"/>
              </a:rPr>
              <a:t>电子技术</a:t>
            </a:r>
            <a:r>
              <a:rPr lang="zh-CN" altLang="zh-CN" sz="1800" b="1" dirty="0">
                <a:latin typeface="微软雅黑" panose="020B0503020204020204" pitchFamily="34" charset="-122"/>
                <a:ea typeface="微软雅黑" panose="020B0503020204020204" pitchFamily="34" charset="-122"/>
                <a:cs typeface="Arial" panose="020B0604020202020204" pitchFamily="34" charset="0"/>
              </a:rPr>
              <a:t>、</a:t>
            </a:r>
            <a:r>
              <a:rPr lang="zh-CN" altLang="zh-CN" sz="1800" b="1" dirty="0">
                <a:solidFill>
                  <a:schemeClr val="accent2">
                    <a:lumMod val="75000"/>
                  </a:schemeClr>
                </a:solidFill>
                <a:latin typeface="微软雅黑" panose="020B0503020204020204" pitchFamily="34" charset="-122"/>
                <a:ea typeface="微软雅黑" panose="020B0503020204020204" pitchFamily="34" charset="-122"/>
                <a:cs typeface="Arial" panose="020B0604020202020204" pitchFamily="34" charset="0"/>
              </a:rPr>
              <a:t>计算机技术</a:t>
            </a:r>
            <a:r>
              <a:rPr lang="zh-CN" altLang="zh-CN" sz="1800" b="1" dirty="0">
                <a:latin typeface="微软雅黑" panose="020B0503020204020204" pitchFamily="34" charset="-122"/>
                <a:ea typeface="微软雅黑" panose="020B0503020204020204" pitchFamily="34" charset="-122"/>
                <a:cs typeface="Arial" panose="020B0604020202020204" pitchFamily="34" charset="0"/>
              </a:rPr>
              <a:t>、</a:t>
            </a:r>
            <a:r>
              <a:rPr lang="zh-CN" altLang="zh-CN" sz="1800" b="1" dirty="0">
                <a:solidFill>
                  <a:schemeClr val="accent2">
                    <a:lumMod val="75000"/>
                  </a:schemeClr>
                </a:solidFill>
                <a:latin typeface="微软雅黑" panose="020B0503020204020204" pitchFamily="34" charset="-122"/>
                <a:ea typeface="微软雅黑" panose="020B0503020204020204" pitchFamily="34" charset="-122"/>
                <a:cs typeface="Arial" panose="020B0604020202020204" pitchFamily="34" charset="0"/>
              </a:rPr>
              <a:t>人工智能技术</a:t>
            </a:r>
            <a:r>
              <a:rPr lang="zh-CN" altLang="zh-CN" sz="1800" b="1" dirty="0">
                <a:latin typeface="微软雅黑" panose="020B0503020204020204" pitchFamily="34" charset="-122"/>
                <a:ea typeface="微软雅黑" panose="020B0503020204020204" pitchFamily="34" charset="-122"/>
                <a:cs typeface="Arial" panose="020B0604020202020204" pitchFamily="34" charset="0"/>
              </a:rPr>
              <a:t>，应用于医疗</a:t>
            </a:r>
            <a:r>
              <a:rPr lang="zh-CN" altLang="en-US" sz="1800" b="1" dirty="0">
                <a:latin typeface="微软雅黑" panose="020B0503020204020204" pitchFamily="34" charset="-122"/>
                <a:ea typeface="微软雅黑" panose="020B0503020204020204" pitchFamily="34" charset="-122"/>
                <a:cs typeface="Arial" panose="020B0604020202020204" pitchFamily="34" charset="0"/>
              </a:rPr>
              <a:t>生理数据的</a:t>
            </a:r>
            <a:r>
              <a:rPr lang="zh-CN" altLang="zh-CN" sz="1800" b="1" dirty="0">
                <a:solidFill>
                  <a:schemeClr val="accent2">
                    <a:lumMod val="75000"/>
                  </a:schemeClr>
                </a:solidFill>
                <a:latin typeface="微软雅黑" panose="020B0503020204020204" pitchFamily="34" charset="-122"/>
                <a:ea typeface="微软雅黑" panose="020B0503020204020204" pitchFamily="34" charset="-122"/>
                <a:cs typeface="Arial" panose="020B0604020202020204" pitchFamily="34" charset="0"/>
              </a:rPr>
              <a:t>智能分析</a:t>
            </a:r>
            <a:r>
              <a:rPr lang="zh-CN" altLang="zh-CN" sz="1800" b="1" dirty="0">
                <a:latin typeface="微软雅黑" panose="020B0503020204020204" pitchFamily="34" charset="-122"/>
                <a:ea typeface="微软雅黑" panose="020B0503020204020204" pitchFamily="34" charset="-122"/>
                <a:cs typeface="Arial" panose="020B0604020202020204" pitchFamily="34" charset="0"/>
              </a:rPr>
              <a:t>、</a:t>
            </a:r>
            <a:r>
              <a:rPr lang="zh-CN" altLang="zh-CN" sz="1800" b="1" dirty="0">
                <a:solidFill>
                  <a:schemeClr val="accent2">
                    <a:lumMod val="75000"/>
                  </a:schemeClr>
                </a:solidFill>
                <a:latin typeface="微软雅黑" panose="020B0503020204020204" pitchFamily="34" charset="-122"/>
                <a:ea typeface="微软雅黑" panose="020B0503020204020204" pitchFamily="34" charset="-122"/>
                <a:cs typeface="Arial" panose="020B0604020202020204" pitchFamily="34" charset="0"/>
              </a:rPr>
              <a:t>智能诊疗</a:t>
            </a:r>
            <a:r>
              <a:rPr lang="zh-CN" altLang="zh-CN" sz="1800" b="1" dirty="0">
                <a:latin typeface="微软雅黑" panose="020B0503020204020204" pitchFamily="34" charset="-122"/>
                <a:ea typeface="微软雅黑" panose="020B0503020204020204" pitchFamily="34" charset="-122"/>
                <a:cs typeface="Arial" panose="020B0604020202020204" pitchFamily="34" charset="0"/>
              </a:rPr>
              <a:t>、</a:t>
            </a:r>
            <a:r>
              <a:rPr lang="zh-CN" altLang="zh-CN" sz="1800" b="1" dirty="0">
                <a:solidFill>
                  <a:schemeClr val="accent2">
                    <a:lumMod val="75000"/>
                  </a:schemeClr>
                </a:solidFill>
                <a:latin typeface="微软雅黑" panose="020B0503020204020204" pitchFamily="34" charset="-122"/>
                <a:ea typeface="微软雅黑" panose="020B0503020204020204" pitchFamily="34" charset="-122"/>
                <a:cs typeface="Arial" panose="020B0604020202020204" pitchFamily="34" charset="0"/>
              </a:rPr>
              <a:t>临床实践</a:t>
            </a:r>
            <a:r>
              <a:rPr lang="zh-CN" altLang="zh-CN" sz="1800" b="1" dirty="0">
                <a:latin typeface="微软雅黑" panose="020B0503020204020204" pitchFamily="34" charset="-122"/>
                <a:ea typeface="微软雅黑" panose="020B0503020204020204" pitchFamily="34" charset="-122"/>
                <a:cs typeface="Arial" panose="020B0604020202020204" pitchFamily="34" charset="0"/>
              </a:rPr>
              <a:t>等各个环节。</a:t>
            </a:r>
            <a:endParaRPr lang="zh-CN" altLang="en-US" b="1" dirty="0">
              <a:latin typeface="微软雅黑" panose="020B0503020204020204" pitchFamily="34" charset="-122"/>
              <a:ea typeface="微软雅黑" panose="020B0503020204020204" pitchFamily="34" charset="-122"/>
            </a:endParaRPr>
          </a:p>
        </p:txBody>
      </p:sp>
      <p:pic>
        <p:nvPicPr>
          <p:cNvPr id="8" name="Picture 4" descr="https://img2.baidu.com/it/u=1309361431,1670109870&amp;fm=26&amp;fmt=auto">
            <a:extLst>
              <a:ext uri="{FF2B5EF4-FFF2-40B4-BE49-F238E27FC236}">
                <a16:creationId xmlns:a16="http://schemas.microsoft.com/office/drawing/2014/main" id="{6D6C0DA3-D8A1-4821-943B-E276E92431DE}"/>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9209" b="26768"/>
          <a:stretch/>
        </p:blipFill>
        <p:spPr bwMode="auto">
          <a:xfrm>
            <a:off x="107505" y="3624175"/>
            <a:ext cx="2016223" cy="10358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img2.baidu.com/it/u=2131783862,1616303376&amp;fm=26&amp;fmt=auto">
            <a:extLst>
              <a:ext uri="{FF2B5EF4-FFF2-40B4-BE49-F238E27FC236}">
                <a16:creationId xmlns:a16="http://schemas.microsoft.com/office/drawing/2014/main" id="{0209195F-D0E1-48A7-BA85-A66DB12F458F}"/>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2178" b="23336"/>
          <a:stretch/>
        </p:blipFill>
        <p:spPr bwMode="auto">
          <a:xfrm>
            <a:off x="2125736" y="3624176"/>
            <a:ext cx="2304255" cy="10358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img1.baidu.com/it/u=792229653,1126069488&amp;fm=26&amp;fmt=auto">
            <a:extLst>
              <a:ext uri="{FF2B5EF4-FFF2-40B4-BE49-F238E27FC236}">
                <a16:creationId xmlns:a16="http://schemas.microsoft.com/office/drawing/2014/main" id="{375EDD06-C823-4088-AA11-ED199BBBA6AB}"/>
              </a:ext>
            </a:extLst>
          </p:cNvPr>
          <p:cNvPicPr>
            <a:picLocks noChangeAspect="1" noChangeArrowheads="1"/>
          </p:cNvPicPr>
          <p:nvPr/>
        </p:nvPicPr>
        <p:blipFill>
          <a:blip r:embed="rId4" cstate="print">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4572000" y="3895567"/>
            <a:ext cx="2376264" cy="7644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img0.baidu.com/it/u=50497383,953944237&amp;fm=26&amp;fmt=auto">
            <a:extLst>
              <a:ext uri="{FF2B5EF4-FFF2-40B4-BE49-F238E27FC236}">
                <a16:creationId xmlns:a16="http://schemas.microsoft.com/office/drawing/2014/main" id="{107F55E2-A34A-4907-AB18-88AE9668FB1E}"/>
              </a:ext>
            </a:extLst>
          </p:cNvPr>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48264" y="3823559"/>
            <a:ext cx="2160240" cy="836423"/>
          </a:xfrm>
          <a:prstGeom prst="rect">
            <a:avLst/>
          </a:prstGeom>
          <a:noFill/>
          <a:extLst>
            <a:ext uri="{909E8E84-426E-40DD-AFC4-6F175D3DCCD1}">
              <a14:hiddenFill xmlns:a14="http://schemas.microsoft.com/office/drawing/2010/main">
                <a:solidFill>
                  <a:srgbClr val="FFFFFF"/>
                </a:solidFill>
              </a14:hiddenFill>
            </a:ext>
          </a:extLst>
        </p:spPr>
      </p:pic>
      <p:sp>
        <p:nvSpPr>
          <p:cNvPr id="12" name="标题 1">
            <a:extLst>
              <a:ext uri="{FF2B5EF4-FFF2-40B4-BE49-F238E27FC236}">
                <a16:creationId xmlns:a16="http://schemas.microsoft.com/office/drawing/2014/main" id="{C4C12716-C8F7-4299-A0BE-B9F32B1985A9}"/>
              </a:ext>
            </a:extLst>
          </p:cNvPr>
          <p:cNvSpPr>
            <a:spLocks noGrp="1"/>
          </p:cNvSpPr>
          <p:nvPr>
            <p:ph type="title"/>
          </p:nvPr>
        </p:nvSpPr>
        <p:spPr>
          <a:xfrm>
            <a:off x="457200" y="87489"/>
            <a:ext cx="8229600" cy="432124"/>
          </a:xfrm>
        </p:spPr>
        <p:txBody>
          <a:bodyPr/>
          <a:lstStyle/>
          <a:p>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 </a:t>
            </a:r>
            <a:r>
              <a:rPr lang="zh-CN" altLang="en-US" dirty="0">
                <a:ea typeface="微软雅黑" panose="020B0503020204020204" pitchFamily="34" charset="-122"/>
              </a:rPr>
              <a:t>智能医学</a:t>
            </a:r>
            <a:r>
              <a:rPr lang="zh-CN" altLang="en-US" dirty="0">
                <a:latin typeface="微软雅黑" panose="020B0503020204020204" pitchFamily="34" charset="-122"/>
                <a:ea typeface="微软雅黑" panose="020B0503020204020204" pitchFamily="34" charset="-122"/>
              </a:rPr>
              <a:t>工程</a:t>
            </a:r>
            <a:r>
              <a:rPr lang="zh-CN" altLang="zh-CN" dirty="0">
                <a:latin typeface="微软雅黑" panose="020B0503020204020204" pitchFamily="34" charset="-122"/>
                <a:ea typeface="微软雅黑" panose="020B0503020204020204" pitchFamily="34" charset="-122"/>
              </a:rPr>
              <a:t>专业</a:t>
            </a:r>
            <a:r>
              <a:rPr lang="zh-CN" altLang="en-US" dirty="0">
                <a:latin typeface="微软雅黑" panose="020B0503020204020204" pitchFamily="34" charset="-122"/>
                <a:ea typeface="微软雅黑" panose="020B0503020204020204" pitchFamily="34" charset="-122"/>
              </a:rPr>
              <a:t>简介</a:t>
            </a:r>
            <a:endParaRPr lang="zh-CN" altLang="en-US" dirty="0"/>
          </a:p>
        </p:txBody>
      </p:sp>
      <p:sp>
        <p:nvSpPr>
          <p:cNvPr id="13" name="文本框 12">
            <a:extLst>
              <a:ext uri="{FF2B5EF4-FFF2-40B4-BE49-F238E27FC236}">
                <a16:creationId xmlns:a16="http://schemas.microsoft.com/office/drawing/2014/main" id="{8D88689D-1E3F-4C0D-904D-6CC103934A29}"/>
              </a:ext>
            </a:extLst>
          </p:cNvPr>
          <p:cNvSpPr txBox="1"/>
          <p:nvPr/>
        </p:nvSpPr>
        <p:spPr>
          <a:xfrm>
            <a:off x="421539" y="1549498"/>
            <a:ext cx="7398568" cy="458908"/>
          </a:xfrm>
          <a:prstGeom prst="rect">
            <a:avLst/>
          </a:prstGeom>
          <a:noFill/>
        </p:spPr>
        <p:txBody>
          <a:bodyPr wrap="square">
            <a:spAutoFit/>
          </a:bodyPr>
          <a:lstStyle/>
          <a:p>
            <a:pPr algn="just">
              <a:lnSpc>
                <a:spcPct val="150000"/>
              </a:lnSpc>
            </a:pPr>
            <a:r>
              <a:rPr lang="zh-CN" altLang="zh-CN" sz="1800" b="1" kern="100" dirty="0">
                <a:effectLst/>
                <a:latin typeface="微软雅黑" panose="020B0503020204020204" pitchFamily="34" charset="-122"/>
                <a:ea typeface="微软雅黑" panose="020B0503020204020204" pitchFamily="34" charset="-122"/>
                <a:cs typeface="Times New Roman" panose="02020603050405020304" pitchFamily="18" charset="0"/>
              </a:rPr>
              <a:t>本专业培养具有医、理、工学科交叉融合思维的学生，毕业后</a:t>
            </a:r>
            <a:r>
              <a:rPr lang="zh-CN" altLang="en-US" sz="1800" b="1" kern="1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8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121755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id="{DDD8E708-934F-41C8-B447-F78C39438711}"/>
              </a:ext>
            </a:extLst>
          </p:cNvPr>
          <p:cNvPicPr>
            <a:picLocks noChangeAspect="1"/>
          </p:cNvPicPr>
          <p:nvPr/>
        </p:nvPicPr>
        <p:blipFill>
          <a:blip r:embed="rId2" cstate="print">
            <a:clrChange>
              <a:clrFrom>
                <a:srgbClr val="FFFBFF"/>
              </a:clrFrom>
              <a:clrTo>
                <a:srgbClr val="FFFBFF">
                  <a:alpha val="0"/>
                </a:srgbClr>
              </a:clrTo>
            </a:clrChange>
          </a:blip>
          <a:srcRect l="14754" t="34836" r="13802" b="40903"/>
          <a:stretch>
            <a:fillRect/>
          </a:stretch>
        </p:blipFill>
        <p:spPr bwMode="auto">
          <a:xfrm>
            <a:off x="0" y="-16489"/>
            <a:ext cx="3034680" cy="610377"/>
          </a:xfrm>
          <a:prstGeom prst="rect">
            <a:avLst/>
          </a:prstGeom>
          <a:noFill/>
          <a:ln w="9525">
            <a:noFill/>
            <a:miter lim="800000"/>
            <a:headEnd/>
            <a:tailEnd/>
          </a:ln>
        </p:spPr>
      </p:pic>
      <p:sp>
        <p:nvSpPr>
          <p:cNvPr id="8" name="TextBox 7">
            <a:extLst>
              <a:ext uri="{FF2B5EF4-FFF2-40B4-BE49-F238E27FC236}">
                <a16:creationId xmlns:a16="http://schemas.microsoft.com/office/drawing/2014/main" id="{7AF95F6E-5135-4CE9-A7EE-58E6EAC6D619}"/>
              </a:ext>
            </a:extLst>
          </p:cNvPr>
          <p:cNvSpPr txBox="1"/>
          <p:nvPr/>
        </p:nvSpPr>
        <p:spPr>
          <a:xfrm>
            <a:off x="813549" y="651435"/>
            <a:ext cx="3974475" cy="1698927"/>
          </a:xfrm>
          <a:prstGeom prst="rect">
            <a:avLst/>
          </a:prstGeom>
          <a:noFill/>
        </p:spPr>
        <p:txBody>
          <a:bodyPr wrap="square" rtlCol="0">
            <a:spAutoFit/>
          </a:bodyPr>
          <a:lstStyle/>
          <a:p>
            <a:pPr marL="742950" lvl="1" indent="-285750">
              <a:spcBef>
                <a:spcPct val="20000"/>
              </a:spcBef>
              <a:buFont typeface="Wingdings" panose="05000000000000000000" pitchFamily="2" charset="2"/>
              <a:buChar char="p"/>
            </a:pPr>
            <a:r>
              <a:rPr lang="zh-CN" altLang="en-US" sz="1800" b="1" dirty="0">
                <a:latin typeface="微软雅黑" panose="020B0503020204020204" pitchFamily="34" charset="-122"/>
                <a:ea typeface="微软雅黑" panose="020B0503020204020204" pitchFamily="34" charset="-122"/>
              </a:rPr>
              <a:t>国家杰青</a:t>
            </a:r>
            <a:r>
              <a:rPr lang="en-US" altLang="zh-CN" sz="1800" b="1" dirty="0">
                <a:latin typeface="微软雅黑" panose="020B0503020204020204" pitchFamily="34" charset="-122"/>
                <a:ea typeface="微软雅黑" panose="020B0503020204020204" pitchFamily="34" charset="-122"/>
              </a:rPr>
              <a:t>1</a:t>
            </a:r>
            <a:r>
              <a:rPr lang="zh-CN" altLang="en-US" sz="1800" b="1" dirty="0">
                <a:latin typeface="微软雅黑" panose="020B0503020204020204" pitchFamily="34" charset="-122"/>
                <a:ea typeface="微软雅黑" panose="020B0503020204020204" pitchFamily="34" charset="-122"/>
              </a:rPr>
              <a:t>名</a:t>
            </a:r>
            <a:endParaRPr lang="en-US" altLang="zh-CN" sz="1800" b="1" dirty="0">
              <a:latin typeface="微软雅黑" panose="020B0503020204020204" pitchFamily="34" charset="-122"/>
              <a:ea typeface="微软雅黑" panose="020B0503020204020204" pitchFamily="34" charset="-122"/>
            </a:endParaRPr>
          </a:p>
          <a:p>
            <a:pPr marL="742950" lvl="1" indent="-285750">
              <a:spcBef>
                <a:spcPct val="20000"/>
              </a:spcBef>
              <a:buFont typeface="Wingdings" panose="05000000000000000000" pitchFamily="2" charset="2"/>
              <a:buChar char="p"/>
            </a:pPr>
            <a:r>
              <a:rPr lang="zh-CN" altLang="en-US" sz="1800" b="1" dirty="0">
                <a:latin typeface="微软雅黑" panose="020B0503020204020204" pitchFamily="34" charset="-122"/>
                <a:ea typeface="微软雅黑" panose="020B0503020204020204" pitchFamily="34" charset="-122"/>
              </a:rPr>
              <a:t>万人计划学者</a:t>
            </a:r>
            <a:r>
              <a:rPr lang="en-US" altLang="zh-CN" sz="1800" b="1" dirty="0">
                <a:latin typeface="微软雅黑" panose="020B0503020204020204" pitchFamily="34" charset="-122"/>
                <a:ea typeface="微软雅黑" panose="020B0503020204020204" pitchFamily="34" charset="-122"/>
              </a:rPr>
              <a:t>2</a:t>
            </a:r>
            <a:r>
              <a:rPr lang="zh-CN" altLang="en-US" sz="1800" b="1" dirty="0">
                <a:latin typeface="微软雅黑" panose="020B0503020204020204" pitchFamily="34" charset="-122"/>
                <a:ea typeface="微软雅黑" panose="020B0503020204020204" pitchFamily="34" charset="-122"/>
              </a:rPr>
              <a:t>名</a:t>
            </a:r>
            <a:endParaRPr lang="en-US" altLang="zh-CN" b="1" dirty="0">
              <a:latin typeface="微软雅黑" panose="020B0503020204020204" pitchFamily="34" charset="-122"/>
              <a:ea typeface="微软雅黑" panose="020B0503020204020204" pitchFamily="34" charset="-122"/>
            </a:endParaRPr>
          </a:p>
          <a:p>
            <a:pPr marL="742950" lvl="1" indent="-285750">
              <a:spcBef>
                <a:spcPct val="20000"/>
              </a:spcBef>
              <a:buFont typeface="Wingdings" panose="05000000000000000000" pitchFamily="2" charset="2"/>
              <a:buChar char="p"/>
            </a:pPr>
            <a:r>
              <a:rPr lang="zh-CN" altLang="en-US" sz="1800" b="1" dirty="0">
                <a:latin typeface="微软雅黑" panose="020B0503020204020204" pitchFamily="34" charset="-122"/>
                <a:ea typeface="微软雅黑" panose="020B0503020204020204" pitchFamily="34" charset="-122"/>
              </a:rPr>
              <a:t>国家千人计划学者</a:t>
            </a:r>
            <a:r>
              <a:rPr lang="en-US" altLang="zh-CN" sz="1800" b="1" dirty="0">
                <a:latin typeface="微软雅黑" panose="020B0503020204020204" pitchFamily="34" charset="-122"/>
                <a:ea typeface="微软雅黑" panose="020B0503020204020204" pitchFamily="34" charset="-122"/>
              </a:rPr>
              <a:t>2</a:t>
            </a:r>
            <a:r>
              <a:rPr lang="zh-CN" altLang="en-US" sz="1800" b="1" dirty="0">
                <a:latin typeface="微软雅黑" panose="020B0503020204020204" pitchFamily="34" charset="-122"/>
                <a:ea typeface="微软雅黑" panose="020B0503020204020204" pitchFamily="34" charset="-122"/>
              </a:rPr>
              <a:t>名</a:t>
            </a:r>
            <a:endParaRPr lang="en-US" altLang="zh-CN" b="1" dirty="0">
              <a:latin typeface="微软雅黑" panose="020B0503020204020204" pitchFamily="34" charset="-122"/>
              <a:ea typeface="微软雅黑" panose="020B0503020204020204" pitchFamily="34" charset="-122"/>
            </a:endParaRPr>
          </a:p>
          <a:p>
            <a:pPr marL="742950" lvl="1" indent="-285750">
              <a:spcBef>
                <a:spcPct val="20000"/>
              </a:spcBef>
              <a:buFont typeface="Wingdings" panose="05000000000000000000" pitchFamily="2" charset="2"/>
              <a:buChar char="p"/>
            </a:pPr>
            <a:r>
              <a:rPr lang="zh-CN" altLang="en-US" sz="1800" b="1" dirty="0">
                <a:latin typeface="微软雅黑" panose="020B0503020204020204" pitchFamily="34" charset="-122"/>
                <a:ea typeface="微软雅黑" panose="020B0503020204020204" pitchFamily="34" charset="-122"/>
              </a:rPr>
              <a:t>国家百千万人才工程专家</a:t>
            </a:r>
            <a:r>
              <a:rPr lang="en-US" altLang="zh-CN" sz="1800" b="1" dirty="0">
                <a:latin typeface="微软雅黑" panose="020B0503020204020204" pitchFamily="34" charset="-122"/>
                <a:ea typeface="微软雅黑" panose="020B0503020204020204" pitchFamily="34" charset="-122"/>
              </a:rPr>
              <a:t>1</a:t>
            </a:r>
            <a:r>
              <a:rPr lang="zh-CN" altLang="en-US" sz="1800" b="1" dirty="0">
                <a:latin typeface="微软雅黑" panose="020B0503020204020204" pitchFamily="34" charset="-122"/>
                <a:ea typeface="微软雅黑" panose="020B0503020204020204" pitchFamily="34" charset="-122"/>
              </a:rPr>
              <a:t>名</a:t>
            </a:r>
            <a:endParaRPr lang="en-US" altLang="zh-CN" b="1" dirty="0">
              <a:latin typeface="微软雅黑" panose="020B0503020204020204" pitchFamily="34" charset="-122"/>
              <a:ea typeface="微软雅黑" panose="020B0503020204020204" pitchFamily="34" charset="-122"/>
            </a:endParaRPr>
          </a:p>
          <a:p>
            <a:pPr marL="742950" lvl="1" indent="-285750">
              <a:spcBef>
                <a:spcPct val="20000"/>
              </a:spcBef>
              <a:buFont typeface="Wingdings" panose="05000000000000000000" pitchFamily="2" charset="2"/>
              <a:buChar char="p"/>
            </a:pPr>
            <a:r>
              <a:rPr lang="zh-CN" altLang="en-US" sz="1800" b="1" dirty="0">
                <a:latin typeface="微软雅黑" panose="020B0503020204020204" pitchFamily="34" charset="-122"/>
                <a:ea typeface="微软雅黑" panose="020B0503020204020204" pitchFamily="34" charset="-122"/>
              </a:rPr>
              <a:t>国务院政府特殊津贴专家</a:t>
            </a:r>
            <a:r>
              <a:rPr lang="en-US" altLang="zh-CN" sz="1800" b="1" dirty="0">
                <a:latin typeface="微软雅黑" panose="020B0503020204020204" pitchFamily="34" charset="-122"/>
                <a:ea typeface="微软雅黑" panose="020B0503020204020204" pitchFamily="34" charset="-122"/>
              </a:rPr>
              <a:t>1</a:t>
            </a:r>
            <a:r>
              <a:rPr lang="zh-CN" altLang="en-US" sz="1800" b="1" dirty="0">
                <a:latin typeface="微软雅黑" panose="020B0503020204020204" pitchFamily="34" charset="-122"/>
                <a:ea typeface="微软雅黑" panose="020B0503020204020204" pitchFamily="34" charset="-122"/>
              </a:rPr>
              <a:t>名</a:t>
            </a:r>
            <a:endParaRPr lang="en-US" altLang="zh-CN" sz="1800" b="1" dirty="0">
              <a:latin typeface="微软雅黑" panose="020B0503020204020204" pitchFamily="34" charset="-122"/>
              <a:ea typeface="微软雅黑" panose="020B0503020204020204" pitchFamily="34" charset="-122"/>
            </a:endParaRPr>
          </a:p>
        </p:txBody>
      </p:sp>
      <p:sp>
        <p:nvSpPr>
          <p:cNvPr id="9" name="文本占位符 2">
            <a:extLst>
              <a:ext uri="{FF2B5EF4-FFF2-40B4-BE49-F238E27FC236}">
                <a16:creationId xmlns:a16="http://schemas.microsoft.com/office/drawing/2014/main" id="{1E656D66-798A-4495-AC5E-4C6C410195D5}"/>
              </a:ext>
            </a:extLst>
          </p:cNvPr>
          <p:cNvSpPr>
            <a:spLocks noGrp="1"/>
          </p:cNvSpPr>
          <p:nvPr/>
        </p:nvSpPr>
        <p:spPr>
          <a:xfrm>
            <a:off x="906641" y="4034762"/>
            <a:ext cx="4226103" cy="939800"/>
          </a:xfrm>
          <a:prstGeom prst="rect">
            <a:avLst/>
          </a:prstGeom>
          <a:noFill/>
          <a:ln w="9525">
            <a:noFill/>
            <a:miter/>
          </a:ln>
        </p:spPr>
        <p:txBody>
          <a:bodyPr/>
          <a:lstStyle>
            <a:lvl1pPr marL="342900" indent="-342900" algn="l" rtl="0" eaLnBrk="0" fontAlgn="base" hangingPunct="0">
              <a:spcBef>
                <a:spcPct val="20000"/>
              </a:spcBef>
              <a:spcAft>
                <a:spcPct val="0"/>
              </a:spcAft>
              <a:buClr>
                <a:srgbClr val="990000"/>
              </a:buClr>
              <a:buFont typeface="Wingdings" panose="05000000000000000000" pitchFamily="2" charset="2"/>
              <a:buChar char="Ø"/>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
                <a:srgbClr val="990000"/>
              </a:buClr>
              <a:buFont typeface="Wingdings" panose="05000000000000000000" pitchFamily="2" charset="2"/>
              <a:buChar char="Ø"/>
              <a:defRPr sz="3200" kern="1200">
                <a:solidFill>
                  <a:schemeClr val="tx1"/>
                </a:solidFill>
                <a:latin typeface="+mn-lt"/>
                <a:ea typeface="+mn-ea"/>
                <a:cs typeface="+mn-cs"/>
              </a:defRPr>
            </a:lvl2pPr>
            <a:lvl3pPr marL="1143000" lvl="2" indent="-228600" algn="l" rtl="0" eaLnBrk="0" fontAlgn="base" hangingPunct="0">
              <a:spcBef>
                <a:spcPct val="20000"/>
              </a:spcBef>
              <a:spcAft>
                <a:spcPct val="0"/>
              </a:spcAft>
              <a:buClr>
                <a:srgbClr val="990000"/>
              </a:buClr>
              <a:buFont typeface="Wingdings" panose="05000000000000000000" pitchFamily="2" charset="2"/>
              <a:buChar char="Ø"/>
              <a:defRPr sz="3200" kern="1200">
                <a:solidFill>
                  <a:schemeClr val="tx1"/>
                </a:solidFill>
                <a:latin typeface="+mn-lt"/>
                <a:ea typeface="+mn-ea"/>
                <a:cs typeface="+mn-cs"/>
              </a:defRPr>
            </a:lvl3pPr>
            <a:lvl4pPr marL="1600200" lvl="3" indent="-228600" algn="l" rtl="0" eaLnBrk="0" fontAlgn="base" hangingPunct="0">
              <a:spcBef>
                <a:spcPct val="20000"/>
              </a:spcBef>
              <a:spcAft>
                <a:spcPct val="0"/>
              </a:spcAft>
              <a:buClr>
                <a:srgbClr val="990000"/>
              </a:buClr>
              <a:buFont typeface="Wingdings" panose="05000000000000000000" pitchFamily="2" charset="2"/>
              <a:buChar char="Ø"/>
              <a:defRPr sz="3200" kern="1200">
                <a:solidFill>
                  <a:schemeClr val="tx1"/>
                </a:solidFill>
                <a:latin typeface="+mn-lt"/>
                <a:ea typeface="+mn-ea"/>
                <a:cs typeface="+mn-cs"/>
              </a:defRPr>
            </a:lvl4pPr>
            <a:lvl5pPr marL="2057400" lvl="4" indent="-228600" algn="l" rtl="0" eaLnBrk="0" fontAlgn="base" hangingPunct="0">
              <a:spcBef>
                <a:spcPct val="20000"/>
              </a:spcBef>
              <a:spcAft>
                <a:spcPct val="0"/>
              </a:spcAft>
              <a:buClr>
                <a:srgbClr val="990000"/>
              </a:buClr>
              <a:buFont typeface="Wingdings" panose="05000000000000000000" pitchFamily="2" charset="2"/>
              <a:buChar char="Ø"/>
              <a:defRPr sz="3200" kern="1200">
                <a:solidFill>
                  <a:schemeClr val="tx1"/>
                </a:solidFill>
                <a:latin typeface="+mn-lt"/>
                <a:ea typeface="+mn-ea"/>
                <a:cs typeface="+mn-cs"/>
              </a:defRPr>
            </a:lvl5pPr>
            <a:lvl6pPr marL="2514600" lvl="5" indent="-228600" algn="l" defTabSz="914400" eaLnBrk="0" fontAlgn="base" latinLnBrk="0" hangingPunct="0">
              <a:spcBef>
                <a:spcPct val="20000"/>
              </a:spcBef>
              <a:spcAft>
                <a:spcPct val="0"/>
              </a:spcAft>
              <a:buClr>
                <a:srgbClr val="990000"/>
              </a:buClr>
              <a:buFont typeface="Wingdings" panose="05000000000000000000" pitchFamily="2" charset="2"/>
              <a:buChar char="Ø"/>
              <a:defRPr sz="3200" b="0" i="0" u="none" kern="1200" baseline="0">
                <a:solidFill>
                  <a:schemeClr val="tx1"/>
                </a:solidFill>
                <a:latin typeface="+mn-lt"/>
                <a:ea typeface="+mn-ea"/>
                <a:cs typeface="+mn-cs"/>
              </a:defRPr>
            </a:lvl6pPr>
            <a:lvl7pPr marL="2971800" lvl="6" indent="-228600" algn="l" defTabSz="914400" eaLnBrk="0" fontAlgn="base" latinLnBrk="0" hangingPunct="0">
              <a:spcBef>
                <a:spcPct val="20000"/>
              </a:spcBef>
              <a:spcAft>
                <a:spcPct val="0"/>
              </a:spcAft>
              <a:buClr>
                <a:srgbClr val="990000"/>
              </a:buClr>
              <a:buFont typeface="Wingdings" panose="05000000000000000000" pitchFamily="2" charset="2"/>
              <a:buChar char="Ø"/>
              <a:defRPr sz="3200" b="0" i="0" u="none" kern="1200" baseline="0">
                <a:solidFill>
                  <a:schemeClr val="tx1"/>
                </a:solidFill>
                <a:latin typeface="+mn-lt"/>
                <a:ea typeface="+mn-ea"/>
                <a:cs typeface="+mn-cs"/>
              </a:defRPr>
            </a:lvl7pPr>
            <a:lvl8pPr marL="3429000" lvl="7" indent="-228600" algn="l" defTabSz="914400" eaLnBrk="0" fontAlgn="base" latinLnBrk="0" hangingPunct="0">
              <a:spcBef>
                <a:spcPct val="20000"/>
              </a:spcBef>
              <a:spcAft>
                <a:spcPct val="0"/>
              </a:spcAft>
              <a:buClr>
                <a:srgbClr val="990000"/>
              </a:buClr>
              <a:buFont typeface="Wingdings" panose="05000000000000000000" pitchFamily="2" charset="2"/>
              <a:buChar char="Ø"/>
              <a:defRPr sz="3200" b="0" i="0" u="none" kern="1200" baseline="0">
                <a:solidFill>
                  <a:schemeClr val="tx1"/>
                </a:solidFill>
                <a:latin typeface="+mn-lt"/>
                <a:ea typeface="+mn-ea"/>
                <a:cs typeface="+mn-cs"/>
              </a:defRPr>
            </a:lvl8pPr>
            <a:lvl9pPr marL="3886200" lvl="8" indent="-228600" algn="l" defTabSz="914400" eaLnBrk="0" fontAlgn="base" latinLnBrk="0" hangingPunct="0">
              <a:spcBef>
                <a:spcPct val="20000"/>
              </a:spcBef>
              <a:spcAft>
                <a:spcPct val="0"/>
              </a:spcAft>
              <a:buClr>
                <a:srgbClr val="990000"/>
              </a:buClr>
              <a:buFont typeface="Wingdings" panose="05000000000000000000" pitchFamily="2" charset="2"/>
              <a:buChar char="Ø"/>
              <a:defRPr sz="3200" b="0" i="0" u="none" kern="1200" baseline="0">
                <a:solidFill>
                  <a:schemeClr val="tx1"/>
                </a:solidFill>
                <a:latin typeface="+mn-lt"/>
                <a:ea typeface="+mn-ea"/>
                <a:cs typeface="+mn-cs"/>
              </a:defRPr>
            </a:lvl9pPr>
          </a:lstStyle>
          <a:p>
            <a:pPr marL="0" marR="0" lvl="0" indent="0" algn="l" defTabSz="914400" rtl="0" eaLnBrk="0" fontAlgn="base" latinLnBrk="0" hangingPunct="0">
              <a:lnSpc>
                <a:spcPct val="125000"/>
              </a:lnSpc>
              <a:spcBef>
                <a:spcPts val="20"/>
              </a:spcBef>
              <a:spcAft>
                <a:spcPts val="0"/>
              </a:spcAft>
              <a:buClr>
                <a:srgbClr val="990000"/>
              </a:buClr>
              <a:buSzTx/>
              <a:buNone/>
              <a:defRPr/>
            </a:pPr>
            <a:r>
              <a:rPr kumimoji="0" lang="zh-CN" altLang="en-US"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“生物医学工程”一级学科硕士点</a:t>
            </a:r>
            <a:endParaRPr kumimoji="0" lang="en-US" altLang="zh-CN"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lvl="0" indent="0">
              <a:lnSpc>
                <a:spcPct val="125000"/>
              </a:lnSpc>
              <a:spcBef>
                <a:spcPts val="20"/>
              </a:spcBef>
              <a:spcAft>
                <a:spcPts val="0"/>
              </a:spcAft>
              <a:buNone/>
              <a:defRPr/>
            </a:pPr>
            <a:r>
              <a:rPr lang="zh-CN" altLang="en-US" sz="1800" b="1" dirty="0">
                <a:latin typeface="微软雅黑" panose="020B0503020204020204" pitchFamily="34" charset="-122"/>
                <a:ea typeface="微软雅黑" panose="020B0503020204020204" pitchFamily="34" charset="-122"/>
              </a:rPr>
              <a:t>“生物医学工程”一级</a:t>
            </a:r>
            <a:r>
              <a:rPr kumimoji="0" lang="zh-CN" altLang="en-US"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学科博士点</a:t>
            </a:r>
            <a:endParaRPr kumimoji="0" lang="en-US" altLang="zh-CN"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0" name="文本占位符 2">
            <a:extLst>
              <a:ext uri="{FF2B5EF4-FFF2-40B4-BE49-F238E27FC236}">
                <a16:creationId xmlns:a16="http://schemas.microsoft.com/office/drawing/2014/main" id="{0930FD1E-7872-4CE0-BB98-741EE2175D8F}"/>
              </a:ext>
            </a:extLst>
          </p:cNvPr>
          <p:cNvSpPr>
            <a:spLocks noGrp="1"/>
          </p:cNvSpPr>
          <p:nvPr/>
        </p:nvSpPr>
        <p:spPr>
          <a:xfrm>
            <a:off x="4574466" y="4034762"/>
            <a:ext cx="4419472" cy="873760"/>
          </a:xfrm>
          <a:prstGeom prst="rect">
            <a:avLst/>
          </a:prstGeom>
          <a:noFill/>
          <a:ln w="9525">
            <a:noFill/>
            <a:miter/>
          </a:ln>
        </p:spPr>
        <p:txBody>
          <a:bodyPr/>
          <a:lstStyle>
            <a:lvl1pPr marL="342900" indent="-342900" algn="l" rtl="0" eaLnBrk="0" fontAlgn="base" hangingPunct="0">
              <a:spcBef>
                <a:spcPct val="20000"/>
              </a:spcBef>
              <a:spcAft>
                <a:spcPct val="0"/>
              </a:spcAft>
              <a:buClr>
                <a:srgbClr val="990000"/>
              </a:buClr>
              <a:buFont typeface="Wingdings" panose="05000000000000000000" pitchFamily="2" charset="2"/>
              <a:buChar char="Ø"/>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
                <a:srgbClr val="990000"/>
              </a:buClr>
              <a:buFont typeface="Wingdings" panose="05000000000000000000" pitchFamily="2" charset="2"/>
              <a:buChar char="Ø"/>
              <a:defRPr sz="3200" kern="1200">
                <a:solidFill>
                  <a:schemeClr val="tx1"/>
                </a:solidFill>
                <a:latin typeface="+mn-lt"/>
                <a:ea typeface="+mn-ea"/>
                <a:cs typeface="+mn-cs"/>
              </a:defRPr>
            </a:lvl2pPr>
            <a:lvl3pPr marL="1143000" lvl="2" indent="-228600" algn="l" rtl="0" eaLnBrk="0" fontAlgn="base" hangingPunct="0">
              <a:spcBef>
                <a:spcPct val="20000"/>
              </a:spcBef>
              <a:spcAft>
                <a:spcPct val="0"/>
              </a:spcAft>
              <a:buClr>
                <a:srgbClr val="990000"/>
              </a:buClr>
              <a:buFont typeface="Wingdings" panose="05000000000000000000" pitchFamily="2" charset="2"/>
              <a:buChar char="Ø"/>
              <a:defRPr sz="3200" kern="1200">
                <a:solidFill>
                  <a:schemeClr val="tx1"/>
                </a:solidFill>
                <a:latin typeface="+mn-lt"/>
                <a:ea typeface="+mn-ea"/>
                <a:cs typeface="+mn-cs"/>
              </a:defRPr>
            </a:lvl3pPr>
            <a:lvl4pPr marL="1600200" lvl="3" indent="-228600" algn="l" rtl="0" eaLnBrk="0" fontAlgn="base" hangingPunct="0">
              <a:spcBef>
                <a:spcPct val="20000"/>
              </a:spcBef>
              <a:spcAft>
                <a:spcPct val="0"/>
              </a:spcAft>
              <a:buClr>
                <a:srgbClr val="990000"/>
              </a:buClr>
              <a:buFont typeface="Wingdings" panose="05000000000000000000" pitchFamily="2" charset="2"/>
              <a:buChar char="Ø"/>
              <a:defRPr sz="3200" kern="1200">
                <a:solidFill>
                  <a:schemeClr val="tx1"/>
                </a:solidFill>
                <a:latin typeface="+mn-lt"/>
                <a:ea typeface="+mn-ea"/>
                <a:cs typeface="+mn-cs"/>
              </a:defRPr>
            </a:lvl4pPr>
            <a:lvl5pPr marL="2057400" lvl="4" indent="-228600" algn="l" rtl="0" eaLnBrk="0" fontAlgn="base" hangingPunct="0">
              <a:spcBef>
                <a:spcPct val="20000"/>
              </a:spcBef>
              <a:spcAft>
                <a:spcPct val="0"/>
              </a:spcAft>
              <a:buClr>
                <a:srgbClr val="990000"/>
              </a:buClr>
              <a:buFont typeface="Wingdings" panose="05000000000000000000" pitchFamily="2" charset="2"/>
              <a:buChar char="Ø"/>
              <a:defRPr sz="3200" kern="1200">
                <a:solidFill>
                  <a:schemeClr val="tx1"/>
                </a:solidFill>
                <a:latin typeface="+mn-lt"/>
                <a:ea typeface="+mn-ea"/>
                <a:cs typeface="+mn-cs"/>
              </a:defRPr>
            </a:lvl5pPr>
            <a:lvl6pPr marL="2514600" lvl="5" indent="-228600" algn="l" defTabSz="914400" eaLnBrk="0" fontAlgn="base" latinLnBrk="0" hangingPunct="0">
              <a:spcBef>
                <a:spcPct val="20000"/>
              </a:spcBef>
              <a:spcAft>
                <a:spcPct val="0"/>
              </a:spcAft>
              <a:buClr>
                <a:srgbClr val="990000"/>
              </a:buClr>
              <a:buFont typeface="Wingdings" panose="05000000000000000000" pitchFamily="2" charset="2"/>
              <a:buChar char="Ø"/>
              <a:defRPr sz="3200" b="0" i="0" u="none" kern="1200" baseline="0">
                <a:solidFill>
                  <a:schemeClr val="tx1"/>
                </a:solidFill>
                <a:latin typeface="+mn-lt"/>
                <a:ea typeface="+mn-ea"/>
                <a:cs typeface="+mn-cs"/>
              </a:defRPr>
            </a:lvl6pPr>
            <a:lvl7pPr marL="2971800" lvl="6" indent="-228600" algn="l" defTabSz="914400" eaLnBrk="0" fontAlgn="base" latinLnBrk="0" hangingPunct="0">
              <a:spcBef>
                <a:spcPct val="20000"/>
              </a:spcBef>
              <a:spcAft>
                <a:spcPct val="0"/>
              </a:spcAft>
              <a:buClr>
                <a:srgbClr val="990000"/>
              </a:buClr>
              <a:buFont typeface="Wingdings" panose="05000000000000000000" pitchFamily="2" charset="2"/>
              <a:buChar char="Ø"/>
              <a:defRPr sz="3200" b="0" i="0" u="none" kern="1200" baseline="0">
                <a:solidFill>
                  <a:schemeClr val="tx1"/>
                </a:solidFill>
                <a:latin typeface="+mn-lt"/>
                <a:ea typeface="+mn-ea"/>
                <a:cs typeface="+mn-cs"/>
              </a:defRPr>
            </a:lvl7pPr>
            <a:lvl8pPr marL="3429000" lvl="7" indent="-228600" algn="l" defTabSz="914400" eaLnBrk="0" fontAlgn="base" latinLnBrk="0" hangingPunct="0">
              <a:spcBef>
                <a:spcPct val="20000"/>
              </a:spcBef>
              <a:spcAft>
                <a:spcPct val="0"/>
              </a:spcAft>
              <a:buClr>
                <a:srgbClr val="990000"/>
              </a:buClr>
              <a:buFont typeface="Wingdings" panose="05000000000000000000" pitchFamily="2" charset="2"/>
              <a:buChar char="Ø"/>
              <a:defRPr sz="3200" b="0" i="0" u="none" kern="1200" baseline="0">
                <a:solidFill>
                  <a:schemeClr val="tx1"/>
                </a:solidFill>
                <a:latin typeface="+mn-lt"/>
                <a:ea typeface="+mn-ea"/>
                <a:cs typeface="+mn-cs"/>
              </a:defRPr>
            </a:lvl8pPr>
            <a:lvl9pPr marL="3886200" lvl="8" indent="-228600" algn="l" defTabSz="914400" eaLnBrk="0" fontAlgn="base" latinLnBrk="0" hangingPunct="0">
              <a:spcBef>
                <a:spcPct val="20000"/>
              </a:spcBef>
              <a:spcAft>
                <a:spcPct val="0"/>
              </a:spcAft>
              <a:buClr>
                <a:srgbClr val="990000"/>
              </a:buClr>
              <a:buFont typeface="Wingdings" panose="05000000000000000000" pitchFamily="2" charset="2"/>
              <a:buChar char="Ø"/>
              <a:defRPr sz="3200" b="0" i="0" u="none" kern="1200" baseline="0">
                <a:solidFill>
                  <a:schemeClr val="tx1"/>
                </a:solidFill>
                <a:latin typeface="+mn-lt"/>
                <a:ea typeface="+mn-ea"/>
                <a:cs typeface="+mn-cs"/>
              </a:defRPr>
            </a:lvl9pPr>
          </a:lstStyle>
          <a:p>
            <a:pPr marL="0" marR="0" lvl="0" indent="0" algn="l" defTabSz="914400" rtl="0">
              <a:lnSpc>
                <a:spcPct val="125000"/>
              </a:lnSpc>
              <a:spcBef>
                <a:spcPts val="0"/>
              </a:spcBef>
              <a:spcAft>
                <a:spcPct val="0"/>
              </a:spcAft>
              <a:buClr>
                <a:srgbClr val="990000"/>
              </a:buClr>
              <a:buSzTx/>
              <a:buNone/>
              <a:defRPr/>
            </a:pPr>
            <a:r>
              <a:rPr kumimoji="0" lang="zh-CN" altLang="en-US"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rPr>
              <a:t>“食品科学与工程”一级学科硕士点</a:t>
            </a:r>
            <a:endParaRPr kumimoji="0" lang="en-US" altLang="zh-CN"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0">
              <a:lnSpc>
                <a:spcPct val="125000"/>
              </a:lnSpc>
              <a:spcBef>
                <a:spcPts val="0"/>
              </a:spcBef>
              <a:buNone/>
              <a:defRPr/>
            </a:pP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“食品科学与工程”一级</a:t>
            </a:r>
            <a:r>
              <a:rPr kumimoji="0" lang="zh-CN" altLang="en-US"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rPr>
              <a:t>学科博士点</a:t>
            </a:r>
            <a:endParaRPr kumimoji="0" lang="zh-CN" altLang="en-US" sz="2000" b="1" i="0" u="none" strike="noStrike" kern="1200" cap="none" spc="0" normalizeH="0" baseline="0" noProof="0" dirty="0">
              <a:ln>
                <a:noFill/>
              </a:ln>
              <a:effectLst/>
              <a:uLnTx/>
              <a:uFillTx/>
            </a:endParaRPr>
          </a:p>
        </p:txBody>
      </p:sp>
      <p:pic>
        <p:nvPicPr>
          <p:cNvPr id="13" name="图片 12">
            <a:extLst>
              <a:ext uri="{FF2B5EF4-FFF2-40B4-BE49-F238E27FC236}">
                <a16:creationId xmlns:a16="http://schemas.microsoft.com/office/drawing/2014/main" id="{0252D211-F4E5-4981-BF9C-CD91BF19BE4E}"/>
              </a:ext>
            </a:extLst>
          </p:cNvPr>
          <p:cNvPicPr>
            <a:picLocks noChangeAspect="1"/>
          </p:cNvPicPr>
          <p:nvPr/>
        </p:nvPicPr>
        <p:blipFill rotWithShape="1">
          <a:blip r:embed="rId3">
            <a:clrChange>
              <a:clrFrom>
                <a:srgbClr val="FFFFFF"/>
              </a:clrFrom>
              <a:clrTo>
                <a:srgbClr val="FFFFFF">
                  <a:alpha val="0"/>
                </a:srgbClr>
              </a:clrTo>
            </a:clrChange>
          </a:blip>
          <a:srcRect t="25382"/>
          <a:stretch/>
        </p:blipFill>
        <p:spPr>
          <a:xfrm>
            <a:off x="5724128" y="28645"/>
            <a:ext cx="3034681" cy="597497"/>
          </a:xfrm>
          <a:prstGeom prst="rect">
            <a:avLst/>
          </a:prstGeom>
        </p:spPr>
      </p:pic>
      <p:sp>
        <p:nvSpPr>
          <p:cNvPr id="17" name="文本框 16">
            <a:extLst>
              <a:ext uri="{FF2B5EF4-FFF2-40B4-BE49-F238E27FC236}">
                <a16:creationId xmlns:a16="http://schemas.microsoft.com/office/drawing/2014/main" id="{4B4D69C3-2D6D-478D-9EAD-88CD924BD53B}"/>
              </a:ext>
            </a:extLst>
          </p:cNvPr>
          <p:cNvSpPr txBox="1"/>
          <p:nvPr/>
        </p:nvSpPr>
        <p:spPr>
          <a:xfrm>
            <a:off x="4427983" y="599676"/>
            <a:ext cx="3974475" cy="1698927"/>
          </a:xfrm>
          <a:prstGeom prst="rect">
            <a:avLst/>
          </a:prstGeom>
          <a:noFill/>
        </p:spPr>
        <p:txBody>
          <a:bodyPr wrap="square">
            <a:spAutoFit/>
          </a:bodyPr>
          <a:lstStyle/>
          <a:p>
            <a:pPr marL="742950" lvl="1" indent="-285750">
              <a:spcBef>
                <a:spcPct val="20000"/>
              </a:spcBef>
              <a:buFont typeface="Wingdings" panose="05000000000000000000" pitchFamily="2" charset="2"/>
              <a:buChar char="p"/>
            </a:pPr>
            <a:r>
              <a:rPr lang="zh-CN" altLang="en-US" sz="1800" b="1" dirty="0">
                <a:latin typeface="微软雅黑" panose="020B0503020204020204" pitchFamily="34" charset="-122"/>
                <a:ea typeface="微软雅黑" panose="020B0503020204020204" pitchFamily="34" charset="-122"/>
              </a:rPr>
              <a:t>教育部新世纪优秀人才</a:t>
            </a:r>
            <a:r>
              <a:rPr lang="en-US" altLang="zh-CN" sz="1800" b="1" dirty="0">
                <a:latin typeface="微软雅黑" panose="020B0503020204020204" pitchFamily="34" charset="-122"/>
                <a:ea typeface="微软雅黑" panose="020B0503020204020204" pitchFamily="34" charset="-122"/>
              </a:rPr>
              <a:t>2</a:t>
            </a:r>
            <a:r>
              <a:rPr lang="zh-CN" altLang="en-US" sz="1800" b="1" dirty="0">
                <a:latin typeface="微软雅黑" panose="020B0503020204020204" pitchFamily="34" charset="-122"/>
                <a:ea typeface="微软雅黑" panose="020B0503020204020204" pitchFamily="34" charset="-122"/>
              </a:rPr>
              <a:t>名</a:t>
            </a:r>
            <a:endParaRPr lang="en-US" altLang="zh-CN" b="1" dirty="0">
              <a:latin typeface="微软雅黑" panose="020B0503020204020204" pitchFamily="34" charset="-122"/>
              <a:ea typeface="微软雅黑" panose="020B0503020204020204" pitchFamily="34" charset="-122"/>
            </a:endParaRPr>
          </a:p>
          <a:p>
            <a:pPr marL="742950" lvl="1" indent="-285750">
              <a:spcBef>
                <a:spcPct val="20000"/>
              </a:spcBef>
              <a:buFont typeface="Wingdings" panose="05000000000000000000" pitchFamily="2" charset="2"/>
              <a:buChar char="p"/>
            </a:pPr>
            <a:r>
              <a:rPr lang="zh-CN" altLang="en-US" sz="1800" b="1" dirty="0">
                <a:latin typeface="微软雅黑" panose="020B0503020204020204" pitchFamily="34" charset="-122"/>
                <a:ea typeface="微软雅黑" panose="020B0503020204020204" pitchFamily="34" charset="-122"/>
                <a:sym typeface="+mn-ea"/>
              </a:rPr>
              <a:t>东方学者</a:t>
            </a:r>
            <a:r>
              <a:rPr lang="en-US" altLang="zh-CN" sz="1800" b="1" dirty="0">
                <a:latin typeface="微软雅黑" panose="020B0503020204020204" pitchFamily="34" charset="-122"/>
                <a:ea typeface="微软雅黑" panose="020B0503020204020204" pitchFamily="34" charset="-122"/>
                <a:sym typeface="+mn-ea"/>
              </a:rPr>
              <a:t>3</a:t>
            </a:r>
            <a:r>
              <a:rPr lang="zh-CN" altLang="en-US" sz="1800" b="1" dirty="0">
                <a:latin typeface="微软雅黑" panose="020B0503020204020204" pitchFamily="34" charset="-122"/>
                <a:ea typeface="微软雅黑" panose="020B0503020204020204" pitchFamily="34" charset="-122"/>
                <a:sym typeface="+mn-ea"/>
              </a:rPr>
              <a:t>名</a:t>
            </a:r>
            <a:endParaRPr lang="en-US" altLang="zh-CN" sz="1800" b="1" dirty="0">
              <a:latin typeface="微软雅黑" panose="020B0503020204020204" pitchFamily="34" charset="-122"/>
              <a:ea typeface="微软雅黑" panose="020B0503020204020204" pitchFamily="34" charset="-122"/>
              <a:sym typeface="+mn-ea"/>
            </a:endParaRPr>
          </a:p>
          <a:p>
            <a:pPr marL="742950" lvl="1" indent="-285750">
              <a:spcBef>
                <a:spcPct val="20000"/>
              </a:spcBef>
              <a:buFont typeface="Wingdings" panose="05000000000000000000" pitchFamily="2" charset="2"/>
              <a:buChar char="p"/>
            </a:pPr>
            <a:r>
              <a:rPr lang="zh-CN" altLang="en-US" sz="1800" b="1" dirty="0">
                <a:latin typeface="微软雅黑" panose="020B0503020204020204" pitchFamily="34" charset="-122"/>
                <a:ea typeface="微软雅黑" panose="020B0503020204020204" pitchFamily="34" charset="-122"/>
                <a:sym typeface="+mn-ea"/>
              </a:rPr>
              <a:t>青年东方学者</a:t>
            </a:r>
            <a:r>
              <a:rPr lang="en-US" altLang="zh-CN" sz="1800" b="1" dirty="0">
                <a:latin typeface="微软雅黑" panose="020B0503020204020204" pitchFamily="34" charset="-122"/>
                <a:ea typeface="微软雅黑" panose="020B0503020204020204" pitchFamily="34" charset="-122"/>
                <a:sym typeface="+mn-ea"/>
              </a:rPr>
              <a:t>3</a:t>
            </a:r>
            <a:r>
              <a:rPr lang="zh-CN" altLang="en-US" sz="1800" b="1" dirty="0">
                <a:latin typeface="微软雅黑" panose="020B0503020204020204" pitchFamily="34" charset="-122"/>
                <a:ea typeface="微软雅黑" panose="020B0503020204020204" pitchFamily="34" charset="-122"/>
                <a:sym typeface="+mn-ea"/>
              </a:rPr>
              <a:t>名</a:t>
            </a:r>
            <a:endParaRPr lang="en-US" altLang="zh-CN" sz="1800" b="1" dirty="0">
              <a:latin typeface="微软雅黑" panose="020B0503020204020204" pitchFamily="34" charset="-122"/>
              <a:ea typeface="微软雅黑" panose="020B0503020204020204" pitchFamily="34" charset="-122"/>
              <a:sym typeface="+mn-ea"/>
            </a:endParaRPr>
          </a:p>
          <a:p>
            <a:pPr marL="742950" lvl="1" indent="-285750">
              <a:spcBef>
                <a:spcPct val="20000"/>
              </a:spcBef>
              <a:buFont typeface="Wingdings" panose="05000000000000000000" pitchFamily="2" charset="2"/>
              <a:buChar char="p"/>
            </a:pPr>
            <a:r>
              <a:rPr lang="zh-CN" altLang="en-US" sz="1800" b="1" dirty="0">
                <a:latin typeface="微软雅黑" panose="020B0503020204020204" pitchFamily="34" charset="-122"/>
                <a:ea typeface="微软雅黑" panose="020B0503020204020204" pitchFamily="34" charset="-122"/>
                <a:sym typeface="+mn-ea"/>
              </a:rPr>
              <a:t>曙光计划人才</a:t>
            </a:r>
            <a:r>
              <a:rPr lang="en-US" altLang="zh-CN" sz="1800" b="1" dirty="0">
                <a:latin typeface="微软雅黑" panose="020B0503020204020204" pitchFamily="34" charset="-122"/>
                <a:ea typeface="微软雅黑" panose="020B0503020204020204" pitchFamily="34" charset="-122"/>
                <a:sym typeface="+mn-ea"/>
              </a:rPr>
              <a:t>4</a:t>
            </a:r>
            <a:r>
              <a:rPr lang="zh-CN" altLang="en-US" sz="1800" b="1" dirty="0">
                <a:latin typeface="微软雅黑" panose="020B0503020204020204" pitchFamily="34" charset="-122"/>
                <a:ea typeface="微软雅黑" panose="020B0503020204020204" pitchFamily="34" charset="-122"/>
                <a:sym typeface="+mn-ea"/>
              </a:rPr>
              <a:t>名</a:t>
            </a:r>
            <a:endParaRPr lang="en-US" altLang="zh-CN" sz="1800" b="1" dirty="0">
              <a:latin typeface="微软雅黑" panose="020B0503020204020204" pitchFamily="34" charset="-122"/>
              <a:ea typeface="微软雅黑" panose="020B0503020204020204" pitchFamily="34" charset="-122"/>
              <a:sym typeface="+mn-ea"/>
            </a:endParaRPr>
          </a:p>
          <a:p>
            <a:pPr marL="742950" lvl="1" indent="-285750">
              <a:spcBef>
                <a:spcPct val="20000"/>
              </a:spcBef>
              <a:buFont typeface="Wingdings" panose="05000000000000000000" pitchFamily="2" charset="2"/>
              <a:buChar char="p"/>
            </a:pPr>
            <a:r>
              <a:rPr lang="zh-CN" altLang="en-US" sz="1800" b="1" dirty="0">
                <a:latin typeface="微软雅黑" panose="020B0503020204020204" pitchFamily="34" charset="-122"/>
                <a:ea typeface="微软雅黑" panose="020B0503020204020204" pitchFamily="34" charset="-122"/>
                <a:sym typeface="+mn-ea"/>
              </a:rPr>
              <a:t>科技启明星</a:t>
            </a:r>
            <a:r>
              <a:rPr lang="en-US" altLang="zh-CN" sz="1800" b="1" dirty="0">
                <a:latin typeface="微软雅黑" panose="020B0503020204020204" pitchFamily="34" charset="-122"/>
                <a:ea typeface="微软雅黑" panose="020B0503020204020204" pitchFamily="34" charset="-122"/>
                <a:sym typeface="+mn-ea"/>
              </a:rPr>
              <a:t>3</a:t>
            </a:r>
            <a:r>
              <a:rPr lang="zh-CN" altLang="en-US" sz="1800" b="1" dirty="0">
                <a:latin typeface="微软雅黑" panose="020B0503020204020204" pitchFamily="34" charset="-122"/>
                <a:ea typeface="微软雅黑" panose="020B0503020204020204" pitchFamily="34" charset="-122"/>
                <a:sym typeface="+mn-ea"/>
              </a:rPr>
              <a:t>名</a:t>
            </a:r>
            <a:endParaRPr lang="zh-CN" altLang="en-US" sz="1800" b="1" dirty="0">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CBCFF899-BBD9-4652-B59D-D6F1DC3938A8}"/>
              </a:ext>
            </a:extLst>
          </p:cNvPr>
          <p:cNvSpPr txBox="1"/>
          <p:nvPr/>
        </p:nvSpPr>
        <p:spPr>
          <a:xfrm>
            <a:off x="544533" y="3668297"/>
            <a:ext cx="492443" cy="1169551"/>
          </a:xfrm>
          <a:prstGeom prst="rect">
            <a:avLst/>
          </a:prstGeom>
          <a:solidFill>
            <a:schemeClr val="accent2">
              <a:lumMod val="40000"/>
              <a:lumOff val="60000"/>
            </a:schemeClr>
          </a:solidFill>
        </p:spPr>
        <p:txBody>
          <a:bodyPr vert="eaVert" wrap="none" rtlCol="0">
            <a:spAutoFit/>
          </a:bodyPr>
          <a:lstStyle/>
          <a:p>
            <a:r>
              <a:rPr lang="zh-CN" altLang="en-US" sz="2000" b="1" dirty="0">
                <a:latin typeface="微软雅黑" panose="020B0503020204020204" pitchFamily="34" charset="-122"/>
                <a:ea typeface="微软雅黑" panose="020B0503020204020204" pitchFamily="34" charset="-122"/>
              </a:rPr>
              <a:t> 学 位 点 </a:t>
            </a:r>
          </a:p>
        </p:txBody>
      </p:sp>
      <p:sp>
        <p:nvSpPr>
          <p:cNvPr id="20" name="文本框 19">
            <a:extLst>
              <a:ext uri="{FF2B5EF4-FFF2-40B4-BE49-F238E27FC236}">
                <a16:creationId xmlns:a16="http://schemas.microsoft.com/office/drawing/2014/main" id="{B8E02B00-0F6B-4F1B-9D39-A2235C4D3011}"/>
              </a:ext>
            </a:extLst>
          </p:cNvPr>
          <p:cNvSpPr txBox="1"/>
          <p:nvPr/>
        </p:nvSpPr>
        <p:spPr>
          <a:xfrm>
            <a:off x="544533" y="843558"/>
            <a:ext cx="492443" cy="1349087"/>
          </a:xfrm>
          <a:prstGeom prst="rect">
            <a:avLst/>
          </a:prstGeom>
          <a:solidFill>
            <a:schemeClr val="accent2">
              <a:lumMod val="40000"/>
              <a:lumOff val="60000"/>
            </a:schemeClr>
          </a:solidFill>
        </p:spPr>
        <p:txBody>
          <a:bodyPr vert="eaVert" wrap="none" rtlCol="0">
            <a:spAutoFit/>
          </a:bodyPr>
          <a:lstStyle/>
          <a:p>
            <a:r>
              <a:rPr lang="zh-CN" altLang="en-US" sz="2000" b="1" dirty="0">
                <a:latin typeface="微软雅黑" panose="020B0503020204020204" pitchFamily="34" charset="-122"/>
                <a:ea typeface="微软雅黑" panose="020B0503020204020204" pitchFamily="34" charset="-122"/>
              </a:rPr>
              <a:t>师 资 情 况</a:t>
            </a:r>
          </a:p>
        </p:txBody>
      </p:sp>
      <p:pic>
        <p:nvPicPr>
          <p:cNvPr id="23" name="Picture 4">
            <a:extLst>
              <a:ext uri="{FF2B5EF4-FFF2-40B4-BE49-F238E27FC236}">
                <a16:creationId xmlns:a16="http://schemas.microsoft.com/office/drawing/2014/main" id="{200B227B-058C-4D9C-B49F-9D8E2D1F74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7641" y="2356087"/>
            <a:ext cx="2776872" cy="172783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C0EFCCA9-820A-42D4-8AA4-ACA27A2C0B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8984" y="2349726"/>
            <a:ext cx="2682112" cy="173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901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C9E928B0-24D8-4D2E-8C05-446D48718F92}"/>
              </a:ext>
            </a:extLst>
          </p:cNvPr>
          <p:cNvSpPr txBox="1"/>
          <p:nvPr/>
        </p:nvSpPr>
        <p:spPr>
          <a:xfrm>
            <a:off x="467360" y="828807"/>
            <a:ext cx="3312552" cy="461665"/>
          </a:xfrm>
          <a:prstGeom prst="rect">
            <a:avLst/>
          </a:prstGeom>
          <a:noFill/>
        </p:spPr>
        <p:txBody>
          <a:bodyPr wrap="square">
            <a:spAutoFit/>
          </a:bodyPr>
          <a:lstStyle/>
          <a:p>
            <a:pPr algn="just">
              <a:spcAft>
                <a:spcPts val="0"/>
              </a:spcAft>
            </a:pPr>
            <a:r>
              <a:rPr lang="zh-CN" altLang="zh-CN" sz="2400" b="1" kern="100" dirty="0">
                <a:effectLst/>
                <a:latin typeface="等线" panose="02010600030101010101" pitchFamily="2" charset="-122"/>
                <a:ea typeface="微软雅黑" panose="020B0503020204020204" pitchFamily="34" charset="-122"/>
                <a:cs typeface="微软雅黑" panose="020B0503020204020204" pitchFamily="34" charset="-122"/>
              </a:rPr>
              <a:t>专业优势</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Title 1">
            <a:extLst>
              <a:ext uri="{FF2B5EF4-FFF2-40B4-BE49-F238E27FC236}">
                <a16:creationId xmlns:a16="http://schemas.microsoft.com/office/drawing/2014/main" id="{8381FE5D-4BB9-430F-A436-454666FC7A81}"/>
              </a:ext>
            </a:extLst>
          </p:cNvPr>
          <p:cNvSpPr>
            <a:spLocks noGrp="1"/>
          </p:cNvSpPr>
          <p:nvPr>
            <p:ph type="title"/>
          </p:nvPr>
        </p:nvSpPr>
        <p:spPr>
          <a:xfrm>
            <a:off x="467360" y="123684"/>
            <a:ext cx="8229600" cy="432124"/>
          </a:xfrm>
        </p:spPr>
        <p:txBody>
          <a:bodyPr>
            <a:noAutofit/>
          </a:bodyPr>
          <a:lstStyle/>
          <a:p>
            <a:r>
              <a:rPr lang="en-US" altLang="zh-CN" b="1" dirty="0">
                <a:latin typeface="微软雅黑" panose="020B0503020204020204" pitchFamily="34" charset="-122"/>
                <a:ea typeface="微软雅黑" panose="020B0503020204020204" pitchFamily="34" charset="-122"/>
              </a:rPr>
              <a:t>2</a:t>
            </a:r>
            <a:r>
              <a:rPr lang="en-US" altLang="zh-CN"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 </a:t>
            </a:r>
            <a:r>
              <a:rPr lang="zh-CN" altLang="zh-CN" b="1" dirty="0">
                <a:latin typeface="微软雅黑" panose="020B0503020204020204" pitchFamily="34" charset="-122"/>
                <a:ea typeface="微软雅黑" panose="020B0503020204020204" pitchFamily="34" charset="-122"/>
              </a:rPr>
              <a:t>专业</a:t>
            </a:r>
            <a:r>
              <a:rPr lang="zh-CN" altLang="zh-CN" dirty="0">
                <a:latin typeface="微软雅黑" panose="020B0503020204020204" pitchFamily="34" charset="-122"/>
                <a:ea typeface="微软雅黑" panose="020B0503020204020204" pitchFamily="34" charset="-122"/>
              </a:rPr>
              <a:t>师资队伍</a:t>
            </a:r>
            <a:r>
              <a:rPr lang="zh-CN" altLang="zh-CN" b="1" dirty="0">
                <a:latin typeface="微软雅黑" panose="020B0503020204020204" pitchFamily="34" charset="-122"/>
                <a:ea typeface="微软雅黑" panose="020B0503020204020204" pitchFamily="34" charset="-122"/>
              </a:rPr>
              <a:t>介绍</a:t>
            </a:r>
            <a:endParaRPr lang="en-US" dirty="0"/>
          </a:p>
        </p:txBody>
      </p:sp>
      <p:sp>
        <p:nvSpPr>
          <p:cNvPr id="9" name="文本框 8">
            <a:extLst>
              <a:ext uri="{FF2B5EF4-FFF2-40B4-BE49-F238E27FC236}">
                <a16:creationId xmlns:a16="http://schemas.microsoft.com/office/drawing/2014/main" id="{4E758232-D88D-47DD-B5F7-6080974294BF}"/>
              </a:ext>
            </a:extLst>
          </p:cNvPr>
          <p:cNvSpPr txBox="1"/>
          <p:nvPr/>
        </p:nvSpPr>
        <p:spPr>
          <a:xfrm>
            <a:off x="433965" y="1502643"/>
            <a:ext cx="6966519" cy="2138214"/>
          </a:xfrm>
          <a:prstGeom prst="rect">
            <a:avLst/>
          </a:prstGeom>
          <a:noFill/>
        </p:spPr>
        <p:txBody>
          <a:bodyPr wrap="square">
            <a:spAutoFit/>
          </a:bodyPr>
          <a:lstStyle/>
          <a:p>
            <a:pPr marL="285750" indent="-285750" algn="just">
              <a:lnSpc>
                <a:spcPct val="125000"/>
              </a:lnSpc>
              <a:spcAft>
                <a:spcPts val="0"/>
              </a:spcAft>
              <a:buFont typeface="Wingdings" panose="05000000000000000000" pitchFamily="2" charset="2"/>
              <a:buChar char="p"/>
            </a:pPr>
            <a:r>
              <a:rPr lang="zh-CN" altLang="zh-CN" sz="1800" b="1" kern="100" dirty="0">
                <a:effectLst/>
                <a:latin typeface="微软雅黑" panose="020B0503020204020204" pitchFamily="34" charset="-122"/>
                <a:ea typeface="微软雅黑" panose="020B0503020204020204" pitchFamily="34" charset="-122"/>
                <a:cs typeface="Times New Roman" panose="02020603050405020304" pitchFamily="18" charset="0"/>
              </a:rPr>
              <a:t>依托生物医学工程学科</a:t>
            </a:r>
            <a:endParaRPr lang="en-US" altLang="zh-CN" sz="18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25000"/>
              </a:lnSpc>
              <a:spcAft>
                <a:spcPts val="0"/>
              </a:spcAft>
              <a:buFont typeface="Wingdings" panose="05000000000000000000" pitchFamily="2" charset="2"/>
              <a:buChar char="p"/>
            </a:pPr>
            <a:r>
              <a:rPr lang="zh-CN" altLang="zh-CN" sz="1800" b="1" kern="100" dirty="0">
                <a:effectLst/>
                <a:latin typeface="微软雅黑" panose="020B0503020204020204" pitchFamily="34" charset="-122"/>
                <a:ea typeface="微软雅黑" panose="020B0503020204020204" pitchFamily="34" charset="-122"/>
                <a:cs typeface="Times New Roman" panose="02020603050405020304" pitchFamily="18" charset="0"/>
              </a:rPr>
              <a:t>设有“生物医学工程”博士后科研流动站</a:t>
            </a:r>
            <a:endParaRPr lang="en-US" altLang="zh-CN" sz="18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25000"/>
              </a:lnSpc>
              <a:spcAft>
                <a:spcPts val="0"/>
              </a:spcAft>
              <a:buFont typeface="Wingdings" panose="05000000000000000000" pitchFamily="2" charset="2"/>
              <a:buChar char="p"/>
            </a:pPr>
            <a:r>
              <a:rPr lang="zh-CN" altLang="zh-CN" sz="1800" b="1" kern="100" dirty="0">
                <a:effectLst/>
                <a:latin typeface="微软雅黑" panose="020B0503020204020204" pitchFamily="34" charset="-122"/>
                <a:ea typeface="微软雅黑" panose="020B0503020204020204" pitchFamily="34" charset="-122"/>
                <a:cs typeface="Times New Roman" panose="02020603050405020304" pitchFamily="18" charset="0"/>
              </a:rPr>
              <a:t>拥有“生物医学工程”一级学科博士点</a:t>
            </a:r>
            <a:endParaRPr lang="en-US" altLang="zh-CN" sz="18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25000"/>
              </a:lnSpc>
              <a:spcAft>
                <a:spcPts val="0"/>
              </a:spcAft>
              <a:buFont typeface="Wingdings" panose="05000000000000000000" pitchFamily="2" charset="2"/>
              <a:buChar char="p"/>
            </a:pPr>
            <a:r>
              <a:rPr lang="en-US" altLang="zh-CN" sz="1800" b="1" kern="100" dirty="0">
                <a:effectLst/>
                <a:latin typeface="微软雅黑" panose="020B0503020204020204" pitchFamily="34" charset="-122"/>
                <a:ea typeface="微软雅黑" panose="020B0503020204020204" pitchFamily="34" charset="-122"/>
                <a:cs typeface="Times New Roman" panose="02020603050405020304" pitchFamily="18" charset="0"/>
              </a:rPr>
              <a:t>2015</a:t>
            </a:r>
            <a:r>
              <a:rPr lang="zh-CN" altLang="zh-CN" sz="1800" b="1" kern="100" dirty="0">
                <a:effectLst/>
                <a:latin typeface="微软雅黑" panose="020B0503020204020204" pitchFamily="34" charset="-122"/>
                <a:ea typeface="微软雅黑" panose="020B0503020204020204" pitchFamily="34" charset="-122"/>
                <a:cs typeface="Times New Roman" panose="02020603050405020304" pitchFamily="18" charset="0"/>
              </a:rPr>
              <a:t>年获批上海市高原学科</a:t>
            </a:r>
            <a:endParaRPr lang="en-US" altLang="zh-CN" sz="18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25000"/>
              </a:lnSpc>
              <a:spcAft>
                <a:spcPts val="0"/>
              </a:spcAft>
              <a:buFont typeface="Wingdings" panose="05000000000000000000" pitchFamily="2" charset="2"/>
              <a:buChar char="p"/>
            </a:pPr>
            <a:r>
              <a:rPr lang="en-US" altLang="zh-CN" sz="1800" b="1" kern="100" dirty="0">
                <a:effectLst/>
                <a:latin typeface="微软雅黑" panose="020B0503020204020204" pitchFamily="34" charset="-122"/>
                <a:ea typeface="微软雅黑" panose="020B0503020204020204" pitchFamily="34" charset="-122"/>
                <a:cs typeface="Times New Roman" panose="02020603050405020304" pitchFamily="18" charset="0"/>
              </a:rPr>
              <a:t>2018</a:t>
            </a:r>
            <a:r>
              <a:rPr lang="zh-CN" altLang="zh-CN" sz="1800" b="1" kern="100" dirty="0">
                <a:effectLst/>
                <a:latin typeface="微软雅黑" panose="020B0503020204020204" pitchFamily="34" charset="-122"/>
                <a:ea typeface="微软雅黑" panose="020B0503020204020204" pitchFamily="34" charset="-122"/>
                <a:cs typeface="Times New Roman" panose="02020603050405020304" pitchFamily="18" charset="0"/>
              </a:rPr>
              <a:t>年获批上海市高水平一流学科</a:t>
            </a:r>
            <a:endParaRPr lang="en-US" altLang="zh-CN" sz="18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25000"/>
              </a:lnSpc>
              <a:spcAft>
                <a:spcPts val="0"/>
              </a:spcAft>
              <a:buFont typeface="Wingdings" panose="05000000000000000000" pitchFamily="2" charset="2"/>
              <a:buChar char="p"/>
            </a:pPr>
            <a:r>
              <a:rPr lang="zh-CN" altLang="zh-CN" sz="1800" b="1" kern="100" dirty="0">
                <a:effectLst/>
                <a:latin typeface="微软雅黑" panose="020B0503020204020204" pitchFamily="34" charset="-122"/>
                <a:ea typeface="微软雅黑" panose="020B0503020204020204" pitchFamily="34" charset="-122"/>
                <a:cs typeface="Times New Roman" panose="02020603050405020304" pitchFamily="18" charset="0"/>
              </a:rPr>
              <a:t>获得首批国家级一流本科专业</a:t>
            </a:r>
            <a:endParaRPr lang="zh-CN" alt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11" name="组合 10">
            <a:extLst>
              <a:ext uri="{FF2B5EF4-FFF2-40B4-BE49-F238E27FC236}">
                <a16:creationId xmlns:a16="http://schemas.microsoft.com/office/drawing/2014/main" id="{7224F124-8449-40D5-84A2-D4322185A1CE}"/>
              </a:ext>
            </a:extLst>
          </p:cNvPr>
          <p:cNvGrpSpPr/>
          <p:nvPr/>
        </p:nvGrpSpPr>
        <p:grpSpPr>
          <a:xfrm>
            <a:off x="5004048" y="1251130"/>
            <a:ext cx="3816424" cy="2610847"/>
            <a:chOff x="3790256" y="953968"/>
            <a:chExt cx="5040560" cy="3417982"/>
          </a:xfrm>
        </p:grpSpPr>
        <p:pic>
          <p:nvPicPr>
            <p:cNvPr id="12" name="图片 11">
              <a:extLst>
                <a:ext uri="{FF2B5EF4-FFF2-40B4-BE49-F238E27FC236}">
                  <a16:creationId xmlns:a16="http://schemas.microsoft.com/office/drawing/2014/main" id="{B81A08E2-4594-4896-A53C-4F574C94A245}"/>
                </a:ext>
              </a:extLst>
            </p:cNvPr>
            <p:cNvPicPr>
              <a:picLocks noChangeAspect="1"/>
            </p:cNvPicPr>
            <p:nvPr/>
          </p:nvPicPr>
          <p:blipFill rotWithShape="1">
            <a:blip r:embed="rId2"/>
            <a:srcRect t="21423" r="2306" b="24419"/>
            <a:stretch/>
          </p:blipFill>
          <p:spPr>
            <a:xfrm>
              <a:off x="3790256" y="953968"/>
              <a:ext cx="5040560" cy="1879661"/>
            </a:xfrm>
            <a:prstGeom prst="rect">
              <a:avLst/>
            </a:prstGeom>
          </p:spPr>
        </p:pic>
        <p:pic>
          <p:nvPicPr>
            <p:cNvPr id="13" name="图片 12">
              <a:extLst>
                <a:ext uri="{FF2B5EF4-FFF2-40B4-BE49-F238E27FC236}">
                  <a16:creationId xmlns:a16="http://schemas.microsoft.com/office/drawing/2014/main" id="{BA592894-6FF2-4DC4-822F-FB525FD0573A}"/>
                </a:ext>
              </a:extLst>
            </p:cNvPr>
            <p:cNvPicPr>
              <a:picLocks noChangeAspect="1"/>
            </p:cNvPicPr>
            <p:nvPr/>
          </p:nvPicPr>
          <p:blipFill>
            <a:blip r:embed="rId3"/>
            <a:stretch>
              <a:fillRect/>
            </a:stretch>
          </p:blipFill>
          <p:spPr>
            <a:xfrm>
              <a:off x="3790256" y="2793195"/>
              <a:ext cx="5040560" cy="1578755"/>
            </a:xfrm>
            <a:prstGeom prst="rect">
              <a:avLst/>
            </a:prstGeom>
          </p:spPr>
        </p:pic>
      </p:grpSp>
    </p:spTree>
    <p:extLst>
      <p:ext uri="{BB962C8B-B14F-4D97-AF65-F5344CB8AC3E}">
        <p14:creationId xmlns:p14="http://schemas.microsoft.com/office/powerpoint/2010/main" val="219685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0" y="706646"/>
            <a:ext cx="1647001" cy="923330"/>
          </a:xfrm>
          <a:prstGeom prst="rect">
            <a:avLst/>
          </a:prstGeom>
        </p:spPr>
        <p:txBody>
          <a:bodyPr wrap="square">
            <a:spAutoFit/>
          </a:bodyPr>
          <a:lstStyle/>
          <a:p>
            <a:pPr algn="ctr">
              <a:lnSpc>
                <a:spcPct val="150000"/>
              </a:lnSpc>
            </a:pPr>
            <a:r>
              <a:rPr lang="zh-CN" altLang="en-US" b="1" kern="0" dirty="0">
                <a:solidFill>
                  <a:srgbClr val="C00000"/>
                </a:solidFill>
                <a:latin typeface="微软雅黑" panose="020B0503020204020204" pitchFamily="34" charset="-122"/>
                <a:ea typeface="微软雅黑" panose="020B0503020204020204" pitchFamily="34" charset="-122"/>
              </a:rPr>
              <a:t>负责</a:t>
            </a:r>
            <a:r>
              <a:rPr lang="zh-CN" altLang="en-US" sz="1575" b="1" kern="0" dirty="0">
                <a:solidFill>
                  <a:srgbClr val="C00000"/>
                </a:solidFill>
                <a:latin typeface="微软雅黑" panose="020B0503020204020204" pitchFamily="34" charset="-122"/>
                <a:ea typeface="微软雅黑" panose="020B0503020204020204" pitchFamily="34" charset="-122"/>
              </a:rPr>
              <a:t>人</a:t>
            </a:r>
            <a:endParaRPr lang="en-US" altLang="zh-CN" sz="1575" b="1" kern="0" dirty="0">
              <a:solidFill>
                <a:srgbClr val="C00000"/>
              </a:solidFill>
              <a:latin typeface="微软雅黑" panose="020B0503020204020204" pitchFamily="34" charset="-122"/>
              <a:ea typeface="微软雅黑" panose="020B0503020204020204" pitchFamily="34" charset="-122"/>
            </a:endParaRPr>
          </a:p>
          <a:p>
            <a:pPr algn="ctr">
              <a:lnSpc>
                <a:spcPct val="150000"/>
              </a:lnSpc>
            </a:pPr>
            <a:r>
              <a:rPr lang="zh-CN" altLang="en-US" b="1" kern="0" dirty="0">
                <a:latin typeface="微软雅黑" panose="020B0503020204020204" pitchFamily="34" charset="-122"/>
                <a:ea typeface="微软雅黑" panose="020B0503020204020204" pitchFamily="34" charset="-122"/>
              </a:rPr>
              <a:t>朱志刚 教授</a:t>
            </a:r>
            <a:endParaRPr lang="zh-CN" altLang="zh-CN" b="1" kern="100" dirty="0">
              <a:latin typeface="微软雅黑" panose="020B0503020204020204" pitchFamily="34" charset="-122"/>
              <a:ea typeface="微软雅黑" panose="020B0503020204020204" pitchFamily="34" charset="-122"/>
            </a:endParaRPr>
          </a:p>
        </p:txBody>
      </p:sp>
      <p:sp>
        <p:nvSpPr>
          <p:cNvPr id="7" name="矩形 6"/>
          <p:cNvSpPr/>
          <p:nvPr/>
        </p:nvSpPr>
        <p:spPr>
          <a:xfrm>
            <a:off x="1697828" y="647039"/>
            <a:ext cx="7226746" cy="4213076"/>
          </a:xfrm>
          <a:prstGeom prst="rect">
            <a:avLst/>
          </a:prstGeom>
        </p:spPr>
        <p:txBody>
          <a:bodyPr wrap="square">
            <a:spAutoFit/>
          </a:bodyPr>
          <a:lstStyle/>
          <a:p>
            <a:pPr marL="171450" indent="-285750" algn="just">
              <a:lnSpc>
                <a:spcPts val="2400"/>
              </a:lnSpc>
              <a:spcBef>
                <a:spcPts val="600"/>
              </a:spcBef>
              <a:buFont typeface="Wingdings" panose="05000000000000000000" pitchFamily="2" charset="2"/>
              <a:buChar char="Ø"/>
            </a:pPr>
            <a:r>
              <a:rPr lang="zh-CN" altLang="zh-CN" sz="1400" b="1" dirty="0" smtClean="0">
                <a:latin typeface="微软雅黑" panose="020B0503020204020204" pitchFamily="34" charset="-122"/>
                <a:ea typeface="微软雅黑" panose="020B0503020204020204" pitchFamily="34" charset="-122"/>
              </a:rPr>
              <a:t>教授</a:t>
            </a:r>
            <a:r>
              <a:rPr lang="zh-CN" altLang="zh-CN" sz="1400" b="1" dirty="0">
                <a:latin typeface="微软雅黑" panose="020B0503020204020204" pitchFamily="34" charset="-122"/>
                <a:ea typeface="微软雅黑" panose="020B0503020204020204" pitchFamily="34" charset="-122"/>
              </a:rPr>
              <a:t>，博士生导师</a:t>
            </a:r>
          </a:p>
          <a:p>
            <a:pPr marL="171450" indent="-285750" algn="just">
              <a:lnSpc>
                <a:spcPts val="2400"/>
              </a:lnSpc>
              <a:spcBef>
                <a:spcPts val="600"/>
              </a:spcBef>
              <a:buFont typeface="Wingdings" panose="05000000000000000000" pitchFamily="2" charset="2"/>
              <a:buChar char="Ø"/>
            </a:pPr>
            <a:r>
              <a:rPr lang="zh-CN" altLang="zh-CN" sz="1400" b="1" dirty="0">
                <a:solidFill>
                  <a:srgbClr val="FF0000"/>
                </a:solidFill>
                <a:latin typeface="微软雅黑" panose="020B0503020204020204" pitchFamily="34" charset="-122"/>
                <a:ea typeface="微软雅黑" panose="020B0503020204020204" pitchFamily="34" charset="-122"/>
              </a:rPr>
              <a:t>上海市高校特聘教授</a:t>
            </a:r>
            <a:r>
              <a:rPr lang="en-US" altLang="zh-CN" sz="1400" b="1" dirty="0">
                <a:solidFill>
                  <a:srgbClr val="FF0000"/>
                </a:solidFill>
                <a:latin typeface="微软雅黑" panose="020B0503020204020204" pitchFamily="34" charset="-122"/>
                <a:ea typeface="微软雅黑" panose="020B0503020204020204" pitchFamily="34" charset="-122"/>
              </a:rPr>
              <a:t>“</a:t>
            </a:r>
            <a:r>
              <a:rPr lang="zh-CN" altLang="zh-CN" sz="1400" b="1" dirty="0">
                <a:solidFill>
                  <a:srgbClr val="FF0000"/>
                </a:solidFill>
                <a:latin typeface="微软雅黑" panose="020B0503020204020204" pitchFamily="34" charset="-122"/>
                <a:ea typeface="微软雅黑" panose="020B0503020204020204" pitchFamily="34" charset="-122"/>
              </a:rPr>
              <a:t>东方学者</a:t>
            </a:r>
            <a:r>
              <a:rPr lang="en-US" altLang="zh-CN" sz="1400" b="1" dirty="0">
                <a:solidFill>
                  <a:srgbClr val="FF0000"/>
                </a:solidFill>
                <a:latin typeface="微软雅黑" panose="020B0503020204020204" pitchFamily="34" charset="-122"/>
                <a:ea typeface="微软雅黑" panose="020B0503020204020204" pitchFamily="34" charset="-122"/>
              </a:rPr>
              <a:t>”</a:t>
            </a:r>
            <a:r>
              <a:rPr lang="zh-CN" altLang="zh-CN" sz="1400" b="1" dirty="0">
                <a:solidFill>
                  <a:srgbClr val="FF0000"/>
                </a:solidFill>
                <a:latin typeface="微软雅黑" panose="020B0503020204020204" pitchFamily="34" charset="-122"/>
                <a:ea typeface="微软雅黑" panose="020B0503020204020204" pitchFamily="34" charset="-122"/>
              </a:rPr>
              <a:t>、上海市曙光学者</a:t>
            </a:r>
            <a:endParaRPr lang="en-US" altLang="zh-CN" sz="1400" b="1" dirty="0">
              <a:solidFill>
                <a:srgbClr val="FF0000"/>
              </a:solidFill>
              <a:latin typeface="微软雅黑" panose="020B0503020204020204" pitchFamily="34" charset="-122"/>
              <a:ea typeface="微软雅黑" panose="020B0503020204020204" pitchFamily="34" charset="-122"/>
            </a:endParaRPr>
          </a:p>
          <a:p>
            <a:pPr marL="171450" indent="-285750" algn="just">
              <a:lnSpc>
                <a:spcPts val="2400"/>
              </a:lnSpc>
              <a:spcBef>
                <a:spcPts val="600"/>
              </a:spcBef>
              <a:buFont typeface="Wingdings" panose="05000000000000000000" pitchFamily="2" charset="2"/>
              <a:buChar char="Ø"/>
            </a:pPr>
            <a:r>
              <a:rPr lang="en-US" altLang="zh-CN" sz="1400" dirty="0">
                <a:latin typeface="微软雅黑" panose="020B0503020204020204" pitchFamily="34" charset="-122"/>
                <a:ea typeface="微软雅黑" panose="020B0503020204020204" pitchFamily="34" charset="-122"/>
              </a:rPr>
              <a:t>2005</a:t>
            </a:r>
            <a:r>
              <a:rPr lang="zh-CN" altLang="en-US" sz="1400" dirty="0">
                <a:latin typeface="微软雅黑" panose="020B0503020204020204" pitchFamily="34" charset="-122"/>
                <a:ea typeface="微软雅黑" panose="020B0503020204020204" pitchFamily="34" charset="-122"/>
              </a:rPr>
              <a:t>年以来在</a:t>
            </a:r>
            <a:r>
              <a:rPr lang="en-US" altLang="zh-CN" sz="1400" dirty="0">
                <a:latin typeface="微软雅黑" panose="020B0503020204020204" pitchFamily="34" charset="-122"/>
                <a:ea typeface="微软雅黑" panose="020B0503020204020204" pitchFamily="34" charset="-122"/>
              </a:rPr>
              <a:t>ACS AMI, ACS Sensor, SAB</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EA</a:t>
            </a:r>
            <a:r>
              <a:rPr lang="zh-CN" altLang="en-US" sz="1400" dirty="0">
                <a:latin typeface="微软雅黑" panose="020B0503020204020204" pitchFamily="34" charset="-122"/>
                <a:ea typeface="微软雅黑" panose="020B0503020204020204" pitchFamily="34" charset="-122"/>
              </a:rPr>
              <a:t>等重要刊物上发表论文</a:t>
            </a:r>
            <a:r>
              <a:rPr lang="en-US" altLang="zh-CN" sz="1400" dirty="0">
                <a:latin typeface="微软雅黑" panose="020B0503020204020204" pitchFamily="34" charset="-122"/>
                <a:ea typeface="微软雅黑" panose="020B0503020204020204" pitchFamily="34" charset="-122"/>
              </a:rPr>
              <a:t>90</a:t>
            </a:r>
            <a:r>
              <a:rPr lang="zh-CN" altLang="en-US" sz="1400" dirty="0">
                <a:latin typeface="微软雅黑" panose="020B0503020204020204" pitchFamily="34" charset="-122"/>
                <a:ea typeface="微软雅黑" panose="020B0503020204020204" pitchFamily="34" charset="-122"/>
              </a:rPr>
              <a:t>余篇（</a:t>
            </a:r>
            <a:r>
              <a:rPr lang="en-US" altLang="zh-CN" sz="1400" dirty="0" smtClean="0">
                <a:latin typeface="微软雅黑" panose="020B0503020204020204" pitchFamily="34" charset="-122"/>
                <a:ea typeface="微软雅黑" panose="020B0503020204020204" pitchFamily="34" charset="-122"/>
              </a:rPr>
              <a:t>H-index=23</a:t>
            </a:r>
            <a:r>
              <a:rPr lang="zh-CN" altLang="en-US"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其中</a:t>
            </a:r>
            <a:r>
              <a:rPr lang="en-US" altLang="zh-CN" sz="1400" dirty="0">
                <a:latin typeface="微软雅黑" panose="020B0503020204020204" pitchFamily="34" charset="-122"/>
                <a:ea typeface="微软雅黑" panose="020B0503020204020204" pitchFamily="34" charset="-122"/>
              </a:rPr>
              <a:t>SCI</a:t>
            </a:r>
            <a:r>
              <a:rPr lang="zh-CN" altLang="en-US" sz="1400" dirty="0" smtClean="0">
                <a:latin typeface="微软雅黑" panose="020B0503020204020204" pitchFamily="34" charset="-122"/>
                <a:ea typeface="微软雅黑" panose="020B0503020204020204" pitchFamily="34" charset="-122"/>
              </a:rPr>
              <a:t>检索</a:t>
            </a:r>
            <a:r>
              <a:rPr lang="en-US" altLang="zh-CN" sz="1400" dirty="0" smtClean="0">
                <a:latin typeface="微软雅黑" panose="020B0503020204020204" pitchFamily="34" charset="-122"/>
                <a:ea typeface="微软雅黑" panose="020B0503020204020204" pitchFamily="34" charset="-122"/>
              </a:rPr>
              <a:t>80</a:t>
            </a:r>
            <a:r>
              <a:rPr lang="zh-CN" altLang="en-US" sz="1400" dirty="0">
                <a:latin typeface="微软雅黑" panose="020B0503020204020204" pitchFamily="34" charset="-122"/>
                <a:ea typeface="微软雅黑" panose="020B0503020204020204" pitchFamily="34" charset="-122"/>
              </a:rPr>
              <a:t>篇（中科院一区</a:t>
            </a:r>
            <a:r>
              <a:rPr lang="en-US" altLang="zh-CN" sz="1400" dirty="0">
                <a:latin typeface="微软雅黑" panose="020B0503020204020204" pitchFamily="34" charset="-122"/>
                <a:ea typeface="微软雅黑" panose="020B0503020204020204" pitchFamily="34" charset="-122"/>
              </a:rPr>
              <a:t>13</a:t>
            </a:r>
            <a:r>
              <a:rPr lang="zh-CN" altLang="en-US" sz="1400" dirty="0">
                <a:latin typeface="微软雅黑" panose="020B0503020204020204" pitchFamily="34" charset="-122"/>
                <a:ea typeface="微软雅黑" panose="020B0503020204020204" pitchFamily="34" charset="-122"/>
              </a:rPr>
              <a:t>篇，二区</a:t>
            </a:r>
            <a:r>
              <a:rPr lang="en-US" altLang="zh-CN" sz="1400" dirty="0">
                <a:latin typeface="微软雅黑" panose="020B0503020204020204" pitchFamily="34" charset="-122"/>
                <a:ea typeface="微软雅黑" panose="020B0503020204020204" pitchFamily="34" charset="-122"/>
              </a:rPr>
              <a:t>21</a:t>
            </a:r>
            <a:r>
              <a:rPr lang="zh-CN" altLang="en-US" sz="1400" dirty="0">
                <a:latin typeface="微软雅黑" panose="020B0503020204020204" pitchFamily="34" charset="-122"/>
                <a:ea typeface="微软雅黑" panose="020B0503020204020204" pitchFamily="34" charset="-122"/>
              </a:rPr>
              <a:t>篇，</a:t>
            </a:r>
            <a:r>
              <a:rPr lang="en-US" altLang="zh-CN" sz="1400" dirty="0">
                <a:latin typeface="微软雅黑" panose="020B0503020204020204" pitchFamily="34" charset="-122"/>
                <a:ea typeface="微软雅黑" panose="020B0503020204020204" pitchFamily="34" charset="-122"/>
              </a:rPr>
              <a:t>ESI</a:t>
            </a:r>
            <a:r>
              <a:rPr lang="zh-CN" altLang="en-US" sz="1400" dirty="0">
                <a:latin typeface="微软雅黑" panose="020B0503020204020204" pitchFamily="34" charset="-122"/>
                <a:ea typeface="微软雅黑" panose="020B0503020204020204" pitchFamily="34" charset="-122"/>
              </a:rPr>
              <a:t>高被引</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篇，</a:t>
            </a:r>
            <a:r>
              <a:rPr lang="en-US" altLang="zh-CN" sz="1400" dirty="0">
                <a:latin typeface="微软雅黑" panose="020B0503020204020204" pitchFamily="34" charset="-122"/>
                <a:ea typeface="微软雅黑" panose="020B0503020204020204" pitchFamily="34" charset="-122"/>
              </a:rPr>
              <a:t>IF&gt;6</a:t>
            </a:r>
            <a:r>
              <a:rPr lang="zh-CN" altLang="en-US" sz="1400" dirty="0">
                <a:latin typeface="微软雅黑" panose="020B0503020204020204" pitchFamily="34" charset="-122"/>
                <a:ea typeface="微软雅黑" panose="020B0503020204020204" pitchFamily="34" charset="-122"/>
              </a:rPr>
              <a:t>的文章</a:t>
            </a:r>
            <a:r>
              <a:rPr lang="en-US" altLang="zh-CN" sz="1400" dirty="0">
                <a:latin typeface="微软雅黑" panose="020B0503020204020204" pitchFamily="34" charset="-122"/>
                <a:ea typeface="微软雅黑" panose="020B0503020204020204" pitchFamily="34" charset="-122"/>
              </a:rPr>
              <a:t>14</a:t>
            </a:r>
            <a:r>
              <a:rPr lang="zh-CN" altLang="en-US" sz="1400" dirty="0" smtClean="0">
                <a:latin typeface="微软雅黑" panose="020B0503020204020204" pitchFamily="34" charset="-122"/>
                <a:ea typeface="微软雅黑" panose="020B0503020204020204" pitchFamily="34" charset="-122"/>
              </a:rPr>
              <a:t>篇），</a:t>
            </a:r>
            <a:r>
              <a:rPr lang="zh-CN" altLang="en-US" sz="1400" dirty="0">
                <a:latin typeface="微软雅黑" panose="020B0503020204020204" pitchFamily="34" charset="-122"/>
                <a:ea typeface="微软雅黑" panose="020B0503020204020204" pitchFamily="34" charset="-122"/>
              </a:rPr>
              <a:t>论文被引用</a:t>
            </a:r>
            <a:r>
              <a:rPr lang="en-US" altLang="zh-CN" sz="1400" dirty="0" smtClean="0">
                <a:latin typeface="微软雅黑" panose="020B0503020204020204" pitchFamily="34" charset="-122"/>
                <a:ea typeface="微软雅黑" panose="020B0503020204020204" pitchFamily="34" charset="-122"/>
              </a:rPr>
              <a:t>1700</a:t>
            </a:r>
            <a:r>
              <a:rPr lang="zh-CN" altLang="en-US" sz="1400" dirty="0">
                <a:latin typeface="微软雅黑" panose="020B0503020204020204" pitchFamily="34" charset="-122"/>
                <a:ea typeface="微软雅黑" panose="020B0503020204020204" pitchFamily="34" charset="-122"/>
              </a:rPr>
              <a:t>余次，单篇最高被引超过</a:t>
            </a:r>
            <a:r>
              <a:rPr lang="en-US" altLang="zh-CN" sz="1400" dirty="0" smtClean="0">
                <a:latin typeface="微软雅黑" panose="020B0503020204020204" pitchFamily="34" charset="-122"/>
                <a:ea typeface="微软雅黑" panose="020B0503020204020204" pitchFamily="34" charset="-122"/>
              </a:rPr>
              <a:t>320</a:t>
            </a:r>
            <a:r>
              <a:rPr lang="zh-CN" altLang="en-US" sz="1400" dirty="0">
                <a:latin typeface="微软雅黑" panose="020B0503020204020204" pitchFamily="34" charset="-122"/>
                <a:ea typeface="微软雅黑" panose="020B0503020204020204" pitchFamily="34" charset="-122"/>
              </a:rPr>
              <a:t>次。</a:t>
            </a:r>
            <a:endParaRPr lang="en-US" altLang="zh-CN" sz="1400" dirty="0">
              <a:latin typeface="微软雅黑" panose="020B0503020204020204" pitchFamily="34" charset="-122"/>
              <a:ea typeface="微软雅黑" panose="020B0503020204020204" pitchFamily="34" charset="-122"/>
            </a:endParaRPr>
          </a:p>
          <a:p>
            <a:pPr marL="214630" indent="-214630" algn="just">
              <a:lnSpc>
                <a:spcPts val="2400"/>
              </a:lnSpc>
              <a:spcBef>
                <a:spcPts val="600"/>
              </a:spcBef>
              <a:buFont typeface="Wingdings" panose="05000000000000000000" pitchFamily="2" charset="2"/>
              <a:buChar char="Ø"/>
            </a:pPr>
            <a:r>
              <a:rPr lang="zh-CN" altLang="en-US" sz="1400" dirty="0">
                <a:latin typeface="微软雅黑" panose="020B0503020204020204" pitchFamily="34" charset="-122"/>
                <a:ea typeface="微软雅黑" panose="020B0503020204020204" pitchFamily="34" charset="-122"/>
              </a:rPr>
              <a:t>英国物理协会会员、国际电化学会会员、中国电子学会高级会员、中国仪器仪表学会传感器分会理事</a:t>
            </a:r>
            <a:r>
              <a:rPr lang="zh-CN" altLang="en-US" sz="1400" dirty="0" smtClean="0">
                <a:latin typeface="微软雅黑" panose="020B0503020204020204" pitchFamily="34" charset="-122"/>
                <a:ea typeface="微软雅黑" panose="020B0503020204020204" pitchFamily="34" charset="-122"/>
              </a:rPr>
              <a:t>、全国</a:t>
            </a:r>
            <a:r>
              <a:rPr lang="zh-CN" altLang="en-US" sz="1400" dirty="0">
                <a:latin typeface="微软雅黑" panose="020B0503020204020204" pitchFamily="34" charset="-122"/>
                <a:ea typeface="微软雅黑" panose="020B0503020204020204" pitchFamily="34" charset="-122"/>
              </a:rPr>
              <a:t>气湿敏传感技术专业委员会委员。</a:t>
            </a:r>
            <a:endParaRPr lang="zh-CN" altLang="zh-CN" sz="1400" dirty="0">
              <a:latin typeface="微软雅黑" panose="020B0503020204020204" pitchFamily="34" charset="-122"/>
              <a:ea typeface="微软雅黑" panose="020B0503020204020204" pitchFamily="34" charset="-122"/>
            </a:endParaRPr>
          </a:p>
          <a:p>
            <a:pPr marL="214630" indent="-214630" algn="just">
              <a:lnSpc>
                <a:spcPts val="2400"/>
              </a:lnSpc>
              <a:spcBef>
                <a:spcPts val="600"/>
              </a:spcBef>
              <a:buFont typeface="Wingdings" panose="05000000000000000000" pitchFamily="2" charset="2"/>
              <a:buChar char="Ø"/>
            </a:pPr>
            <a:r>
              <a:rPr lang="zh-CN" altLang="zh-CN" sz="1400" dirty="0">
                <a:latin typeface="微软雅黑" panose="020B0503020204020204" pitchFamily="34" charset="-122"/>
                <a:ea typeface="微软雅黑" panose="020B0503020204020204" pitchFamily="34" charset="-122"/>
              </a:rPr>
              <a:t>应邀担任国家重点研发计划重点专项会评专家，英国工程与物理（</a:t>
            </a:r>
            <a:r>
              <a:rPr lang="en-US" altLang="zh-CN" sz="1400" dirty="0">
                <a:latin typeface="微软雅黑" panose="020B0503020204020204" pitchFamily="34" charset="-122"/>
                <a:ea typeface="微软雅黑" panose="020B0503020204020204" pitchFamily="34" charset="-122"/>
              </a:rPr>
              <a:t>EPSRC</a:t>
            </a:r>
            <a:r>
              <a:rPr lang="zh-CN" altLang="zh-CN" sz="1400" dirty="0">
                <a:latin typeface="微软雅黑" panose="020B0503020204020204" pitchFamily="34" charset="-122"/>
                <a:ea typeface="微软雅黑" panose="020B0503020204020204" pitchFamily="34" charset="-122"/>
              </a:rPr>
              <a:t>）研究委员会、国家自然科学基金委信息</a:t>
            </a:r>
            <a:r>
              <a:rPr lang="zh-CN" altLang="zh-CN" sz="1400" dirty="0" smtClean="0">
                <a:latin typeface="微软雅黑" panose="020B0503020204020204" pitchFamily="34" charset="-122"/>
                <a:ea typeface="微软雅黑" panose="020B0503020204020204" pitchFamily="34" charset="-122"/>
              </a:rPr>
              <a:t>学部</a:t>
            </a:r>
            <a:r>
              <a:rPr lang="zh-CN" altLang="en-US" sz="1400" dirty="0" smtClean="0">
                <a:latin typeface="微软雅黑" panose="020B0503020204020204" pitchFamily="34" charset="-122"/>
                <a:ea typeface="微软雅黑" panose="020B0503020204020204" pitchFamily="34" charset="-122"/>
              </a:rPr>
              <a:t>、工材学部</a:t>
            </a:r>
            <a:r>
              <a:rPr lang="zh-CN" altLang="zh-CN" sz="1400" dirty="0" smtClean="0">
                <a:latin typeface="微软雅黑" panose="020B0503020204020204" pitchFamily="34" charset="-122"/>
                <a:ea typeface="微软雅黑" panose="020B0503020204020204" pitchFamily="34" charset="-122"/>
              </a:rPr>
              <a:t>通讯</a:t>
            </a:r>
            <a:r>
              <a:rPr lang="zh-CN" altLang="zh-CN" sz="1400" dirty="0">
                <a:latin typeface="微软雅黑" panose="020B0503020204020204" pitchFamily="34" charset="-122"/>
                <a:ea typeface="微软雅黑" panose="020B0503020204020204" pitchFamily="34" charset="-122"/>
              </a:rPr>
              <a:t>评审专家</a:t>
            </a:r>
            <a:r>
              <a:rPr lang="zh-CN" altLang="en-US" sz="1400" dirty="0">
                <a:latin typeface="微软雅黑" panose="020B0503020204020204" pitchFamily="34" charset="-122"/>
                <a:ea typeface="微软雅黑" panose="020B0503020204020204" pitchFamily="34" charset="-122"/>
              </a:rPr>
              <a:t>。</a:t>
            </a:r>
            <a:endParaRPr lang="zh-CN" altLang="zh-CN" sz="1400" dirty="0">
              <a:latin typeface="微软雅黑" panose="020B0503020204020204" pitchFamily="34" charset="-122"/>
              <a:ea typeface="微软雅黑" panose="020B0503020204020204" pitchFamily="34" charset="-122"/>
            </a:endParaRPr>
          </a:p>
          <a:p>
            <a:pPr marL="214630" indent="-214630" algn="just">
              <a:lnSpc>
                <a:spcPts val="2400"/>
              </a:lnSpc>
              <a:spcBef>
                <a:spcPts val="600"/>
              </a:spcBef>
              <a:buFont typeface="Wingdings" panose="05000000000000000000" pitchFamily="2" charset="2"/>
              <a:buChar char="Ø"/>
            </a:pPr>
            <a:r>
              <a:rPr lang="zh-CN" altLang="zh-CN" sz="1400" dirty="0">
                <a:latin typeface="微软雅黑" panose="020B0503020204020204" pitchFamily="34" charset="-122"/>
                <a:ea typeface="微软雅黑" panose="020B0503020204020204" pitchFamily="34" charset="-122"/>
              </a:rPr>
              <a:t>主持国家自然科学基金面上项目、上海科委基础研究重点项目</a:t>
            </a:r>
            <a:r>
              <a:rPr lang="zh-CN"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上海地方高校重点建设、</a:t>
            </a:r>
            <a:r>
              <a:rPr lang="zh-CN" altLang="zh-CN" sz="1400" dirty="0" smtClean="0">
                <a:latin typeface="微软雅黑" panose="020B0503020204020204" pitchFamily="34" charset="-122"/>
                <a:ea typeface="微软雅黑" panose="020B0503020204020204" pitchFamily="34" charset="-122"/>
              </a:rPr>
              <a:t>上海</a:t>
            </a:r>
            <a:r>
              <a:rPr lang="zh-CN" altLang="zh-CN" sz="1400" dirty="0">
                <a:latin typeface="微软雅黑" panose="020B0503020204020204" pitchFamily="34" charset="-122"/>
                <a:ea typeface="微软雅黑" panose="020B0503020204020204" pitchFamily="34" charset="-122"/>
              </a:rPr>
              <a:t>人才发展基金、教育部留学归国人员启动基金等项目</a:t>
            </a:r>
            <a:r>
              <a:rPr lang="zh-CN" altLang="en-US" sz="1400" dirty="0">
                <a:latin typeface="微软雅黑" panose="020B0503020204020204" pitchFamily="34" charset="-122"/>
                <a:ea typeface="微软雅黑" panose="020B0503020204020204" pitchFamily="34" charset="-122"/>
              </a:rPr>
              <a:t>。</a:t>
            </a:r>
            <a:endParaRPr lang="zh-CN" altLang="zh-CN" sz="1400" dirty="0">
              <a:latin typeface="微软雅黑" panose="020B0503020204020204" pitchFamily="34" charset="-122"/>
              <a:ea typeface="微软雅黑" panose="020B0503020204020204" pitchFamily="34" charset="-122"/>
            </a:endParaRPr>
          </a:p>
          <a:p>
            <a:pPr marL="214630" indent="-214630" algn="just">
              <a:lnSpc>
                <a:spcPts val="2400"/>
              </a:lnSpc>
              <a:spcBef>
                <a:spcPts val="600"/>
              </a:spcBef>
              <a:buFont typeface="Wingdings" panose="05000000000000000000" pitchFamily="2" charset="2"/>
              <a:buChar char="Ø"/>
            </a:pPr>
            <a:r>
              <a:rPr lang="zh-CN" altLang="zh-CN" sz="1400" dirty="0">
                <a:latin typeface="微软雅黑" panose="020B0503020204020204" pitchFamily="34" charset="-122"/>
                <a:ea typeface="微软雅黑" panose="020B0503020204020204" pitchFamily="34" charset="-122"/>
              </a:rPr>
              <a:t>主要从事</a:t>
            </a:r>
            <a:r>
              <a:rPr lang="zh-CN" altLang="en-US" sz="1400" dirty="0">
                <a:latin typeface="微软雅黑" panose="020B0503020204020204" pitchFamily="34" charset="-122"/>
                <a:ea typeface="微软雅黑" panose="020B0503020204020204" pitchFamily="34" charset="-122"/>
              </a:rPr>
              <a:t>智能医学传感材料与器件的研究</a:t>
            </a:r>
            <a:endParaRPr lang="zh-CN" altLang="zh-CN" sz="1400" dirty="0">
              <a:latin typeface="微软雅黑" panose="020B0503020204020204" pitchFamily="34" charset="-122"/>
              <a:ea typeface="微软雅黑" panose="020B0503020204020204" pitchFamily="34" charset="-122"/>
            </a:endParaRPr>
          </a:p>
        </p:txBody>
      </p:sp>
      <p:sp>
        <p:nvSpPr>
          <p:cNvPr id="2" name="Title 1"/>
          <p:cNvSpPr>
            <a:spLocks noGrp="1"/>
          </p:cNvSpPr>
          <p:nvPr>
            <p:ph type="title"/>
          </p:nvPr>
        </p:nvSpPr>
        <p:spPr>
          <a:xfrm>
            <a:off x="467360" y="123684"/>
            <a:ext cx="8229600" cy="432124"/>
          </a:xfrm>
        </p:spPr>
        <p:txBody>
          <a:bodyPr>
            <a:noAutofit/>
          </a:bodyPr>
          <a:lstStyle/>
          <a:p>
            <a:r>
              <a:rPr lang="en-US" altLang="zh-CN" b="1" dirty="0">
                <a:latin typeface="微软雅黑" panose="020B0503020204020204" pitchFamily="34" charset="-122"/>
                <a:ea typeface="微软雅黑" panose="020B0503020204020204" pitchFamily="34" charset="-122"/>
              </a:rPr>
              <a:t>2</a:t>
            </a:r>
            <a:r>
              <a:rPr lang="en-US" altLang="zh-CN"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 </a:t>
            </a:r>
            <a:r>
              <a:rPr lang="zh-CN" altLang="zh-CN" b="1" dirty="0">
                <a:latin typeface="微软雅黑" panose="020B0503020204020204" pitchFamily="34" charset="-122"/>
                <a:ea typeface="微软雅黑" panose="020B0503020204020204" pitchFamily="34" charset="-122"/>
              </a:rPr>
              <a:t>专业</a:t>
            </a:r>
            <a:r>
              <a:rPr lang="zh-CN" altLang="zh-CN" dirty="0">
                <a:latin typeface="微软雅黑" panose="020B0503020204020204" pitchFamily="34" charset="-122"/>
                <a:ea typeface="微软雅黑" panose="020B0503020204020204" pitchFamily="34" charset="-122"/>
              </a:rPr>
              <a:t>师资队伍</a:t>
            </a:r>
            <a:r>
              <a:rPr lang="zh-CN" altLang="zh-CN" b="1" dirty="0">
                <a:latin typeface="微软雅黑" panose="020B0503020204020204" pitchFamily="34" charset="-122"/>
                <a:ea typeface="微软雅黑" panose="020B0503020204020204" pitchFamily="34" charset="-122"/>
              </a:rPr>
              <a:t>介绍</a:t>
            </a:r>
            <a:endParaRPr lang="en-US" dirty="0"/>
          </a:p>
        </p:txBody>
      </p:sp>
      <p:sp>
        <p:nvSpPr>
          <p:cNvPr id="6" name="Slide Number Placeholder 5"/>
          <p:cNvSpPr>
            <a:spLocks noGrp="1"/>
          </p:cNvSpPr>
          <p:nvPr>
            <p:ph type="sldNum" sz="quarter" idx="12"/>
          </p:nvPr>
        </p:nvSpPr>
        <p:spPr>
          <a:xfrm>
            <a:off x="30" y="4870557"/>
            <a:ext cx="2133600" cy="273892"/>
          </a:xfrm>
        </p:spPr>
        <p:txBody>
          <a:bodyPr/>
          <a:lstStyle/>
          <a:p>
            <a:r>
              <a:rPr lang="zh-CN" altLang="en-US" sz="1350">
                <a:latin typeface="微软雅黑" panose="020B0503020204020204" pitchFamily="34" charset="-122"/>
                <a:ea typeface="微软雅黑" panose="020B0503020204020204" pitchFamily="34" charset="-122"/>
              </a:rPr>
              <a:t>第</a:t>
            </a:r>
            <a:fld id="{26A37939-7686-41CC-A8D3-F58D0B3721D2}" type="slidenum">
              <a:rPr lang="zh-CN" altLang="en-US" sz="1350" smtClean="0">
                <a:latin typeface="微软雅黑" panose="020B0503020204020204" pitchFamily="34" charset="-122"/>
                <a:ea typeface="微软雅黑" panose="020B0503020204020204" pitchFamily="34" charset="-122"/>
              </a:rPr>
              <a:t>15</a:t>
            </a:fld>
            <a:r>
              <a:rPr lang="zh-CN" altLang="en-US" sz="1350">
                <a:latin typeface="微软雅黑" panose="020B0503020204020204" pitchFamily="34" charset="-122"/>
                <a:ea typeface="微软雅黑" panose="020B0503020204020204" pitchFamily="34" charset="-122"/>
              </a:rPr>
              <a:t>页</a:t>
            </a:r>
            <a:endParaRPr lang="zh-CN" altLang="en-US" sz="1350" dirty="0">
              <a:latin typeface="微软雅黑" panose="020B0503020204020204" pitchFamily="34" charset="-122"/>
              <a:ea typeface="微软雅黑" panose="020B0503020204020204" pitchFamily="34" charset="-122"/>
            </a:endParaRPr>
          </a:p>
        </p:txBody>
      </p:sp>
      <p:pic>
        <p:nvPicPr>
          <p:cNvPr id="2050" name="Picture 2">
            <a:extLst>
              <a:ext uri="{FF2B5EF4-FFF2-40B4-BE49-F238E27FC236}">
                <a16:creationId xmlns:a16="http://schemas.microsoft.com/office/drawing/2014/main" id="{43A9D9F1-EAFE-4692-86F2-164713A6DD1F}"/>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95439" y="1599608"/>
            <a:ext cx="1456182" cy="20056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advTm="18955"/>
    </mc:Choice>
    <mc:Fallback xmlns="">
      <p:transition spd="med" advTm="1895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dirty="0">
                <a:ea typeface="微软雅黑" panose="020B0503020204020204" pitchFamily="34" charset="-122"/>
              </a:rPr>
              <a:t>2. </a:t>
            </a:r>
            <a:r>
              <a:rPr lang="zh-CN" altLang="zh-CN" dirty="0">
                <a:ea typeface="微软雅黑" panose="020B0503020204020204" pitchFamily="34" charset="-122"/>
              </a:rPr>
              <a:t>专业师资队伍介绍</a:t>
            </a:r>
            <a:endParaRPr lang="en-US" dirty="0">
              <a:ea typeface="微软雅黑" panose="020B0503020204020204" pitchFamily="34" charset="-122"/>
            </a:endParaRPr>
          </a:p>
        </p:txBody>
      </p:sp>
      <p:sp>
        <p:nvSpPr>
          <p:cNvPr id="3" name="灯片编号占位符 2"/>
          <p:cNvSpPr>
            <a:spLocks noGrp="1"/>
          </p:cNvSpPr>
          <p:nvPr>
            <p:ph type="sldNum" sz="quarter" idx="12"/>
          </p:nvPr>
        </p:nvSpPr>
        <p:spPr>
          <a:prstGeom prst="rect">
            <a:avLst/>
          </a:prstGeom>
        </p:spPr>
        <p:txBody>
          <a:bodyPr vert="horz" lIns="68591" tIns="34295" rIns="68591" bIns="34295"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892DDE-681C-48CB-9337-0E7B425B1F48}" type="slidenum">
              <a:rPr lang="zh-CN" altLang="en-US" sz="900" smtClean="0">
                <a:latin typeface="微软雅黑" panose="020B0503020204020204" pitchFamily="34" charset="-122"/>
              </a:rPr>
              <a:t>16</a:t>
            </a:fld>
            <a:endParaRPr lang="zh-CN" altLang="en-US" sz="900" dirty="0">
              <a:latin typeface="微软雅黑" panose="020B0503020204020204" pitchFamily="34" charset="-122"/>
            </a:endParaRPr>
          </a:p>
        </p:txBody>
      </p:sp>
      <p:graphicFrame>
        <p:nvGraphicFramePr>
          <p:cNvPr id="5" name="表格 4"/>
          <p:cNvGraphicFramePr>
            <a:graphicFrameLocks noGrp="1"/>
          </p:cNvGraphicFramePr>
          <p:nvPr>
            <p:custDataLst>
              <p:tags r:id="rId1"/>
            </p:custDataLst>
            <p:extLst>
              <p:ext uri="{D42A27DB-BD31-4B8C-83A1-F6EECF244321}">
                <p14:modId xmlns:p14="http://schemas.microsoft.com/office/powerpoint/2010/main" val="2129990951"/>
              </p:ext>
            </p:extLst>
          </p:nvPr>
        </p:nvGraphicFramePr>
        <p:xfrm>
          <a:off x="638962" y="634629"/>
          <a:ext cx="8397534" cy="3958040"/>
        </p:xfrm>
        <a:graphic>
          <a:graphicData uri="http://schemas.openxmlformats.org/drawingml/2006/table">
            <a:tbl>
              <a:tblPr firstRow="1" firstCol="1" bandRow="1">
                <a:tableStyleId>{5C22544A-7EE6-4342-B048-85BDC9FD1C3A}</a:tableStyleId>
              </a:tblPr>
              <a:tblGrid>
                <a:gridCol w="1110167">
                  <a:extLst>
                    <a:ext uri="{9D8B030D-6E8A-4147-A177-3AD203B41FA5}">
                      <a16:colId xmlns:a16="http://schemas.microsoft.com/office/drawing/2014/main" val="20000"/>
                    </a:ext>
                  </a:extLst>
                </a:gridCol>
                <a:gridCol w="479124">
                  <a:extLst>
                    <a:ext uri="{9D8B030D-6E8A-4147-A177-3AD203B41FA5}">
                      <a16:colId xmlns:a16="http://schemas.microsoft.com/office/drawing/2014/main" val="20001"/>
                    </a:ext>
                  </a:extLst>
                </a:gridCol>
                <a:gridCol w="3416976">
                  <a:extLst>
                    <a:ext uri="{9D8B030D-6E8A-4147-A177-3AD203B41FA5}">
                      <a16:colId xmlns:a16="http://schemas.microsoft.com/office/drawing/2014/main" val="20002"/>
                    </a:ext>
                  </a:extLst>
                </a:gridCol>
                <a:gridCol w="1058749">
                  <a:extLst>
                    <a:ext uri="{9D8B030D-6E8A-4147-A177-3AD203B41FA5}">
                      <a16:colId xmlns:a16="http://schemas.microsoft.com/office/drawing/2014/main" val="20003"/>
                    </a:ext>
                  </a:extLst>
                </a:gridCol>
                <a:gridCol w="690251">
                  <a:extLst>
                    <a:ext uri="{9D8B030D-6E8A-4147-A177-3AD203B41FA5}">
                      <a16:colId xmlns:a16="http://schemas.microsoft.com/office/drawing/2014/main" val="20004"/>
                    </a:ext>
                  </a:extLst>
                </a:gridCol>
                <a:gridCol w="1642267">
                  <a:extLst>
                    <a:ext uri="{9D8B030D-6E8A-4147-A177-3AD203B41FA5}">
                      <a16:colId xmlns:a16="http://schemas.microsoft.com/office/drawing/2014/main" val="20005"/>
                    </a:ext>
                  </a:extLst>
                </a:gridCol>
              </a:tblGrid>
              <a:tr h="568969">
                <a:tc>
                  <a:txBody>
                    <a:bodyPr/>
                    <a:lstStyle/>
                    <a:p>
                      <a:pPr marL="0" algn="ctr" defTabSz="914400" rtl="0" eaLnBrk="1" latinLnBrk="0" hangingPunct="1">
                        <a:lnSpc>
                          <a:spcPts val="1260"/>
                        </a:lnSpc>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cs typeface="+mn-cs"/>
                        </a:rPr>
                        <a:t>姓名</a:t>
                      </a:r>
                    </a:p>
                  </a:txBody>
                  <a:tcPr marL="0" marR="0" marT="0" marB="0" anchor="ctr"/>
                </a:tc>
                <a:tc>
                  <a:txBody>
                    <a:bodyPr/>
                    <a:lstStyle/>
                    <a:p>
                      <a:pPr marL="0" algn="ctr" defTabSz="914400" rtl="0" eaLnBrk="1" latinLnBrk="0" hangingPunct="1">
                        <a:lnSpc>
                          <a:spcPts val="1260"/>
                        </a:lnSpc>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cs typeface="+mn-cs"/>
                        </a:rPr>
                        <a:t>性别</a:t>
                      </a:r>
                    </a:p>
                  </a:txBody>
                  <a:tcPr marL="0" marR="0" marT="0" marB="0" anchor="ctr"/>
                </a:tc>
                <a:tc>
                  <a:txBody>
                    <a:bodyPr/>
                    <a:lstStyle/>
                    <a:p>
                      <a:pPr marL="0" algn="ctr" defTabSz="914400" rtl="0" eaLnBrk="1" latinLnBrk="0" hangingPunct="1">
                        <a:lnSpc>
                          <a:spcPts val="1260"/>
                        </a:lnSpc>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cs typeface="+mn-cs"/>
                        </a:rPr>
                        <a:t>拟授</a:t>
                      </a:r>
                    </a:p>
                    <a:p>
                      <a:pPr marL="0" algn="ctr" defTabSz="914400" rtl="0" eaLnBrk="1" latinLnBrk="0" hangingPunct="1">
                        <a:lnSpc>
                          <a:spcPts val="1260"/>
                        </a:lnSpc>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cs typeface="+mn-cs"/>
                        </a:rPr>
                        <a:t>课程</a:t>
                      </a:r>
                    </a:p>
                  </a:txBody>
                  <a:tcPr marL="0" marR="0" marT="0" marB="0" anchor="ctr"/>
                </a:tc>
                <a:tc>
                  <a:txBody>
                    <a:bodyPr/>
                    <a:lstStyle/>
                    <a:p>
                      <a:pPr marL="0" algn="ctr" defTabSz="914400" rtl="0" eaLnBrk="1" latinLnBrk="0" hangingPunct="1">
                        <a:lnSpc>
                          <a:spcPts val="1260"/>
                        </a:lnSpc>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cs typeface="+mn-cs"/>
                        </a:rPr>
                        <a:t>专业技</a:t>
                      </a:r>
                    </a:p>
                    <a:p>
                      <a:pPr marL="0" algn="ctr" defTabSz="914400" rtl="0" eaLnBrk="1" latinLnBrk="0" hangingPunct="1">
                        <a:lnSpc>
                          <a:spcPts val="1260"/>
                        </a:lnSpc>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cs typeface="+mn-cs"/>
                        </a:rPr>
                        <a:t>术职务</a:t>
                      </a:r>
                    </a:p>
                  </a:txBody>
                  <a:tcPr marL="0" marR="0" marT="0" marB="0" anchor="ctr"/>
                </a:tc>
                <a:tc>
                  <a:txBody>
                    <a:bodyPr/>
                    <a:lstStyle/>
                    <a:p>
                      <a:pPr marL="0" algn="ctr" defTabSz="914400" rtl="0" eaLnBrk="1" latinLnBrk="0" hangingPunct="1">
                        <a:lnSpc>
                          <a:spcPts val="1260"/>
                        </a:lnSpc>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cs typeface="+mn-cs"/>
                        </a:rPr>
                        <a:t>最后学历毕业学位</a:t>
                      </a:r>
                    </a:p>
                  </a:txBody>
                  <a:tcPr marL="0" marR="0" marT="0" marB="0" anchor="ctr"/>
                </a:tc>
                <a:tc>
                  <a:txBody>
                    <a:bodyPr/>
                    <a:lstStyle/>
                    <a:p>
                      <a:pPr marL="0" algn="ctr" defTabSz="914400" rtl="0" eaLnBrk="1" latinLnBrk="0" hangingPunct="1">
                        <a:lnSpc>
                          <a:spcPts val="1260"/>
                        </a:lnSpc>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cs typeface="+mn-cs"/>
                        </a:rPr>
                        <a:t>研究</a:t>
                      </a:r>
                    </a:p>
                    <a:p>
                      <a:pPr marL="0" algn="ctr" defTabSz="914400" rtl="0" eaLnBrk="1" latinLnBrk="0" hangingPunct="1">
                        <a:lnSpc>
                          <a:spcPts val="1260"/>
                        </a:lnSpc>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cs typeface="+mn-cs"/>
                        </a:rPr>
                        <a:t>领域</a:t>
                      </a:r>
                    </a:p>
                  </a:txBody>
                  <a:tcPr marL="0" marR="0" marT="0" marB="0" anchor="ctr"/>
                </a:tc>
                <a:extLst>
                  <a:ext uri="{0D108BD9-81ED-4DB2-BD59-A6C34878D82A}">
                    <a16:rowId xmlns:a16="http://schemas.microsoft.com/office/drawing/2014/main" val="10000"/>
                  </a:ext>
                </a:extLst>
              </a:tr>
              <a:tr h="393780">
                <a:tc>
                  <a:txBody>
                    <a:bodyPr/>
                    <a:lstStyle/>
                    <a:p>
                      <a:pPr marL="0" algn="ctr" defTabSz="914400" rtl="0" eaLnBrk="1" latinLnBrk="0" hangingPunct="1">
                        <a:lnSpc>
                          <a:spcPts val="1260"/>
                        </a:lnSpc>
                        <a:spcAft>
                          <a:spcPts val="0"/>
                        </a:spcAft>
                      </a:pPr>
                      <a:r>
                        <a:rPr lang="zh-CN" altLang="en-US" sz="1200" b="0" kern="1200" dirty="0">
                          <a:solidFill>
                            <a:schemeClr val="tx1"/>
                          </a:solidFill>
                          <a:effectLst/>
                          <a:latin typeface="微软雅黑" panose="020B0503020204020204" pitchFamily="34" charset="-122"/>
                          <a:ea typeface="微软雅黑" panose="020B0503020204020204" pitchFamily="34" charset="-122"/>
                          <a:cs typeface="+mn-cs"/>
                        </a:rPr>
                        <a:t>朱志刚</a:t>
                      </a:r>
                      <a:endParaRPr 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c>
                  <a:txBody>
                    <a:bodyPr/>
                    <a:lstStyle/>
                    <a:p>
                      <a:pPr marL="0" algn="ctr" defTabSz="914400" rtl="0" eaLnBrk="1" latinLnBrk="0" hangingPunct="1">
                        <a:lnSpc>
                          <a:spcPts val="1260"/>
                        </a:lnSpc>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cs typeface="+mn-cs"/>
                        </a:rPr>
                        <a:t>男</a:t>
                      </a:r>
                    </a:p>
                  </a:txBody>
                  <a:tcPr marL="0" marR="0" marT="0" marB="0" anchor="ctr"/>
                </a:tc>
                <a:tc>
                  <a:txBody>
                    <a:bodyPr/>
                    <a:lstStyle/>
                    <a:p>
                      <a:pPr marL="0" algn="ctr" defTabSz="914400" rtl="0" eaLnBrk="1" latinLnBrk="0" hangingPunct="1">
                        <a:lnSpc>
                          <a:spcPts val="1260"/>
                        </a:lnSpc>
                        <a:spcAft>
                          <a:spcPts val="0"/>
                        </a:spcAf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生物医学传感器、生物材料评价、智能体外诊断技术</a:t>
                      </a:r>
                      <a:endParaRPr 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c>
                  <a:txBody>
                    <a:bodyPr/>
                    <a:lstStyle/>
                    <a:p>
                      <a:pPr marL="0" algn="ctr" defTabSz="914400" rtl="0" eaLnBrk="1" latinLnBrk="0" hangingPunct="1">
                        <a:lnSpc>
                          <a:spcPts val="1260"/>
                        </a:lnSpc>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cs typeface="+mn-cs"/>
                        </a:rPr>
                        <a:t>教授</a:t>
                      </a:r>
                    </a:p>
                  </a:txBody>
                  <a:tcPr marL="0" marR="0" marT="0" marB="0" anchor="ctr"/>
                </a:tc>
                <a:tc>
                  <a:txBody>
                    <a:bodyPr/>
                    <a:lstStyle/>
                    <a:p>
                      <a:pPr marL="0" algn="ctr" defTabSz="914400" rtl="0" eaLnBrk="1" latinLnBrk="0" hangingPunct="1">
                        <a:lnSpc>
                          <a:spcPts val="1260"/>
                        </a:lnSpc>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cs typeface="+mn-cs"/>
                        </a:rPr>
                        <a:t>博士</a:t>
                      </a:r>
                    </a:p>
                  </a:txBody>
                  <a:tcPr marL="0" marR="0" marT="0" marB="0" anchor="ctr"/>
                </a:tc>
                <a:tc>
                  <a:txBody>
                    <a:bodyPr/>
                    <a:lstStyle/>
                    <a:p>
                      <a:pPr marL="0" algn="ctr" defTabSz="914400" rtl="0" eaLnBrk="1" latinLnBrk="0" hangingPunct="1">
                        <a:lnSpc>
                          <a:spcPts val="1260"/>
                        </a:lnSpc>
                        <a:spcAft>
                          <a:spcPts val="0"/>
                        </a:spcAf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智能传感器</a:t>
                      </a:r>
                      <a:endParaRPr 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extLst>
                  <a:ext uri="{0D108BD9-81ED-4DB2-BD59-A6C34878D82A}">
                    <a16:rowId xmlns:a16="http://schemas.microsoft.com/office/drawing/2014/main" val="10001"/>
                  </a:ext>
                </a:extLst>
              </a:tr>
              <a:tr h="269988">
                <a:tc>
                  <a:txBody>
                    <a:bodyPr/>
                    <a:lstStyle/>
                    <a:p>
                      <a:pPr marL="0" algn="ctr" defTabSz="914400" rtl="0" eaLnBrk="1" latinLnBrk="0" hangingPunct="1">
                        <a:lnSpc>
                          <a:spcPts val="1260"/>
                        </a:lnSpc>
                        <a:spcAft>
                          <a:spcPts val="0"/>
                        </a:spcAf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严荣国</a:t>
                      </a:r>
                      <a:endParaRPr 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c>
                  <a:txBody>
                    <a:bodyPr/>
                    <a:lstStyle/>
                    <a:p>
                      <a:pPr marL="0" algn="ctr" defTabSz="914400" rtl="0" eaLnBrk="1" latinLnBrk="0" hangingPunct="1">
                        <a:lnSpc>
                          <a:spcPts val="1260"/>
                        </a:lnSpc>
                        <a:spcAft>
                          <a:spcPts val="0"/>
                        </a:spcAf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男</a:t>
                      </a:r>
                      <a:endParaRPr 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c>
                  <a:txBody>
                    <a:bodyPr/>
                    <a:lstStyle/>
                    <a:p>
                      <a:pPr algn="ct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生物医学电子学、智能医学仪器设计原理</a:t>
                      </a:r>
                      <a:endParaRPr lang="zh-CN" altLang="en-US"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anchor="ctr"/>
                </a:tc>
                <a:tc>
                  <a:txBody>
                    <a:bodyPr/>
                    <a:lstStyle/>
                    <a:p>
                      <a:pPr marL="0" algn="ctr" defTabSz="914400" rtl="0" eaLnBrk="1" latinLnBrk="0" hangingPunct="1">
                        <a:lnSpc>
                          <a:spcPts val="1260"/>
                        </a:lnSpc>
                        <a:spcAft>
                          <a:spcPts val="0"/>
                        </a:spcAf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副</a:t>
                      </a:r>
                      <a:r>
                        <a:rPr lang="zh-CN" sz="1200" b="0" kern="1200" dirty="0" smtClean="0">
                          <a:solidFill>
                            <a:schemeClr val="tx1"/>
                          </a:solidFill>
                          <a:effectLst/>
                          <a:latin typeface="微软雅黑" panose="020B0503020204020204" pitchFamily="34" charset="-122"/>
                          <a:ea typeface="微软雅黑" panose="020B0503020204020204" pitchFamily="34" charset="-122"/>
                          <a:cs typeface="+mn-cs"/>
                        </a:rPr>
                        <a:t>教授</a:t>
                      </a:r>
                      <a:endParaRPr 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c>
                  <a:txBody>
                    <a:bodyPr/>
                    <a:lstStyle/>
                    <a:p>
                      <a:pPr marL="0" algn="ctr" defTabSz="914400" rtl="0" eaLnBrk="1" latinLnBrk="0" hangingPunct="1">
                        <a:lnSpc>
                          <a:spcPts val="1260"/>
                        </a:lnSpc>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cs typeface="+mn-cs"/>
                        </a:rPr>
                        <a:t>博士</a:t>
                      </a:r>
                    </a:p>
                  </a:txBody>
                  <a:tcPr marL="0" marR="0" marT="0" marB="0" anchor="ctr"/>
                </a:tc>
                <a:tc>
                  <a:txBody>
                    <a:bodyPr/>
                    <a:lstStyle/>
                    <a:p>
                      <a:pPr marL="0" algn="ctr" defTabSz="914400" rtl="0" eaLnBrk="1" latinLnBrk="0" hangingPunct="1">
                        <a:lnSpc>
                          <a:spcPts val="1260"/>
                        </a:lnSpc>
                        <a:spcAft>
                          <a:spcPts val="0"/>
                        </a:spcAf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医学精密仪器</a:t>
                      </a:r>
                      <a:endParaRPr 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extLst>
                  <a:ext uri="{0D108BD9-81ED-4DB2-BD59-A6C34878D82A}">
                    <a16:rowId xmlns:a16="http://schemas.microsoft.com/office/drawing/2014/main" val="10002"/>
                  </a:ext>
                </a:extLst>
              </a:tr>
              <a:tr h="301744">
                <a:tc>
                  <a:txBody>
                    <a:bodyPr/>
                    <a:lstStyle/>
                    <a:p>
                      <a:pPr marL="0" algn="ctr" defTabSz="914400" rtl="0" eaLnBrk="1" latinLnBrk="0" hangingPunct="1">
                        <a:lnSpc>
                          <a:spcPts val="1260"/>
                        </a:lnSpc>
                        <a:spcAft>
                          <a:spcPts val="0"/>
                        </a:spcAf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郭旭东</a:t>
                      </a:r>
                      <a:endParaRPr 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c>
                  <a:txBody>
                    <a:bodyPr/>
                    <a:lstStyle/>
                    <a:p>
                      <a:pPr marL="0" algn="ctr" defTabSz="914400" rtl="0" eaLnBrk="1" latinLnBrk="0" hangingPunct="1">
                        <a:lnSpc>
                          <a:spcPts val="1260"/>
                        </a:lnSpc>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cs typeface="+mn-cs"/>
                        </a:rPr>
                        <a:t>女</a:t>
                      </a:r>
                    </a:p>
                  </a:txBody>
                  <a:tcPr marL="0" marR="0" marT="0" marB="0" anchor="ctr"/>
                </a:tc>
                <a:tc>
                  <a:txBody>
                    <a:bodyPr/>
                    <a:lstStyle/>
                    <a:p>
                      <a:pPr algn="ctr"/>
                      <a:r>
                        <a:rPr lang="zh-CN" altLang="en-US" sz="1200" b="0" kern="1200" dirty="0">
                          <a:solidFill>
                            <a:schemeClr val="tx1"/>
                          </a:solidFill>
                          <a:effectLst/>
                          <a:latin typeface="微软雅黑" panose="020B0503020204020204" pitchFamily="34" charset="-122"/>
                          <a:ea typeface="微软雅黑" panose="020B0503020204020204" pitchFamily="34" charset="-122"/>
                          <a:cs typeface="+mn-cs"/>
                        </a:rPr>
                        <a:t>智能控制</a:t>
                      </a: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技术、微机原理、数字信号处理</a:t>
                      </a:r>
                      <a:endParaRPr lang="zh-CN" altLang="en-US"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anchor="ctr"/>
                </a:tc>
                <a:tc>
                  <a:txBody>
                    <a:bodyPr/>
                    <a:lstStyle/>
                    <a:p>
                      <a:pPr marL="0" algn="ctr" defTabSz="914400" rtl="0" eaLnBrk="1" latinLnBrk="0" hangingPunct="1">
                        <a:lnSpc>
                          <a:spcPts val="1260"/>
                        </a:lnSpc>
                        <a:spcAft>
                          <a:spcPts val="0"/>
                        </a:spcAf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副</a:t>
                      </a:r>
                      <a:r>
                        <a:rPr lang="zh-CN" sz="1200" b="0" kern="1200" dirty="0" smtClean="0">
                          <a:solidFill>
                            <a:schemeClr val="tx1"/>
                          </a:solidFill>
                          <a:effectLst/>
                          <a:latin typeface="微软雅黑" panose="020B0503020204020204" pitchFamily="34" charset="-122"/>
                          <a:ea typeface="微软雅黑" panose="020B0503020204020204" pitchFamily="34" charset="-122"/>
                          <a:cs typeface="+mn-cs"/>
                        </a:rPr>
                        <a:t>教授</a:t>
                      </a:r>
                      <a:endParaRPr 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c>
                  <a:txBody>
                    <a:bodyPr/>
                    <a:lstStyle/>
                    <a:p>
                      <a:pPr marL="0" algn="ctr" defTabSz="914400" rtl="0" eaLnBrk="1" latinLnBrk="0" hangingPunct="1">
                        <a:lnSpc>
                          <a:spcPts val="1260"/>
                        </a:lnSpc>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cs typeface="+mn-cs"/>
                        </a:rPr>
                        <a:t>博士</a:t>
                      </a:r>
                    </a:p>
                  </a:txBody>
                  <a:tcPr marL="0" marR="0" marT="0" marB="0" anchor="ctr"/>
                </a:tc>
                <a:tc>
                  <a:txBody>
                    <a:bodyPr/>
                    <a:lstStyle/>
                    <a:p>
                      <a:pPr marL="0" algn="ctr" defTabSz="914400" rtl="0" eaLnBrk="1" latinLnBrk="0" hangingPunct="1">
                        <a:lnSpc>
                          <a:spcPts val="1260"/>
                        </a:lnSpc>
                        <a:spcAft>
                          <a:spcPts val="0"/>
                        </a:spcAf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医学图像的人工智能辅助诊断</a:t>
                      </a:r>
                      <a:endParaRPr lang="zh-CN" alt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extLst>
                  <a:ext uri="{0D108BD9-81ED-4DB2-BD59-A6C34878D82A}">
                    <a16:rowId xmlns:a16="http://schemas.microsoft.com/office/drawing/2014/main" val="10003"/>
                  </a:ext>
                </a:extLst>
              </a:tr>
              <a:tr h="398308">
                <a:tc>
                  <a:txBody>
                    <a:bodyPr/>
                    <a:lstStyle/>
                    <a:p>
                      <a:pPr marL="0" algn="ctr" defTabSz="914400" rtl="0" eaLnBrk="1" latinLnBrk="0" hangingPunct="1">
                        <a:lnSpc>
                          <a:spcPts val="1260"/>
                        </a:lnSpc>
                        <a:spcAft>
                          <a:spcPts val="0"/>
                        </a:spcAf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李代禧</a:t>
                      </a:r>
                      <a:endParaRPr 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c>
                  <a:txBody>
                    <a:bodyPr/>
                    <a:lstStyle/>
                    <a:p>
                      <a:pPr marL="0" algn="ctr" defTabSz="914400" rtl="0" eaLnBrk="1" latinLnBrk="0" hangingPunct="1">
                        <a:lnSpc>
                          <a:spcPts val="1260"/>
                        </a:lnSpc>
                        <a:spcAft>
                          <a:spcPts val="0"/>
                        </a:spcAf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男</a:t>
                      </a:r>
                      <a:endParaRPr 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c>
                  <a:txBody>
                    <a:bodyPr/>
                    <a:lstStyle/>
                    <a:p>
                      <a:pPr algn="ctr"/>
                      <a:r>
                        <a:rPr lang="en-US" sz="1200" b="0" kern="1200" dirty="0">
                          <a:solidFill>
                            <a:schemeClr val="tx1"/>
                          </a:solidFill>
                          <a:effectLst/>
                          <a:latin typeface="微软雅黑" panose="020B0503020204020204" pitchFamily="34" charset="-122"/>
                          <a:ea typeface="微软雅黑" panose="020B0503020204020204" pitchFamily="34" charset="-122"/>
                          <a:cs typeface="+mn-cs"/>
                        </a:rPr>
                        <a:t>Python</a:t>
                      </a: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程序设计、大数据技术</a:t>
                      </a:r>
                      <a:endParaRPr lang="zh-CN" altLang="en-US"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anchor="ctr"/>
                </a:tc>
                <a:tc>
                  <a:txBody>
                    <a:bodyPr/>
                    <a:lstStyle/>
                    <a:p>
                      <a:pPr marL="0" algn="ctr" defTabSz="914400" rtl="0" eaLnBrk="1" latinLnBrk="0" hangingPunct="1">
                        <a:lnSpc>
                          <a:spcPts val="1260"/>
                        </a:lnSpc>
                        <a:spcAft>
                          <a:spcPts val="0"/>
                        </a:spcAf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副</a:t>
                      </a:r>
                      <a:r>
                        <a:rPr lang="zh-CN" sz="1200" b="0" kern="1200" dirty="0" smtClean="0">
                          <a:solidFill>
                            <a:schemeClr val="tx1"/>
                          </a:solidFill>
                          <a:effectLst/>
                          <a:latin typeface="微软雅黑" panose="020B0503020204020204" pitchFamily="34" charset="-122"/>
                          <a:ea typeface="微软雅黑" panose="020B0503020204020204" pitchFamily="34" charset="-122"/>
                          <a:cs typeface="+mn-cs"/>
                        </a:rPr>
                        <a:t>教授</a:t>
                      </a:r>
                      <a:endParaRPr 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c>
                  <a:txBody>
                    <a:bodyPr/>
                    <a:lstStyle/>
                    <a:p>
                      <a:pPr marL="0" algn="ctr" defTabSz="914400" rtl="0" eaLnBrk="1" latinLnBrk="0" hangingPunct="1">
                        <a:lnSpc>
                          <a:spcPts val="1260"/>
                        </a:lnSpc>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cs typeface="+mn-cs"/>
                        </a:rPr>
                        <a:t>博士</a:t>
                      </a:r>
                    </a:p>
                  </a:txBody>
                  <a:tcPr marL="0" marR="0" marT="0" marB="0" anchor="ctr"/>
                </a:tc>
                <a:tc>
                  <a:txBody>
                    <a:bodyPr/>
                    <a:lstStyle/>
                    <a:p>
                      <a:pPr marL="0" algn="ctr" defTabSz="914400" rtl="0" eaLnBrk="1" latinLnBrk="0" hangingPunct="1">
                        <a:lnSpc>
                          <a:spcPts val="1260"/>
                        </a:lnSpc>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cs typeface="+mn-cs"/>
                        </a:rPr>
                        <a:t>康复</a:t>
                      </a:r>
                      <a:r>
                        <a:rPr lang="zh-CN" altLang="en-US" sz="1200" b="0" kern="1200" dirty="0">
                          <a:solidFill>
                            <a:schemeClr val="tx1"/>
                          </a:solidFill>
                          <a:effectLst/>
                          <a:latin typeface="微软雅黑" panose="020B0503020204020204" pitchFamily="34" charset="-122"/>
                          <a:ea typeface="微软雅黑" panose="020B0503020204020204" pitchFamily="34" charset="-122"/>
                          <a:cs typeface="+mn-cs"/>
                        </a:rPr>
                        <a:t>辅具设计</a:t>
                      </a:r>
                      <a:endParaRPr 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extLst>
                  <a:ext uri="{0D108BD9-81ED-4DB2-BD59-A6C34878D82A}">
                    <a16:rowId xmlns:a16="http://schemas.microsoft.com/office/drawing/2014/main" val="10004"/>
                  </a:ext>
                </a:extLst>
              </a:tr>
              <a:tr h="316928">
                <a:tc>
                  <a:txBody>
                    <a:bodyPr/>
                    <a:lstStyle/>
                    <a:p>
                      <a:pPr marL="0" algn="ctr" defTabSz="914400" rtl="0" eaLnBrk="1" latinLnBrk="0" hangingPunct="1">
                        <a:lnSpc>
                          <a:spcPts val="1260"/>
                        </a:lnSpc>
                        <a:spcAft>
                          <a:spcPts val="0"/>
                        </a:spcAf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章浩伟</a:t>
                      </a:r>
                      <a:endParaRPr 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c>
                  <a:txBody>
                    <a:bodyPr/>
                    <a:lstStyle/>
                    <a:p>
                      <a:pPr marL="0" algn="ctr" defTabSz="914400" rtl="0" eaLnBrk="1" latinLnBrk="0" hangingPunct="1">
                        <a:lnSpc>
                          <a:spcPts val="1260"/>
                        </a:lnSpc>
                        <a:spcAft>
                          <a:spcPts val="0"/>
                        </a:spcAf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男</a:t>
                      </a:r>
                      <a:endParaRPr 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c>
                  <a:txBody>
                    <a:bodyPr/>
                    <a:lstStyle/>
                    <a:p>
                      <a:pPr algn="ctr"/>
                      <a:r>
                        <a:rPr lang="zh-CN" altLang="en-US" sz="1200" b="0" kern="1200" dirty="0">
                          <a:solidFill>
                            <a:schemeClr val="tx1"/>
                          </a:solidFill>
                          <a:effectLst/>
                          <a:latin typeface="微软雅黑" panose="020B0503020204020204" pitchFamily="34" charset="-122"/>
                          <a:ea typeface="微软雅黑" panose="020B0503020204020204" pitchFamily="34" charset="-122"/>
                          <a:cs typeface="+mn-cs"/>
                        </a:rPr>
                        <a:t>医学</a:t>
                      </a: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人工智能、移动医疗应用程序设计</a:t>
                      </a:r>
                    </a:p>
                  </a:txBody>
                  <a:tcPr anchor="ctr"/>
                </a:tc>
                <a:tc>
                  <a:txBody>
                    <a:bodyPr/>
                    <a:lstStyle/>
                    <a:p>
                      <a:pPr marL="0" algn="ctr" defTabSz="914400" rtl="0" eaLnBrk="1" latinLnBrk="0" hangingPunct="1">
                        <a:lnSpc>
                          <a:spcPts val="1260"/>
                        </a:lnSpc>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cs typeface="+mn-cs"/>
                        </a:rPr>
                        <a:t>副教授</a:t>
                      </a:r>
                    </a:p>
                  </a:txBody>
                  <a:tcPr marL="0" marR="0" marT="0" marB="0" anchor="ctr"/>
                </a:tc>
                <a:tc>
                  <a:txBody>
                    <a:bodyPr/>
                    <a:lstStyle/>
                    <a:p>
                      <a:pPr marL="0" algn="ctr" defTabSz="914400" rtl="0" eaLnBrk="1" latinLnBrk="0" hangingPunct="1">
                        <a:lnSpc>
                          <a:spcPts val="1260"/>
                        </a:lnSpc>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cs typeface="+mn-cs"/>
                        </a:rPr>
                        <a:t>博士</a:t>
                      </a:r>
                    </a:p>
                  </a:txBody>
                  <a:tcPr marL="0" marR="0" marT="0" marB="0" anchor="ctr"/>
                </a:tc>
                <a:tc>
                  <a:txBody>
                    <a:bodyPr/>
                    <a:lstStyle/>
                    <a:p>
                      <a:pPr marL="0" algn="ctr" defTabSz="914400" rtl="0" eaLnBrk="1" latinLnBrk="0" hangingPunct="1">
                        <a:lnSpc>
                          <a:spcPts val="1260"/>
                        </a:lnSpc>
                        <a:spcAft>
                          <a:spcPts val="0"/>
                        </a:spcAf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生物医学信息学与数据库技术</a:t>
                      </a:r>
                      <a:endParaRPr 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extLst>
                  <a:ext uri="{0D108BD9-81ED-4DB2-BD59-A6C34878D82A}">
                    <a16:rowId xmlns:a16="http://schemas.microsoft.com/office/drawing/2014/main" val="10005"/>
                  </a:ext>
                </a:extLst>
              </a:tr>
              <a:tr h="231610">
                <a:tc>
                  <a:txBody>
                    <a:bodyPr/>
                    <a:lstStyle/>
                    <a:p>
                      <a:pPr marL="0" algn="ctr" defTabSz="914400" rtl="0" eaLnBrk="1" latinLnBrk="0" hangingPunct="1">
                        <a:lnSpc>
                          <a:spcPts val="1260"/>
                        </a:lnSpc>
                        <a:spcAft>
                          <a:spcPts val="0"/>
                        </a:spcAf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李崭虹</a:t>
                      </a:r>
                      <a:endParaRPr 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c>
                  <a:txBody>
                    <a:bodyPr/>
                    <a:lstStyle/>
                    <a:p>
                      <a:pPr marL="0" algn="ctr" defTabSz="914400" rtl="0" eaLnBrk="1" latinLnBrk="0" hangingPunct="1">
                        <a:lnSpc>
                          <a:spcPts val="1260"/>
                        </a:lnSpc>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cs typeface="+mn-cs"/>
                        </a:rPr>
                        <a:t>男</a:t>
                      </a:r>
                    </a:p>
                  </a:txBody>
                  <a:tcPr marL="0" marR="0" marT="0" marB="0" anchor="ctr"/>
                </a:tc>
                <a:tc>
                  <a:txBody>
                    <a:bodyPr/>
                    <a:lstStyle/>
                    <a:p>
                      <a:pPr marL="0" algn="ctr" defTabSz="914400" rtl="0" eaLnBrk="1" latinLnBrk="0" hangingPunct="1">
                        <a:lnSpc>
                          <a:spcPts val="1260"/>
                        </a:lnSpc>
                        <a:spcAft>
                          <a:spcPts val="0"/>
                        </a:spcAf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医用生物化学、药物缓释系统</a:t>
                      </a:r>
                      <a:endParaRPr 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c>
                  <a:txBody>
                    <a:bodyPr/>
                    <a:lstStyle/>
                    <a:p>
                      <a:pPr marL="0" algn="ctr" defTabSz="914400" rtl="0" eaLnBrk="1" latinLnBrk="0" hangingPunct="1">
                        <a:lnSpc>
                          <a:spcPts val="1260"/>
                        </a:lnSpc>
                        <a:spcAft>
                          <a:spcPts val="0"/>
                        </a:spcAft>
                        <a:tabLst>
                          <a:tab pos="28575" algn="l"/>
                        </a:tabLs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讲师</a:t>
                      </a:r>
                      <a:endParaRPr lang="zh-CN" alt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c>
                  <a:txBody>
                    <a:bodyPr/>
                    <a:lstStyle/>
                    <a:p>
                      <a:pPr marL="0" algn="ctr" defTabSz="914400" rtl="0" eaLnBrk="1" latinLnBrk="0" hangingPunct="1">
                        <a:lnSpc>
                          <a:spcPts val="1260"/>
                        </a:lnSpc>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cs typeface="+mn-cs"/>
                        </a:rPr>
                        <a:t>博士</a:t>
                      </a:r>
                    </a:p>
                  </a:txBody>
                  <a:tcPr marL="0" marR="0" marT="0" marB="0" anchor="ctr"/>
                </a:tc>
                <a:tc>
                  <a:txBody>
                    <a:bodyPr/>
                    <a:lstStyle/>
                    <a:p>
                      <a:pPr marL="0" algn="ctr" defTabSz="914400" rtl="0" eaLnBrk="1" latinLnBrk="0" hangingPunct="1">
                        <a:lnSpc>
                          <a:spcPts val="1260"/>
                        </a:lnSpc>
                        <a:spcAft>
                          <a:spcPts val="0"/>
                        </a:spcAf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生物电化学传感器</a:t>
                      </a:r>
                      <a:endParaRPr 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extLst>
                  <a:ext uri="{0D108BD9-81ED-4DB2-BD59-A6C34878D82A}">
                    <a16:rowId xmlns:a16="http://schemas.microsoft.com/office/drawing/2014/main" val="1173523712"/>
                  </a:ext>
                </a:extLst>
              </a:tr>
              <a:tr h="231610">
                <a:tc>
                  <a:txBody>
                    <a:bodyPr/>
                    <a:lstStyle/>
                    <a:p>
                      <a:pPr marL="0" algn="ctr" defTabSz="914400" rtl="0" eaLnBrk="1" latinLnBrk="0" hangingPunct="1">
                        <a:lnSpc>
                          <a:spcPts val="1260"/>
                        </a:lnSpc>
                        <a:spcAft>
                          <a:spcPts val="0"/>
                        </a:spcAf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韩雨彤</a:t>
                      </a:r>
                      <a:endParaRPr 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c>
                  <a:txBody>
                    <a:bodyPr/>
                    <a:lstStyle/>
                    <a:p>
                      <a:pPr marL="0" algn="ctr" defTabSz="914400" rtl="0" eaLnBrk="1" latinLnBrk="0" hangingPunct="1">
                        <a:lnSpc>
                          <a:spcPts val="1260"/>
                        </a:lnSpc>
                        <a:spcAft>
                          <a:spcPts val="0"/>
                        </a:spcAf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女</a:t>
                      </a:r>
                      <a:endParaRPr 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c>
                  <a:txBody>
                    <a:bodyPr/>
                    <a:lstStyle/>
                    <a:p>
                      <a:pPr algn="ctr"/>
                      <a:r>
                        <a:rPr lang="zh-CN" altLang="en-US" sz="1200" b="0" kern="1200" dirty="0">
                          <a:solidFill>
                            <a:schemeClr val="tx1"/>
                          </a:solidFill>
                          <a:effectLst/>
                          <a:latin typeface="微软雅黑" panose="020B0503020204020204" pitchFamily="34" charset="-122"/>
                          <a:ea typeface="微软雅黑" panose="020B0503020204020204" pitchFamily="34" charset="-122"/>
                          <a:cs typeface="+mn-cs"/>
                        </a:rPr>
                        <a:t>医学图像处理</a:t>
                      </a:r>
                      <a:r>
                        <a:rPr lang="en-US" altLang="zh-CN" sz="1200" b="0" kern="1200" dirty="0" smtClean="0">
                          <a:solidFill>
                            <a:schemeClr val="tx1"/>
                          </a:solidFill>
                          <a:effectLst/>
                          <a:latin typeface="微软雅黑" panose="020B0503020204020204" pitchFamily="34" charset="-122"/>
                          <a:ea typeface="微软雅黑" panose="020B0503020204020204" pitchFamily="34" charset="-122"/>
                          <a:cs typeface="+mn-cs"/>
                        </a:rPr>
                        <a:t>A</a:t>
                      </a: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、医疗器械监督管理概论</a:t>
                      </a:r>
                      <a:endParaRPr lang="zh-CN" altLang="en-US"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anchor="ctr"/>
                </a:tc>
                <a:tc>
                  <a:txBody>
                    <a:bodyPr/>
                    <a:lstStyle/>
                    <a:p>
                      <a:pPr marL="0" algn="ctr" defTabSz="914400" rtl="0" eaLnBrk="1" latinLnBrk="0" hangingPunct="1">
                        <a:lnSpc>
                          <a:spcPts val="1260"/>
                        </a:lnSpc>
                        <a:spcAft>
                          <a:spcPts val="0"/>
                        </a:spcAft>
                        <a:tabLst>
                          <a:tab pos="28575" algn="l"/>
                        </a:tabLs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讲师</a:t>
                      </a:r>
                      <a:endParaRPr lang="zh-CN" alt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c>
                  <a:txBody>
                    <a:bodyPr/>
                    <a:lstStyle/>
                    <a:p>
                      <a:pPr marL="0" algn="ctr" defTabSz="914400" rtl="0" eaLnBrk="1" latinLnBrk="0" hangingPunct="1">
                        <a:lnSpc>
                          <a:spcPts val="1260"/>
                        </a:lnSpc>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cs typeface="+mn-cs"/>
                        </a:rPr>
                        <a:t>博士</a:t>
                      </a:r>
                    </a:p>
                  </a:txBody>
                  <a:tcPr marL="0" marR="0" marT="0" marB="0" anchor="ctr"/>
                </a:tc>
                <a:tc>
                  <a:txBody>
                    <a:bodyPr/>
                    <a:lstStyle/>
                    <a:p>
                      <a:pPr marL="0" algn="ctr" defTabSz="914400" rtl="0" eaLnBrk="1" latinLnBrk="0" hangingPunct="1">
                        <a:lnSpc>
                          <a:spcPts val="1260"/>
                        </a:lnSpc>
                        <a:spcAft>
                          <a:spcPts val="0"/>
                        </a:spcAf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智能传感器</a:t>
                      </a:r>
                      <a:endParaRPr 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extLst>
                  <a:ext uri="{0D108BD9-81ED-4DB2-BD59-A6C34878D82A}">
                    <a16:rowId xmlns:a16="http://schemas.microsoft.com/office/drawing/2014/main" val="10006"/>
                  </a:ext>
                </a:extLst>
              </a:tr>
              <a:tr h="287732">
                <a:tc>
                  <a:txBody>
                    <a:bodyPr/>
                    <a:lstStyle/>
                    <a:p>
                      <a:pPr marL="0" algn="ctr" defTabSz="914400" rtl="0" eaLnBrk="1" latinLnBrk="0" hangingPunct="1">
                        <a:lnSpc>
                          <a:spcPts val="1260"/>
                        </a:lnSpc>
                        <a:spcAft>
                          <a:spcPts val="0"/>
                        </a:spcAf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王子峰</a:t>
                      </a:r>
                      <a:endParaRPr 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c>
                  <a:txBody>
                    <a:bodyPr/>
                    <a:lstStyle/>
                    <a:p>
                      <a:pPr marL="0" algn="ctr" defTabSz="914400" rtl="0" eaLnBrk="1" latinLnBrk="0" hangingPunct="1">
                        <a:lnSpc>
                          <a:spcPts val="1260"/>
                        </a:lnSpc>
                        <a:spcAft>
                          <a:spcPts val="0"/>
                        </a:spcAf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男</a:t>
                      </a:r>
                      <a:endParaRPr 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c>
                  <a:txBody>
                    <a:bodyPr/>
                    <a:lstStyle/>
                    <a:p>
                      <a:pPr algn="ctr"/>
                      <a:r>
                        <a:rPr lang="zh-CN" altLang="en-US" sz="1200" b="0" kern="1200" dirty="0">
                          <a:solidFill>
                            <a:schemeClr val="tx1"/>
                          </a:solidFill>
                          <a:effectLst/>
                          <a:latin typeface="微软雅黑" panose="020B0503020204020204" pitchFamily="34" charset="-122"/>
                          <a:ea typeface="微软雅黑" panose="020B0503020204020204" pitchFamily="34" charset="-122"/>
                          <a:cs typeface="+mn-cs"/>
                        </a:rPr>
                        <a:t>柔性电子与可穿戴</a:t>
                      </a: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技术、</a:t>
                      </a:r>
                      <a:endParaRPr lang="zh-CN" altLang="en-US"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anchor="ctr"/>
                </a:tc>
                <a:tc>
                  <a:txBody>
                    <a:bodyPr/>
                    <a:lstStyle/>
                    <a:p>
                      <a:pPr marL="0" algn="ctr" defTabSz="914400" rtl="0" eaLnBrk="1" latinLnBrk="0" hangingPunct="1">
                        <a:lnSpc>
                          <a:spcPts val="1260"/>
                        </a:lnSpc>
                        <a:spcAft>
                          <a:spcPts val="0"/>
                        </a:spcAft>
                        <a:tabLst>
                          <a:tab pos="28575" algn="l"/>
                        </a:tabLs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讲师</a:t>
                      </a:r>
                      <a:endParaRPr lang="zh-CN" alt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c>
                  <a:txBody>
                    <a:bodyPr/>
                    <a:lstStyle/>
                    <a:p>
                      <a:pPr marL="0" algn="ctr" defTabSz="914400" rtl="0" eaLnBrk="1" latinLnBrk="0" hangingPunct="1">
                        <a:lnSpc>
                          <a:spcPts val="1260"/>
                        </a:lnSpc>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cs typeface="+mn-cs"/>
                        </a:rPr>
                        <a:t>博士</a:t>
                      </a:r>
                    </a:p>
                  </a:txBody>
                  <a:tcPr marL="0" marR="0" marT="0" marB="0" anchor="ctr"/>
                </a:tc>
                <a:tc>
                  <a:txBody>
                    <a:bodyPr/>
                    <a:lstStyle/>
                    <a:p>
                      <a:pPr marL="0" algn="ctr" defTabSz="914400" rtl="0" eaLnBrk="1" latinLnBrk="0" hangingPunct="1">
                        <a:lnSpc>
                          <a:spcPts val="1260"/>
                        </a:lnSpc>
                        <a:spcAft>
                          <a:spcPts val="0"/>
                        </a:spcAf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可穿戴设备与器件</a:t>
                      </a:r>
                      <a:endParaRPr 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extLst>
                  <a:ext uri="{0D108BD9-81ED-4DB2-BD59-A6C34878D82A}">
                    <a16:rowId xmlns:a16="http://schemas.microsoft.com/office/drawing/2014/main" val="10007"/>
                  </a:ext>
                </a:extLst>
              </a:tr>
              <a:tr h="287842">
                <a:tc>
                  <a:txBody>
                    <a:bodyPr/>
                    <a:lstStyle/>
                    <a:p>
                      <a:pPr marL="0" algn="ctr" defTabSz="914400" rtl="0" eaLnBrk="1" latinLnBrk="0" hangingPunct="1">
                        <a:lnSpc>
                          <a:spcPts val="1260"/>
                        </a:lnSpc>
                        <a:spcAft>
                          <a:spcPts val="0"/>
                        </a:spcAf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郑其斌</a:t>
                      </a:r>
                      <a:endParaRPr lang="zh-CN" altLang="en-US"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c>
                  <a:txBody>
                    <a:bodyPr/>
                    <a:lstStyle/>
                    <a:p>
                      <a:pPr marL="0" algn="ctr" defTabSz="914400" rtl="0" eaLnBrk="1" latinLnBrk="0" hangingPunct="1">
                        <a:lnSpc>
                          <a:spcPts val="1260"/>
                        </a:lnSpc>
                        <a:spcAft>
                          <a:spcPts val="0"/>
                        </a:spcAft>
                      </a:pPr>
                      <a:r>
                        <a:rPr lang="zh-CN" altLang="en-US" sz="1200" b="0" kern="1200" dirty="0">
                          <a:solidFill>
                            <a:schemeClr val="tx1"/>
                          </a:solidFill>
                          <a:effectLst/>
                          <a:latin typeface="微软雅黑" panose="020B0503020204020204" pitchFamily="34" charset="-122"/>
                          <a:ea typeface="微软雅黑" panose="020B0503020204020204" pitchFamily="34" charset="-122"/>
                          <a:cs typeface="+mn-cs"/>
                        </a:rPr>
                        <a:t>男</a:t>
                      </a:r>
                    </a:p>
                  </a:txBody>
                  <a:tcPr marL="0" marR="0"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kern="1200" dirty="0">
                          <a:solidFill>
                            <a:schemeClr val="tx1"/>
                          </a:solidFill>
                          <a:effectLst/>
                          <a:latin typeface="微软雅黑" panose="020B0503020204020204" pitchFamily="34" charset="-122"/>
                          <a:ea typeface="微软雅黑" panose="020B0503020204020204" pitchFamily="34" charset="-122"/>
                          <a:cs typeface="+mn-cs"/>
                        </a:rPr>
                        <a:t>数据库</a:t>
                      </a: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原理、智能控制技术</a:t>
                      </a:r>
                    </a:p>
                  </a:txBody>
                  <a:tcPr anchor="ctr"/>
                </a:tc>
                <a:tc>
                  <a:txBody>
                    <a:bodyPr/>
                    <a:lstStyle/>
                    <a:p>
                      <a:pPr marL="0" algn="ctr" defTabSz="914400" rtl="0" eaLnBrk="1" latinLnBrk="0" hangingPunct="1">
                        <a:lnSpc>
                          <a:spcPts val="1260"/>
                        </a:lnSpc>
                        <a:spcAft>
                          <a:spcPts val="0"/>
                        </a:spcAft>
                        <a:tabLst>
                          <a:tab pos="28575" algn="l"/>
                        </a:tabLs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讲师</a:t>
                      </a:r>
                      <a:endParaRPr lang="zh-CN" alt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c>
                  <a:txBody>
                    <a:bodyPr/>
                    <a:lstStyle/>
                    <a:p>
                      <a:pPr marL="0" algn="ctr" defTabSz="914400" rtl="0" eaLnBrk="1" latinLnBrk="0" hangingPunct="1">
                        <a:lnSpc>
                          <a:spcPts val="1260"/>
                        </a:lnSpc>
                        <a:spcAft>
                          <a:spcPts val="0"/>
                        </a:spcAft>
                      </a:pPr>
                      <a:r>
                        <a:rPr lang="zh-CN" altLang="en-US" sz="1200" b="0" kern="1200" dirty="0">
                          <a:solidFill>
                            <a:schemeClr val="tx1"/>
                          </a:solidFill>
                          <a:effectLst/>
                          <a:latin typeface="微软雅黑" panose="020B0503020204020204" pitchFamily="34" charset="-122"/>
                          <a:ea typeface="微软雅黑" panose="020B0503020204020204" pitchFamily="34" charset="-122"/>
                          <a:cs typeface="+mn-cs"/>
                        </a:rPr>
                        <a:t>博士</a:t>
                      </a:r>
                    </a:p>
                  </a:txBody>
                  <a:tcPr marL="0" marR="0" marT="0" marB="0" anchor="ctr"/>
                </a:tc>
                <a:tc>
                  <a:txBody>
                    <a:bodyPr/>
                    <a:lstStyle/>
                    <a:p>
                      <a:pPr marL="0" algn="ctr" defTabSz="914400" rtl="0" eaLnBrk="1" latinLnBrk="0" hangingPunct="1">
                        <a:lnSpc>
                          <a:spcPts val="1260"/>
                        </a:lnSpc>
                        <a:spcAft>
                          <a:spcPts val="0"/>
                        </a:spcAf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医学电子学</a:t>
                      </a:r>
                      <a:endParaRPr lang="zh-CN" altLang="en-US"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extLst>
                  <a:ext uri="{0D108BD9-81ED-4DB2-BD59-A6C34878D82A}">
                    <a16:rowId xmlns:a16="http://schemas.microsoft.com/office/drawing/2014/main" val="10008"/>
                  </a:ext>
                </a:extLst>
              </a:tr>
              <a:tr h="243191">
                <a:tc>
                  <a:txBody>
                    <a:bodyPr/>
                    <a:lstStyle/>
                    <a:p>
                      <a:pPr algn="ct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童璐</a:t>
                      </a:r>
                      <a:endParaRPr lang="zh-CN" altLang="en-US"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c>
                  <a:txBody>
                    <a:bodyPr/>
                    <a:lstStyle/>
                    <a:p>
                      <a:pPr algn="ctr"/>
                      <a:r>
                        <a:rPr lang="zh-CN" altLang="en-US" sz="1200" b="0" kern="1200" dirty="0">
                          <a:solidFill>
                            <a:schemeClr val="tx1"/>
                          </a:solidFill>
                          <a:effectLst/>
                          <a:latin typeface="微软雅黑" panose="020B0503020204020204" pitchFamily="34" charset="-122"/>
                          <a:ea typeface="微软雅黑" panose="020B0503020204020204" pitchFamily="34" charset="-122"/>
                          <a:cs typeface="+mn-cs"/>
                        </a:rPr>
                        <a:t>女</a:t>
                      </a:r>
                    </a:p>
                  </a:txBody>
                  <a:tcPr marL="0" marR="0" marT="0" marB="0" anchor="ctr"/>
                </a:tc>
                <a:tc>
                  <a:txBody>
                    <a:bodyPr/>
                    <a:lstStyle/>
                    <a:p>
                      <a:pPr algn="ctr"/>
                      <a:r>
                        <a:rPr lang="zh-CN" altLang="en-US" sz="1200" b="0" kern="1200" dirty="0">
                          <a:solidFill>
                            <a:schemeClr val="tx1"/>
                          </a:solidFill>
                          <a:effectLst/>
                          <a:latin typeface="微软雅黑" panose="020B0503020204020204" pitchFamily="34" charset="-122"/>
                          <a:ea typeface="微软雅黑" panose="020B0503020204020204" pitchFamily="34" charset="-122"/>
                          <a:cs typeface="+mn-cs"/>
                        </a:rPr>
                        <a:t>临床免疫学</a:t>
                      </a: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检验、临床医学概论</a:t>
                      </a:r>
                      <a:endParaRPr lang="zh-CN" altLang="en-US"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anchor="ctr"/>
                </a:tc>
                <a:tc>
                  <a:txBody>
                    <a:bodyPr/>
                    <a:lstStyle/>
                    <a:p>
                      <a:pPr marL="0" algn="ctr" defTabSz="914400" rtl="0" eaLnBrk="1" latinLnBrk="0" hangingPunct="1">
                        <a:lnSpc>
                          <a:spcPts val="1260"/>
                        </a:lnSpc>
                        <a:spcAft>
                          <a:spcPts val="0"/>
                        </a:spcAft>
                        <a:tabLst>
                          <a:tab pos="28575" algn="l"/>
                        </a:tabLs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讲师</a:t>
                      </a:r>
                      <a:endParaRPr lang="zh-CN" alt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c>
                  <a:txBody>
                    <a:bodyPr/>
                    <a:lstStyle/>
                    <a:p>
                      <a:pPr algn="ctr"/>
                      <a:r>
                        <a:rPr lang="zh-CN" altLang="en-US" sz="1200" b="0" kern="1200" dirty="0">
                          <a:solidFill>
                            <a:schemeClr val="tx1"/>
                          </a:solidFill>
                          <a:effectLst/>
                          <a:latin typeface="微软雅黑" panose="020B0503020204020204" pitchFamily="34" charset="-122"/>
                          <a:ea typeface="微软雅黑" panose="020B0503020204020204" pitchFamily="34" charset="-122"/>
                          <a:cs typeface="+mn-cs"/>
                        </a:rPr>
                        <a:t>博士</a:t>
                      </a:r>
                    </a:p>
                  </a:txBody>
                  <a:tcPr marL="0" marR="0" marT="0" marB="0" anchor="ctr"/>
                </a:tc>
                <a:tc>
                  <a:txBody>
                    <a:bodyPr/>
                    <a:lstStyle/>
                    <a:p>
                      <a:pPr algn="ct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生物免疫学</a:t>
                      </a:r>
                      <a:endParaRPr lang="zh-CN" altLang="en-US"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extLst>
                  <a:ext uri="{0D108BD9-81ED-4DB2-BD59-A6C34878D82A}">
                    <a16:rowId xmlns:a16="http://schemas.microsoft.com/office/drawing/2014/main" val="10009"/>
                  </a:ext>
                </a:extLst>
              </a:tr>
              <a:tr h="306439">
                <a:tc>
                  <a:txBody>
                    <a:bodyPr/>
                    <a:lstStyle/>
                    <a:p>
                      <a:pPr marL="0" algn="ctr" defTabSz="914400" rtl="0" eaLnBrk="1" latinLnBrk="0" hangingPunct="1">
                        <a:lnSpc>
                          <a:spcPts val="1260"/>
                        </a:lnSpc>
                        <a:spcAft>
                          <a:spcPts val="0"/>
                        </a:spcAf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贾子健</a:t>
                      </a:r>
                      <a:endParaRPr 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c>
                  <a:txBody>
                    <a:bodyPr/>
                    <a:lstStyle/>
                    <a:p>
                      <a:pPr marL="0" algn="ctr" defTabSz="914400" rtl="0" eaLnBrk="1" latinLnBrk="0" hangingPunct="1">
                        <a:lnSpc>
                          <a:spcPts val="1260"/>
                        </a:lnSpc>
                        <a:spcAft>
                          <a:spcPts val="0"/>
                        </a:spcAf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男</a:t>
                      </a:r>
                      <a:endParaRPr 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c>
                  <a:txBody>
                    <a:bodyPr/>
                    <a:lstStyle/>
                    <a:p>
                      <a:pPr algn="ctr"/>
                      <a:r>
                        <a:rPr lang="zh-CN" altLang="en-US" sz="1200" b="0" kern="1200" dirty="0">
                          <a:solidFill>
                            <a:schemeClr val="tx1"/>
                          </a:solidFill>
                          <a:effectLst/>
                          <a:latin typeface="微软雅黑" panose="020B0503020204020204" pitchFamily="34" charset="-122"/>
                          <a:ea typeface="微软雅黑" panose="020B0503020204020204" pitchFamily="34" charset="-122"/>
                          <a:cs typeface="+mn-cs"/>
                        </a:rPr>
                        <a:t>医学影像</a:t>
                      </a: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解剖学、医学影像技术</a:t>
                      </a:r>
                      <a:endParaRPr lang="zh-CN" altLang="en-US"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anchor="ctr"/>
                </a:tc>
                <a:tc>
                  <a:txBody>
                    <a:bodyPr/>
                    <a:lstStyle/>
                    <a:p>
                      <a:pPr marL="0" algn="ctr" defTabSz="914400" rtl="0" eaLnBrk="1" latinLnBrk="0" hangingPunct="1">
                        <a:lnSpc>
                          <a:spcPts val="1260"/>
                        </a:lnSpc>
                        <a:spcAft>
                          <a:spcPts val="0"/>
                        </a:spcAft>
                        <a:tabLst>
                          <a:tab pos="28575" algn="l"/>
                          <a:tab pos="394970" algn="l"/>
                        </a:tabLst>
                      </a:pPr>
                      <a:r>
                        <a:rPr lang="zh-CN" sz="1200" b="0" kern="1200" dirty="0">
                          <a:solidFill>
                            <a:schemeClr val="tx1"/>
                          </a:solidFill>
                          <a:effectLst/>
                          <a:latin typeface="微软雅黑" panose="020B0503020204020204" pitchFamily="34" charset="-122"/>
                          <a:ea typeface="微软雅黑" panose="020B0503020204020204" pitchFamily="34" charset="-122"/>
                          <a:cs typeface="+mn-cs"/>
                        </a:rPr>
                        <a:t>讲师</a:t>
                      </a:r>
                    </a:p>
                  </a:txBody>
                  <a:tcPr marL="0" marR="0" marT="0" marB="0" anchor="ctr"/>
                </a:tc>
                <a:tc>
                  <a:txBody>
                    <a:bodyPr/>
                    <a:lstStyle/>
                    <a:p>
                      <a:pPr marL="0" algn="ctr" defTabSz="914400" rtl="0" eaLnBrk="1" latinLnBrk="0" hangingPunct="1">
                        <a:lnSpc>
                          <a:spcPts val="1260"/>
                        </a:lnSpc>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cs typeface="+mn-cs"/>
                        </a:rPr>
                        <a:t>博士</a:t>
                      </a:r>
                    </a:p>
                  </a:txBody>
                  <a:tcPr marL="0" marR="0" marT="0" marB="0" anchor="ctr"/>
                </a:tc>
                <a:tc>
                  <a:txBody>
                    <a:bodyPr/>
                    <a:lstStyle/>
                    <a:p>
                      <a:pPr marL="0" algn="ctr" defTabSz="914400" rtl="0" eaLnBrk="1" latinLnBrk="0" hangingPunct="1">
                        <a:lnSpc>
                          <a:spcPts val="1260"/>
                        </a:lnSpc>
                        <a:spcAft>
                          <a:spcPts val="0"/>
                        </a:spcAft>
                      </a:pPr>
                      <a:r>
                        <a:rPr lang="zh-CN" altLang="en-US" sz="1200" b="0" kern="1200" dirty="0" smtClean="0">
                          <a:solidFill>
                            <a:schemeClr val="tx1"/>
                          </a:solidFill>
                          <a:effectLst/>
                          <a:latin typeface="微软雅黑" panose="020B0503020204020204" pitchFamily="34" charset="-122"/>
                          <a:ea typeface="微软雅黑" panose="020B0503020204020204" pitchFamily="34" charset="-122"/>
                          <a:cs typeface="+mn-cs"/>
                        </a:rPr>
                        <a:t>医学影像仪器</a:t>
                      </a:r>
                      <a:endParaRPr lang="zh-CN"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extLst>
                  <a:ext uri="{0D108BD9-81ED-4DB2-BD59-A6C34878D82A}">
                    <a16:rowId xmlns:a16="http://schemas.microsoft.com/office/drawing/2014/main" val="10015"/>
                  </a:ext>
                </a:extLst>
              </a:tr>
            </a:tbl>
          </a:graphicData>
        </a:graphic>
      </p:graphicFrame>
      <p:sp>
        <p:nvSpPr>
          <p:cNvPr id="7" name="Slide Number Placeholder 3"/>
          <p:cNvSpPr txBox="1"/>
          <p:nvPr/>
        </p:nvSpPr>
        <p:spPr>
          <a:xfrm>
            <a:off x="73" y="4876135"/>
            <a:ext cx="1600480" cy="273892"/>
          </a:xfrm>
          <a:prstGeom prst="rect">
            <a:avLst/>
          </a:prstGeom>
        </p:spPr>
        <p:txBody>
          <a:bodyPr vert="horz" lIns="68591" tIns="34295" rIns="68591" bIns="34295" rtlCol="0" anchor="ctr"/>
          <a:lstStyle>
            <a:defPPr>
              <a:defRPr lang="zh-CN"/>
            </a:defPPr>
            <a:lvl1pPr marL="0" algn="l" defTabSz="914400" rtl="0" eaLnBrk="1" latinLnBrk="0" hangingPunct="1">
              <a:defRPr sz="1800" kern="1200">
                <a:solidFill>
                  <a:schemeClr val="bg1"/>
                </a:solidFill>
                <a:latin typeface="黑体" panose="02010609060101010101" pitchFamily="49" charset="-122"/>
                <a:ea typeface="黑体"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50">
                <a:latin typeface="微软雅黑" panose="020B0503020204020204" pitchFamily="34" charset="-122"/>
                <a:ea typeface="微软雅黑" panose="020B0503020204020204" pitchFamily="34" charset="-122"/>
              </a:rPr>
              <a:t>第</a:t>
            </a:r>
            <a:fld id="{26A37939-7686-41CC-A8D3-F58D0B3721D2}" type="slidenum">
              <a:rPr lang="zh-CN" altLang="en-US" sz="1350" smtClean="0">
                <a:latin typeface="微软雅黑" panose="020B0503020204020204" pitchFamily="34" charset="-122"/>
                <a:ea typeface="微软雅黑" panose="020B0503020204020204" pitchFamily="34" charset="-122"/>
              </a:rPr>
              <a:t>16</a:t>
            </a:fld>
            <a:r>
              <a:rPr lang="zh-CN" altLang="en-US" sz="1350">
                <a:latin typeface="微软雅黑" panose="020B0503020204020204" pitchFamily="34" charset="-122"/>
                <a:ea typeface="微软雅黑" panose="020B0503020204020204" pitchFamily="34" charset="-122"/>
              </a:rPr>
              <a:t>页</a:t>
            </a:r>
            <a:endParaRPr lang="zh-CN" altLang="en-US" sz="135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1362853" y="4243353"/>
            <a:ext cx="1188110" cy="228780"/>
          </a:xfrm>
        </p:spPr>
        <p:txBody>
          <a:bodyPr/>
          <a:lstStyle/>
          <a:p>
            <a:r>
              <a:rPr lang="zh-CN" altLang="en-US" sz="1350">
                <a:latin typeface="微软雅黑" panose="020B0503020204020204" pitchFamily="34" charset="-122"/>
                <a:ea typeface="微软雅黑" panose="020B0503020204020204" pitchFamily="34" charset="-122"/>
              </a:rPr>
              <a:t>第</a:t>
            </a:r>
            <a:fld id="{26A37939-7686-41CC-A8D3-F58D0B3721D2}" type="slidenum">
              <a:rPr lang="zh-CN" altLang="en-US" sz="1350" smtClean="0">
                <a:latin typeface="微软雅黑" panose="020B0503020204020204" pitchFamily="34" charset="-122"/>
                <a:ea typeface="微软雅黑" panose="020B0503020204020204" pitchFamily="34" charset="-122"/>
              </a:rPr>
              <a:t>17</a:t>
            </a:fld>
            <a:r>
              <a:rPr lang="zh-CN" altLang="en-US" sz="1350">
                <a:latin typeface="微软雅黑" panose="020B0503020204020204" pitchFamily="34" charset="-122"/>
                <a:ea typeface="微软雅黑" panose="020B0503020204020204" pitchFamily="34" charset="-122"/>
              </a:rPr>
              <a:t>页</a:t>
            </a:r>
            <a:endParaRPr lang="zh-CN" altLang="en-US" sz="1350" dirty="0">
              <a:latin typeface="微软雅黑" panose="020B0503020204020204" pitchFamily="34" charset="-122"/>
              <a:ea typeface="微软雅黑" panose="020B0503020204020204" pitchFamily="34" charset="-122"/>
            </a:endParaRPr>
          </a:p>
        </p:txBody>
      </p:sp>
      <p:sp>
        <p:nvSpPr>
          <p:cNvPr id="11" name="Title 1"/>
          <p:cNvSpPr>
            <a:spLocks noGrp="1"/>
          </p:cNvSpPr>
          <p:nvPr>
            <p:ph type="title"/>
          </p:nvPr>
        </p:nvSpPr>
        <p:spPr>
          <a:xfrm>
            <a:off x="395605" y="123684"/>
            <a:ext cx="8229600" cy="432124"/>
          </a:xfrm>
        </p:spPr>
        <p:txBody>
          <a:bodyPr>
            <a:noAutofit/>
          </a:bodyPr>
          <a:lstStyle/>
          <a:p>
            <a:r>
              <a:rPr lang="en-US" altLang="zh-CN" dirty="0">
                <a:ea typeface="微软雅黑" panose="020B0503020204020204" pitchFamily="34" charset="-122"/>
              </a:rPr>
              <a:t>3.</a:t>
            </a:r>
            <a:r>
              <a:rPr lang="zh-CN" altLang="en-US" dirty="0">
                <a:ea typeface="微软雅黑" panose="020B0503020204020204" pitchFamily="34" charset="-122"/>
              </a:rPr>
              <a:t>实验室及相关设备</a:t>
            </a:r>
            <a:endParaRPr lang="en-US" dirty="0">
              <a:ea typeface="微软雅黑" panose="020B0503020204020204" pitchFamily="34" charset="-122"/>
            </a:endParaRPr>
          </a:p>
        </p:txBody>
      </p:sp>
      <p:sp>
        <p:nvSpPr>
          <p:cNvPr id="14" name="矩形 13"/>
          <p:cNvSpPr/>
          <p:nvPr/>
        </p:nvSpPr>
        <p:spPr>
          <a:xfrm>
            <a:off x="971600" y="734784"/>
            <a:ext cx="7357789" cy="1165127"/>
          </a:xfrm>
          <a:prstGeom prst="rect">
            <a:avLst/>
          </a:prstGeom>
          <a:solidFill>
            <a:schemeClr val="accent2">
              <a:lumMod val="40000"/>
              <a:lumOff val="60000"/>
            </a:schemeClr>
          </a:solidFill>
        </p:spPr>
        <p:txBody>
          <a:bodyPr wrap="square">
            <a:spAutoFit/>
          </a:bodyPr>
          <a:lstStyle/>
          <a:p>
            <a:pPr marL="342900" indent="-342900">
              <a:lnSpc>
                <a:spcPct val="150000"/>
              </a:lnSpc>
              <a:buFont typeface="Wingdings" panose="05000000000000000000" pitchFamily="2" charset="2"/>
              <a:buChar char="Ø"/>
            </a:pPr>
            <a:r>
              <a:rPr lang="zh-CN" altLang="en-US" sz="1600" b="1" dirty="0">
                <a:latin typeface="黑体" panose="02010609060101010101" pitchFamily="49" charset="-122"/>
                <a:ea typeface="黑体" panose="02010609060101010101" pitchFamily="49" charset="-122"/>
                <a:cs typeface="宋体" panose="02010600030101010101" pitchFamily="2" charset="-122"/>
              </a:rPr>
              <a:t>已建成</a:t>
            </a:r>
            <a:r>
              <a:rPr lang="zh-CN" altLang="zh-CN" sz="1600" b="1" dirty="0" smtClean="0">
                <a:latin typeface="黑体" panose="02010609060101010101" pitchFamily="49" charset="-122"/>
                <a:ea typeface="黑体" panose="02010609060101010101" pitchFamily="49" charset="-122"/>
                <a:cs typeface="宋体" panose="02010600030101010101" pitchFamily="2" charset="-122"/>
              </a:rPr>
              <a:t>约</a:t>
            </a:r>
            <a:r>
              <a:rPr lang="en-US" altLang="zh-CN" sz="1600" b="1" dirty="0" smtClean="0">
                <a:latin typeface="黑体" panose="02010609060101010101" pitchFamily="49" charset="-122"/>
                <a:ea typeface="黑体" panose="02010609060101010101" pitchFamily="49" charset="-122"/>
                <a:cs typeface="宋体" panose="02010600030101010101" pitchFamily="2" charset="-122"/>
              </a:rPr>
              <a:t>25</a:t>
            </a:r>
            <a:r>
              <a:rPr lang="zh-CN" altLang="zh-CN" sz="1600" b="1" dirty="0" smtClean="0">
                <a:latin typeface="黑体" panose="02010609060101010101" pitchFamily="49" charset="-122"/>
                <a:ea typeface="黑体" panose="02010609060101010101" pitchFamily="49" charset="-122"/>
                <a:cs typeface="宋体" panose="02010600030101010101" pitchFamily="2" charset="-122"/>
              </a:rPr>
              <a:t>0</a:t>
            </a:r>
            <a:r>
              <a:rPr lang="zh-CN" altLang="zh-CN" sz="1600" b="1" dirty="0">
                <a:latin typeface="黑体" panose="02010609060101010101" pitchFamily="49" charset="-122"/>
                <a:ea typeface="黑体" panose="02010609060101010101" pitchFamily="49" charset="-122"/>
                <a:cs typeface="宋体" panose="02010600030101010101" pitchFamily="2" charset="-122"/>
              </a:rPr>
              <a:t>平米的</a:t>
            </a:r>
            <a:r>
              <a:rPr lang="zh-CN" altLang="en-US" sz="1600" b="1" dirty="0" smtClean="0">
                <a:latin typeface="黑体" panose="02010609060101010101" pitchFamily="49" charset="-122"/>
                <a:ea typeface="黑体" panose="02010609060101010101" pitchFamily="49" charset="-122"/>
                <a:cs typeface="宋体" panose="02010600030101010101" pitchFamily="2" charset="-122"/>
              </a:rPr>
              <a:t>相关专业和科研</a:t>
            </a:r>
            <a:r>
              <a:rPr lang="zh-CN" altLang="zh-CN" sz="1600" b="1" dirty="0" smtClean="0">
                <a:latin typeface="黑体" panose="02010609060101010101" pitchFamily="49" charset="-122"/>
                <a:ea typeface="黑体" panose="02010609060101010101" pitchFamily="49" charset="-122"/>
                <a:cs typeface="宋体" panose="02010600030101010101" pitchFamily="2" charset="-122"/>
              </a:rPr>
              <a:t>实验室</a:t>
            </a:r>
            <a:r>
              <a:rPr lang="zh-CN" altLang="en-US" sz="1600" b="1" dirty="0" smtClean="0">
                <a:latin typeface="黑体" panose="02010609060101010101" pitchFamily="49" charset="-122"/>
                <a:ea typeface="黑体" panose="02010609060101010101" pitchFamily="49" charset="-122"/>
                <a:cs typeface="宋体" panose="02010600030101010101" pitchFamily="2" charset="-122"/>
              </a:rPr>
              <a:t>；包括智能感知</a:t>
            </a:r>
            <a:r>
              <a:rPr lang="zh-CN" altLang="zh-CN" sz="1600" b="1" dirty="0" smtClean="0">
                <a:latin typeface="黑体" panose="02010609060101010101" pitchFamily="49" charset="-122"/>
                <a:ea typeface="黑体" panose="02010609060101010101" pitchFamily="49" charset="-122"/>
                <a:cs typeface="宋体" panose="02010600030101010101" pitchFamily="2" charset="-122"/>
              </a:rPr>
              <a:t>实验室、</a:t>
            </a:r>
            <a:r>
              <a:rPr lang="zh-CN" altLang="en-US" sz="1600" b="1" dirty="0" smtClean="0">
                <a:latin typeface="黑体" panose="02010609060101010101" pitchFamily="49" charset="-122"/>
                <a:ea typeface="黑体" panose="02010609060101010101" pitchFamily="49" charset="-122"/>
                <a:cs typeface="宋体" panose="02010600030101010101" pitchFamily="2" charset="-122"/>
              </a:rPr>
              <a:t>可穿戴设备实验室</a:t>
            </a:r>
            <a:r>
              <a:rPr lang="zh-CN" altLang="zh-CN" sz="1600" b="1" dirty="0" smtClean="0">
                <a:latin typeface="黑体" panose="02010609060101010101" pitchFamily="49" charset="-122"/>
                <a:ea typeface="黑体" panose="02010609060101010101" pitchFamily="49" charset="-122"/>
                <a:cs typeface="宋体" panose="02010600030101010101" pitchFamily="2" charset="-122"/>
              </a:rPr>
              <a:t>、</a:t>
            </a:r>
            <a:r>
              <a:rPr lang="zh-CN" altLang="en-US" sz="1600" b="1" dirty="0" smtClean="0">
                <a:latin typeface="黑体" panose="02010609060101010101" pitchFamily="49" charset="-122"/>
                <a:ea typeface="黑体" panose="02010609060101010101" pitchFamily="49" charset="-122"/>
                <a:cs typeface="宋体" panose="02010600030101010101" pitchFamily="2" charset="-122"/>
              </a:rPr>
              <a:t>体外诊断试剂</a:t>
            </a:r>
            <a:r>
              <a:rPr lang="zh-CN" altLang="zh-CN" sz="1600" b="1" dirty="0" smtClean="0">
                <a:latin typeface="黑体" panose="02010609060101010101" pitchFamily="49" charset="-122"/>
                <a:ea typeface="黑体" panose="02010609060101010101" pitchFamily="49" charset="-122"/>
                <a:cs typeface="宋体" panose="02010600030101010101" pitchFamily="2" charset="-122"/>
              </a:rPr>
              <a:t>实验室、</a:t>
            </a:r>
            <a:r>
              <a:rPr lang="zh-CN" altLang="en-US" sz="1600" b="1" dirty="0" smtClean="0">
                <a:latin typeface="黑体" panose="02010609060101010101" pitchFamily="49" charset="-122"/>
                <a:ea typeface="黑体" panose="02010609060101010101" pitchFamily="49" charset="-122"/>
                <a:cs typeface="宋体" panose="02010600030101010101" pitchFamily="2" charset="-122"/>
              </a:rPr>
              <a:t>医学大数据</a:t>
            </a:r>
            <a:r>
              <a:rPr lang="zh-CN" altLang="zh-CN" sz="1600" b="1" dirty="0" smtClean="0">
                <a:latin typeface="黑体" panose="02010609060101010101" pitchFamily="49" charset="-122"/>
                <a:ea typeface="黑体" panose="02010609060101010101" pitchFamily="49" charset="-122"/>
                <a:cs typeface="宋体" panose="02010600030101010101" pitchFamily="2" charset="-122"/>
              </a:rPr>
              <a:t>实验室</a:t>
            </a:r>
            <a:r>
              <a:rPr lang="zh-CN" altLang="en-US" sz="1600" b="1" dirty="0" smtClean="0">
                <a:latin typeface="黑体" panose="02010609060101010101" pitchFamily="49" charset="-122"/>
                <a:ea typeface="黑体" panose="02010609060101010101" pitchFamily="49" charset="-122"/>
                <a:cs typeface="宋体" panose="02010600030101010101" pitchFamily="2" charset="-122"/>
              </a:rPr>
              <a:t>等</a:t>
            </a:r>
            <a:r>
              <a:rPr lang="en-US" altLang="zh-CN" sz="1600" b="1" dirty="0" smtClean="0">
                <a:latin typeface="黑体" panose="02010609060101010101" pitchFamily="49" charset="-122"/>
                <a:ea typeface="黑体" panose="02010609060101010101" pitchFamily="49" charset="-122"/>
                <a:cs typeface="宋体" panose="02010600030101010101" pitchFamily="2" charset="-122"/>
              </a:rPr>
              <a:t>5</a:t>
            </a:r>
            <a:r>
              <a:rPr lang="zh-CN" altLang="en-US" sz="1600" b="1" dirty="0" smtClean="0">
                <a:latin typeface="黑体" panose="02010609060101010101" pitchFamily="49" charset="-122"/>
                <a:ea typeface="黑体" panose="02010609060101010101" pitchFamily="49" charset="-122"/>
                <a:cs typeface="宋体" panose="02010600030101010101" pitchFamily="2" charset="-122"/>
              </a:rPr>
              <a:t>个</a:t>
            </a:r>
            <a:r>
              <a:rPr lang="zh-CN" altLang="en-US" sz="1600" b="1" dirty="0">
                <a:latin typeface="黑体" panose="02010609060101010101" pitchFamily="49" charset="-122"/>
                <a:ea typeface="黑体" panose="02010609060101010101" pitchFamily="49" charset="-122"/>
                <a:cs typeface="宋体" panose="02010600030101010101" pitchFamily="2" charset="-122"/>
              </a:rPr>
              <a:t>专业实验室</a:t>
            </a:r>
            <a:endParaRPr lang="en-US" altLang="zh-CN" sz="1600" b="1" dirty="0">
              <a:latin typeface="黑体" panose="02010609060101010101" pitchFamily="49" charset="-122"/>
              <a:ea typeface="黑体" panose="02010609060101010101" pitchFamily="49" charset="-122"/>
              <a:cs typeface="宋体" panose="02010600030101010101" pitchFamily="2" charset="-122"/>
            </a:endParaRPr>
          </a:p>
          <a:p>
            <a:pPr marL="342900" indent="-342900">
              <a:lnSpc>
                <a:spcPct val="150000"/>
              </a:lnSpc>
              <a:buFont typeface="Wingdings" panose="05000000000000000000" pitchFamily="2" charset="2"/>
              <a:buChar char="Ø"/>
            </a:pPr>
            <a:r>
              <a:rPr lang="zh-CN" altLang="zh-CN" sz="1600" b="1" dirty="0">
                <a:latin typeface="黑体" panose="02010609060101010101" pitchFamily="49" charset="-122"/>
                <a:ea typeface="黑体" panose="02010609060101010101" pitchFamily="49" charset="-122"/>
                <a:cs typeface="宋体" panose="02010600030101010101" pitchFamily="2" charset="-122"/>
              </a:rPr>
              <a:t>同时学院有医学基础、医学信号处理等</a:t>
            </a:r>
            <a:r>
              <a:rPr lang="en-US" altLang="zh-CN" sz="1600" b="1" dirty="0">
                <a:latin typeface="黑体" panose="02010609060101010101" pitchFamily="49" charset="-122"/>
                <a:ea typeface="黑体" panose="02010609060101010101" pitchFamily="49" charset="-122"/>
                <a:cs typeface="宋体" panose="02010600030101010101" pitchFamily="2" charset="-122"/>
              </a:rPr>
              <a:t>3</a:t>
            </a:r>
            <a:r>
              <a:rPr lang="zh-CN" altLang="zh-CN" sz="1600" b="1" dirty="0">
                <a:latin typeface="黑体" panose="02010609060101010101" pitchFamily="49" charset="-122"/>
                <a:ea typeface="黑体" panose="02010609060101010101" pitchFamily="49" charset="-122"/>
                <a:cs typeface="宋体" panose="02010600030101010101" pitchFamily="2" charset="-122"/>
              </a:rPr>
              <a:t>个相关</a:t>
            </a:r>
            <a:r>
              <a:rPr lang="zh-CN" altLang="en-US" sz="1600" b="1" dirty="0">
                <a:latin typeface="黑体" panose="02010609060101010101" pitchFamily="49" charset="-122"/>
                <a:ea typeface="黑体" panose="02010609060101010101" pitchFamily="49" charset="-122"/>
                <a:cs typeface="宋体" panose="02010600030101010101" pitchFamily="2" charset="-122"/>
              </a:rPr>
              <a:t>专业基础</a:t>
            </a:r>
            <a:r>
              <a:rPr lang="zh-CN" altLang="zh-CN" sz="1600" b="1" dirty="0">
                <a:latin typeface="黑体" panose="02010609060101010101" pitchFamily="49" charset="-122"/>
                <a:ea typeface="黑体" panose="02010609060101010101" pitchFamily="49" charset="-122"/>
                <a:cs typeface="宋体" panose="02010600030101010101" pitchFamily="2" charset="-122"/>
              </a:rPr>
              <a:t>实验室</a:t>
            </a:r>
          </a:p>
        </p:txBody>
      </p:sp>
      <p:sp>
        <p:nvSpPr>
          <p:cNvPr id="6" name="Slide Number Placeholder 3"/>
          <p:cNvSpPr>
            <a:spLocks noGrp="1"/>
          </p:cNvSpPr>
          <p:nvPr/>
        </p:nvSpPr>
        <p:spPr>
          <a:xfrm>
            <a:off x="-36165" y="4876272"/>
            <a:ext cx="2133600" cy="273892"/>
          </a:xfrm>
          <a:prstGeom prst="rect">
            <a:avLst/>
          </a:prstGeom>
        </p:spPr>
        <p:txBody>
          <a:bodyPr vert="horz" lIns="91440" tIns="45720" rIns="91440" bIns="45720" rtlCol="0" anchor="ctr"/>
          <a:lstStyle>
            <a:defPPr>
              <a:defRPr lang="zh-CN"/>
            </a:defPPr>
            <a:lvl1pPr marL="0" algn="l" defTabSz="685800" rtl="0" eaLnBrk="1" latinLnBrk="0" hangingPunct="1">
              <a:defRPr sz="1350" kern="1200">
                <a:solidFill>
                  <a:schemeClr val="bg1"/>
                </a:solidFill>
                <a:latin typeface="黑体" panose="02010609060101010101" pitchFamily="49" charset="-122"/>
                <a:ea typeface="黑体" panose="02010609060101010101" pitchFamily="49" charset="-122"/>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a:lstStyle>
          <a:p>
            <a:r>
              <a:rPr lang="zh-CN" altLang="en-US" sz="1350" dirty="0">
                <a:latin typeface="微软雅黑" panose="020B0503020204020204" pitchFamily="34" charset="-122"/>
                <a:ea typeface="微软雅黑" panose="020B0503020204020204" pitchFamily="34" charset="-122"/>
              </a:rPr>
              <a:t>第</a:t>
            </a:r>
            <a:fld id="{26A37939-7686-41CC-A8D3-F58D0B3721D2}" type="slidenum">
              <a:rPr lang="zh-CN" altLang="en-US" sz="1350" smtClean="0">
                <a:latin typeface="微软雅黑" panose="020B0503020204020204" pitchFamily="34" charset="-122"/>
                <a:ea typeface="微软雅黑" panose="020B0503020204020204" pitchFamily="34" charset="-122"/>
              </a:rPr>
              <a:t>17</a:t>
            </a:fld>
            <a:r>
              <a:rPr lang="zh-CN" altLang="en-US" sz="1350" dirty="0">
                <a:latin typeface="微软雅黑" panose="020B0503020204020204" pitchFamily="34" charset="-122"/>
                <a:ea typeface="微软雅黑" panose="020B0503020204020204" pitchFamily="34" charset="-122"/>
              </a:rPr>
              <a:t>页</a:t>
            </a:r>
          </a:p>
        </p:txBody>
      </p:sp>
      <p:pic>
        <p:nvPicPr>
          <p:cNvPr id="7" name="图片 6"/>
          <p:cNvPicPr>
            <a:picLocks noChangeAspect="1"/>
          </p:cNvPicPr>
          <p:nvPr/>
        </p:nvPicPr>
        <p:blipFill>
          <a:blip r:embed="rId2"/>
          <a:stretch>
            <a:fillRect/>
          </a:stretch>
        </p:blipFill>
        <p:spPr>
          <a:xfrm>
            <a:off x="1389736" y="2045892"/>
            <a:ext cx="6521516" cy="280440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6A37939-7686-41CC-A8D3-F58D0B3721D2}" type="slidenum">
              <a:rPr lang="zh-CN" altLang="en-US" sz="900" smtClean="0"/>
              <a:t>18</a:t>
            </a:fld>
            <a:endParaRPr lang="zh-CN" altLang="en-US" sz="900"/>
          </a:p>
        </p:txBody>
      </p:sp>
      <p:pic>
        <p:nvPicPr>
          <p:cNvPr id="4" name="图片 3"/>
          <p:cNvPicPr>
            <a:picLocks noChangeAspect="1"/>
          </p:cNvPicPr>
          <p:nvPr>
            <p:custDataLst>
              <p:tags r:id="rId1"/>
            </p:custDataLst>
          </p:nvPr>
        </p:nvPicPr>
        <p:blipFill>
          <a:blip r:embed="rId4"/>
          <a:stretch>
            <a:fillRect/>
          </a:stretch>
        </p:blipFill>
        <p:spPr>
          <a:xfrm>
            <a:off x="5220335" y="267970"/>
            <a:ext cx="3708400" cy="2254250"/>
          </a:xfrm>
          <a:prstGeom prst="rect">
            <a:avLst/>
          </a:prstGeom>
        </p:spPr>
      </p:pic>
      <p:pic>
        <p:nvPicPr>
          <p:cNvPr id="5" name="图片 4"/>
          <p:cNvPicPr>
            <a:picLocks noChangeAspect="1"/>
          </p:cNvPicPr>
          <p:nvPr>
            <p:custDataLst>
              <p:tags r:id="rId2"/>
            </p:custDataLst>
          </p:nvPr>
        </p:nvPicPr>
        <p:blipFill>
          <a:blip r:embed="rId5"/>
          <a:stretch>
            <a:fillRect/>
          </a:stretch>
        </p:blipFill>
        <p:spPr>
          <a:xfrm>
            <a:off x="6430010" y="-20320"/>
            <a:ext cx="2713990" cy="2139950"/>
          </a:xfrm>
          <a:prstGeom prst="rect">
            <a:avLst/>
          </a:prstGeom>
        </p:spPr>
      </p:pic>
      <p:sp>
        <p:nvSpPr>
          <p:cNvPr id="3" name="Content Placeholder 2"/>
          <p:cNvSpPr txBox="1"/>
          <p:nvPr/>
        </p:nvSpPr>
        <p:spPr>
          <a:xfrm>
            <a:off x="1918430" y="1189980"/>
            <a:ext cx="6173280" cy="2052587"/>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 indent="0">
              <a:lnSpc>
                <a:spcPct val="150000"/>
              </a:lnSpc>
              <a:spcAft>
                <a:spcPts val="1800"/>
              </a:spcAft>
              <a:buNone/>
            </a:pPr>
            <a:r>
              <a:rPr lang="zh-CN" altLang="en-US" sz="3600" b="1" dirty="0">
                <a:solidFill>
                  <a:srgbClr val="FF0000"/>
                </a:solidFill>
                <a:effectLst>
                  <a:outerShdw blurRad="38100" dist="38100" dir="2700000" algn="tl">
                    <a:srgbClr val="000000">
                      <a:alpha val="43137"/>
                    </a:srgbClr>
                  </a:outerShdw>
                </a:effectLst>
                <a:ea typeface="微软雅黑" panose="020B0503020204020204" pitchFamily="34" charset="-122"/>
              </a:rPr>
              <a:t>欢迎各位同学</a:t>
            </a:r>
            <a:endParaRPr lang="en-US" altLang="zh-CN" sz="3600" b="1" dirty="0">
              <a:solidFill>
                <a:srgbClr val="FF0000"/>
              </a:solidFill>
              <a:effectLst>
                <a:outerShdw blurRad="38100" dist="38100" dir="2700000" algn="tl">
                  <a:srgbClr val="000000">
                    <a:alpha val="43137"/>
                  </a:srgbClr>
                </a:outerShdw>
              </a:effectLst>
              <a:ea typeface="微软雅黑" panose="020B0503020204020204" pitchFamily="34" charset="-122"/>
            </a:endParaRPr>
          </a:p>
          <a:p>
            <a:pPr marL="22860" indent="0">
              <a:lnSpc>
                <a:spcPct val="150000"/>
              </a:lnSpc>
              <a:spcAft>
                <a:spcPts val="1800"/>
              </a:spcAft>
              <a:buNone/>
            </a:pPr>
            <a:r>
              <a:rPr lang="en-US" altLang="zh-CN" sz="3600" b="1" dirty="0">
                <a:solidFill>
                  <a:srgbClr val="FF0000"/>
                </a:solidFill>
                <a:effectLst>
                  <a:outerShdw blurRad="38100" dist="38100" dir="2700000" algn="tl">
                    <a:srgbClr val="000000">
                      <a:alpha val="43137"/>
                    </a:srgbClr>
                  </a:outerShdw>
                </a:effectLst>
                <a:ea typeface="微软雅黑" panose="020B0503020204020204" pitchFamily="34" charset="-122"/>
              </a:rPr>
              <a:t>             </a:t>
            </a:r>
            <a:r>
              <a:rPr lang="zh-CN" altLang="en-US" sz="3600" b="1" dirty="0">
                <a:solidFill>
                  <a:srgbClr val="FF0000"/>
                </a:solidFill>
                <a:effectLst>
                  <a:outerShdw blurRad="38100" dist="38100" dir="2700000" algn="tl">
                    <a:srgbClr val="000000">
                      <a:alpha val="43137"/>
                    </a:srgbClr>
                  </a:outerShdw>
                </a:effectLst>
                <a:ea typeface="微软雅黑" panose="020B0503020204020204" pitchFamily="34" charset="-122"/>
              </a:rPr>
              <a:t>咨询与报考！</a:t>
            </a:r>
            <a:endParaRPr lang="en-US" altLang="zh-CN" sz="3600" b="1" dirty="0">
              <a:solidFill>
                <a:srgbClr val="FF0000"/>
              </a:solidFill>
              <a:effectLst>
                <a:outerShdw blurRad="38100" dist="38100" dir="2700000" algn="tl">
                  <a:srgbClr val="000000">
                    <a:alpha val="43137"/>
                  </a:srgbClr>
                </a:outerShdw>
              </a:effectLst>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zh-CN" altLang="en-US" sz="2700" b="1" dirty="0">
                <a:latin typeface="微软雅黑" panose="020B0503020204020204" pitchFamily="34" charset="-122"/>
                <a:ea typeface="微软雅黑" panose="020B0503020204020204" pitchFamily="34" charset="-122"/>
              </a:rPr>
              <a:t>目  录</a:t>
            </a:r>
          </a:p>
        </p:txBody>
      </p:sp>
      <p:sp>
        <p:nvSpPr>
          <p:cNvPr id="3" name="内容占位符 2"/>
          <p:cNvSpPr>
            <a:spLocks noGrp="1"/>
          </p:cNvSpPr>
          <p:nvPr>
            <p:ph idx="1"/>
          </p:nvPr>
        </p:nvSpPr>
        <p:spPr>
          <a:xfrm>
            <a:off x="1547135" y="897721"/>
            <a:ext cx="6173280" cy="3619035"/>
          </a:xfrm>
        </p:spPr>
        <p:txBody>
          <a:bodyPr>
            <a:normAutofit/>
          </a:bodyPr>
          <a:lstStyle/>
          <a:p>
            <a:pPr marL="0" indent="0">
              <a:lnSpc>
                <a:spcPct val="200000"/>
              </a:lnSpc>
              <a:buNone/>
            </a:pPr>
            <a:r>
              <a:rPr lang="en-US" altLang="zh-CN" sz="2000" b="1" dirty="0">
                <a:ea typeface="微软雅黑" panose="020B0503020204020204" pitchFamily="34" charset="-122"/>
              </a:rPr>
              <a:t>1. </a:t>
            </a:r>
            <a:r>
              <a:rPr lang="zh-CN" altLang="en-US" sz="2000" b="1" dirty="0">
                <a:ea typeface="微软雅黑" panose="020B0503020204020204" pitchFamily="34" charset="-122"/>
              </a:rPr>
              <a:t>智能医学工程</a:t>
            </a:r>
            <a:r>
              <a:rPr lang="zh-CN" altLang="zh-CN" sz="2000" b="1" dirty="0">
                <a:ea typeface="微软雅黑" panose="020B0503020204020204" pitchFamily="34" charset="-122"/>
              </a:rPr>
              <a:t>专业</a:t>
            </a:r>
            <a:r>
              <a:rPr lang="zh-CN" altLang="en-US" sz="2000" b="1" dirty="0">
                <a:ea typeface="微软雅黑" panose="020B0503020204020204" pitchFamily="34" charset="-122"/>
              </a:rPr>
              <a:t>简</a:t>
            </a:r>
            <a:r>
              <a:rPr lang="zh-CN" altLang="zh-CN" sz="2000" b="1" dirty="0">
                <a:ea typeface="微软雅黑" panose="020B0503020204020204" pitchFamily="34" charset="-122"/>
              </a:rPr>
              <a:t>介</a:t>
            </a:r>
            <a:endParaRPr lang="en-US" altLang="zh-CN" sz="2000" b="1" dirty="0">
              <a:ea typeface="微软雅黑" panose="020B0503020204020204" pitchFamily="34" charset="-122"/>
            </a:endParaRPr>
          </a:p>
          <a:p>
            <a:pPr marL="0" indent="0">
              <a:lnSpc>
                <a:spcPct val="200000"/>
              </a:lnSpc>
              <a:buNone/>
            </a:pPr>
            <a:r>
              <a:rPr lang="en-US" altLang="zh-CN" sz="2000" b="1" dirty="0">
                <a:ea typeface="微软雅黑" panose="020B0503020204020204" pitchFamily="34" charset="-122"/>
              </a:rPr>
              <a:t>2. </a:t>
            </a:r>
            <a:r>
              <a:rPr lang="zh-CN" altLang="zh-CN" sz="2000" b="1" dirty="0">
                <a:ea typeface="微软雅黑" panose="020B0503020204020204" pitchFamily="34" charset="-122"/>
              </a:rPr>
              <a:t>专业师资队伍</a:t>
            </a:r>
            <a:r>
              <a:rPr lang="zh-CN" altLang="en-US" sz="2000" b="1" dirty="0">
                <a:ea typeface="微软雅黑" panose="020B0503020204020204" pitchFamily="34" charset="-122"/>
              </a:rPr>
              <a:t>介绍</a:t>
            </a:r>
            <a:endParaRPr lang="en-US" altLang="zh-CN" sz="2000" b="1" dirty="0">
              <a:ea typeface="微软雅黑" panose="020B0503020204020204" pitchFamily="34" charset="-122"/>
            </a:endParaRPr>
          </a:p>
          <a:p>
            <a:pPr marL="0" indent="0">
              <a:lnSpc>
                <a:spcPct val="200000"/>
              </a:lnSpc>
              <a:buNone/>
            </a:pPr>
            <a:r>
              <a:rPr lang="en-US" altLang="zh-CN" sz="2000" b="1" dirty="0">
                <a:ea typeface="微软雅黑" panose="020B0503020204020204" pitchFamily="34" charset="-122"/>
              </a:rPr>
              <a:t>3. </a:t>
            </a:r>
            <a:r>
              <a:rPr lang="zh-CN" altLang="en-US" sz="2000" b="1" dirty="0">
                <a:ea typeface="微软雅黑" panose="020B0503020204020204" pitchFamily="34" charset="-122"/>
              </a:rPr>
              <a:t>实验室及实践基地</a:t>
            </a:r>
            <a:r>
              <a:rPr lang="zh-CN" altLang="en-US" sz="2000" b="1" dirty="0" smtClean="0">
                <a:ea typeface="微软雅黑" panose="020B0503020204020204" pitchFamily="34" charset="-122"/>
              </a:rPr>
              <a:t>建设</a:t>
            </a:r>
            <a:endParaRPr lang="en-US" altLang="zh-CN" sz="2000" b="1" dirty="0">
              <a:ea typeface="微软雅黑" panose="020B0503020204020204" pitchFamily="34" charset="-122"/>
            </a:endParaRPr>
          </a:p>
        </p:txBody>
      </p:sp>
      <p:sp>
        <p:nvSpPr>
          <p:cNvPr id="4" name="灯片编号占位符 3"/>
          <p:cNvSpPr>
            <a:spLocks noGrp="1"/>
          </p:cNvSpPr>
          <p:nvPr>
            <p:ph type="sldNum" sz="quarter" idx="12"/>
          </p:nvPr>
        </p:nvSpPr>
        <p:spPr>
          <a:xfrm>
            <a:off x="30" y="4876272"/>
            <a:ext cx="2133600" cy="273892"/>
          </a:xfrm>
        </p:spPr>
        <p:txBody>
          <a:bodyPr/>
          <a:lstStyle/>
          <a:p>
            <a:r>
              <a:rPr lang="zh-CN" altLang="en-US" sz="1350" dirty="0">
                <a:latin typeface="微软雅黑" panose="020B0503020204020204" pitchFamily="34" charset="-122"/>
                <a:ea typeface="微软雅黑" panose="020B0503020204020204" pitchFamily="34" charset="-122"/>
              </a:rPr>
              <a:t>第</a:t>
            </a:r>
            <a:fld id="{26A37939-7686-41CC-A8D3-F58D0B3721D2}" type="slidenum">
              <a:rPr lang="zh-CN" altLang="en-US" sz="1350" smtClean="0">
                <a:latin typeface="微软雅黑" panose="020B0503020204020204" pitchFamily="34" charset="-122"/>
                <a:ea typeface="微软雅黑" panose="020B0503020204020204" pitchFamily="34" charset="-122"/>
              </a:rPr>
              <a:t>2</a:t>
            </a:fld>
            <a:r>
              <a:rPr lang="zh-CN" altLang="en-US" sz="1350" dirty="0">
                <a:latin typeface="微软雅黑" panose="020B0503020204020204" pitchFamily="34" charset="-122"/>
                <a:ea typeface="微软雅黑" panose="020B0503020204020204" pitchFamily="34" charset="-122"/>
              </a:rPr>
              <a:t>页</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6">
            <a:extLst>
              <a:ext uri="{FF2B5EF4-FFF2-40B4-BE49-F238E27FC236}">
                <a16:creationId xmlns:a16="http://schemas.microsoft.com/office/drawing/2014/main" id="{CD0B109F-DD63-4E20-9CAC-E38A77F0087E}"/>
              </a:ext>
            </a:extLst>
          </p:cNvPr>
          <p:cNvSpPr>
            <a:spLocks noChangeArrowheads="1"/>
          </p:cNvSpPr>
          <p:nvPr/>
        </p:nvSpPr>
        <p:spPr bwMode="auto">
          <a:xfrm>
            <a:off x="2895937" y="1070336"/>
            <a:ext cx="4484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bg1"/>
                </a:solidFill>
                <a:latin typeface="Arial" panose="020B0604020202020204" pitchFamily="34" charset="0"/>
                <a:ea typeface="宋体" panose="02010600030101010101" pitchFamily="2" charset="-122"/>
              </a:defRPr>
            </a:lvl1pPr>
            <a:lvl2pPr marL="742950" indent="-285750">
              <a:defRPr sz="2000">
                <a:solidFill>
                  <a:schemeClr val="bg1"/>
                </a:solidFill>
                <a:latin typeface="Arial" panose="020B0604020202020204" pitchFamily="34" charset="0"/>
                <a:ea typeface="宋体" panose="02010600030101010101" pitchFamily="2" charset="-122"/>
              </a:defRPr>
            </a:lvl2pPr>
            <a:lvl3pPr marL="1143000" indent="-228600">
              <a:defRPr sz="2000">
                <a:solidFill>
                  <a:schemeClr val="bg1"/>
                </a:solidFill>
                <a:latin typeface="Arial" panose="020B0604020202020204" pitchFamily="34" charset="0"/>
                <a:ea typeface="宋体" panose="02010600030101010101" pitchFamily="2" charset="-122"/>
              </a:defRPr>
            </a:lvl3pPr>
            <a:lvl4pPr marL="1600200" indent="-228600">
              <a:defRPr sz="2000">
                <a:solidFill>
                  <a:schemeClr val="bg1"/>
                </a:solidFill>
                <a:latin typeface="Arial" panose="020B0604020202020204" pitchFamily="34" charset="0"/>
                <a:ea typeface="宋体" panose="02010600030101010101" pitchFamily="2" charset="-122"/>
              </a:defRPr>
            </a:lvl4pPr>
            <a:lvl5pPr marL="2057400" indent="-228600">
              <a:defRPr sz="2000">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bg1"/>
                </a:solidFill>
                <a:latin typeface="Arial" panose="020B0604020202020204" pitchFamily="34" charset="0"/>
                <a:ea typeface="宋体" panose="02010600030101010101" pitchFamily="2" charset="-122"/>
              </a:defRPr>
            </a:lvl9pPr>
          </a:lstStyle>
          <a:p>
            <a:r>
              <a:rPr lang="zh-CN" altLang="en-US" sz="2400" dirty="0">
                <a:solidFill>
                  <a:srgbClr val="C00000"/>
                </a:solidFill>
                <a:ea typeface="微软雅黑" panose="020B0503020204020204" pitchFamily="34" charset="-122"/>
                <a:sym typeface="Arial" panose="020B0604020202020204" pitchFamily="34" charset="0"/>
              </a:rPr>
              <a:t>智能医学工程建立的时代背景</a:t>
            </a:r>
            <a:endParaRPr lang="zh-CN" altLang="en-US" sz="24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 name="图片 9">
            <a:extLst>
              <a:ext uri="{FF2B5EF4-FFF2-40B4-BE49-F238E27FC236}">
                <a16:creationId xmlns:a16="http://schemas.microsoft.com/office/drawing/2014/main" id="{999CF1E7-A183-4732-82C1-581ABDF1F9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727" t="3030" r="13455" b="12122"/>
          <a:stretch/>
        </p:blipFill>
        <p:spPr>
          <a:xfrm>
            <a:off x="1187624" y="591651"/>
            <a:ext cx="1419320" cy="1370377"/>
          </a:xfrm>
          <a:prstGeom prst="rect">
            <a:avLst/>
          </a:prstGeom>
        </p:spPr>
      </p:pic>
      <p:sp>
        <p:nvSpPr>
          <p:cNvPr id="11" name="标题 1">
            <a:extLst>
              <a:ext uri="{FF2B5EF4-FFF2-40B4-BE49-F238E27FC236}">
                <a16:creationId xmlns:a16="http://schemas.microsoft.com/office/drawing/2014/main" id="{AF5DE15E-F2C7-46D6-A30D-69AF642961EB}"/>
              </a:ext>
            </a:extLst>
          </p:cNvPr>
          <p:cNvSpPr>
            <a:spLocks noGrp="1"/>
          </p:cNvSpPr>
          <p:nvPr>
            <p:ph type="title"/>
          </p:nvPr>
        </p:nvSpPr>
        <p:spPr>
          <a:xfrm>
            <a:off x="457200" y="87489"/>
            <a:ext cx="8229600" cy="432124"/>
          </a:xfrm>
        </p:spPr>
        <p:txBody>
          <a:bodyPr/>
          <a:lstStyle/>
          <a:p>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 </a:t>
            </a:r>
            <a:r>
              <a:rPr lang="zh-CN" altLang="en-US" dirty="0">
                <a:ea typeface="微软雅黑" panose="020B0503020204020204" pitchFamily="34" charset="-122"/>
              </a:rPr>
              <a:t>智能医学</a:t>
            </a:r>
            <a:r>
              <a:rPr lang="zh-CN" altLang="en-US" dirty="0">
                <a:latin typeface="微软雅黑" panose="020B0503020204020204" pitchFamily="34" charset="-122"/>
                <a:ea typeface="微软雅黑" panose="020B0503020204020204" pitchFamily="34" charset="-122"/>
              </a:rPr>
              <a:t>工程</a:t>
            </a:r>
            <a:r>
              <a:rPr lang="zh-CN" altLang="zh-CN" dirty="0">
                <a:latin typeface="微软雅黑" panose="020B0503020204020204" pitchFamily="34" charset="-122"/>
                <a:ea typeface="微软雅黑" panose="020B0503020204020204" pitchFamily="34" charset="-122"/>
              </a:rPr>
              <a:t>专业</a:t>
            </a:r>
            <a:r>
              <a:rPr lang="zh-CN" altLang="en-US" dirty="0">
                <a:latin typeface="微软雅黑" panose="020B0503020204020204" pitchFamily="34" charset="-122"/>
                <a:ea typeface="微软雅黑" panose="020B0503020204020204" pitchFamily="34" charset="-122"/>
              </a:rPr>
              <a:t>简介</a:t>
            </a:r>
            <a:endParaRPr lang="zh-CN" altLang="en-US" dirty="0"/>
          </a:p>
        </p:txBody>
      </p:sp>
      <p:grpSp>
        <p:nvGrpSpPr>
          <p:cNvPr id="12" name="组合 11">
            <a:extLst>
              <a:ext uri="{FF2B5EF4-FFF2-40B4-BE49-F238E27FC236}">
                <a16:creationId xmlns:a16="http://schemas.microsoft.com/office/drawing/2014/main" id="{5A7B3AAB-A7B1-467A-ACC5-3846C06A6582}"/>
              </a:ext>
            </a:extLst>
          </p:cNvPr>
          <p:cNvGrpSpPr/>
          <p:nvPr/>
        </p:nvGrpSpPr>
        <p:grpSpPr>
          <a:xfrm>
            <a:off x="457200" y="1995686"/>
            <a:ext cx="8289607" cy="3259455"/>
            <a:chOff x="2510" y="1310"/>
            <a:chExt cx="12471" cy="5133"/>
          </a:xfrm>
        </p:grpSpPr>
        <p:sp>
          <p:nvSpPr>
            <p:cNvPr id="13" name="矩形 12">
              <a:extLst>
                <a:ext uri="{FF2B5EF4-FFF2-40B4-BE49-F238E27FC236}">
                  <a16:creationId xmlns:a16="http://schemas.microsoft.com/office/drawing/2014/main" id="{2A043E62-120F-4F1D-8064-6F7B45879701}"/>
                </a:ext>
              </a:extLst>
            </p:cNvPr>
            <p:cNvSpPr/>
            <p:nvPr/>
          </p:nvSpPr>
          <p:spPr>
            <a:xfrm>
              <a:off x="2917" y="1310"/>
              <a:ext cx="11970" cy="4071"/>
            </a:xfrm>
            <a:prstGeom prst="rect">
              <a:avLst/>
            </a:prstGeom>
            <a:noFill/>
          </p:spPr>
          <p:txBody>
            <a:bodyPr wrap="square">
              <a:spAutoFit/>
              <a:scene3d>
                <a:camera prst="orthographicFront"/>
                <a:lightRig rig="threePt" dir="t"/>
              </a:scene3d>
            </a:bodyPr>
            <a:lstStyle/>
            <a:p>
              <a:pPr algn="just"/>
              <a:r>
                <a:rPr lang="en-US" altLang="zh-CN" b="1" dirty="0">
                  <a:latin typeface="华文楷体" panose="02010600040101010101" pitchFamily="2" charset="-122"/>
                  <a:ea typeface="华文楷体" panose="02010600040101010101" pitchFamily="2" charset="-122"/>
                </a:rPr>
                <a:t>2016</a:t>
              </a:r>
              <a:r>
                <a:rPr lang="zh-CN" altLang="en-US" b="1" dirty="0">
                  <a:latin typeface="华文楷体" panose="02010600040101010101" pitchFamily="2" charset="-122"/>
                  <a:ea typeface="华文楷体" panose="02010600040101010101" pitchFamily="2" charset="-122"/>
                </a:rPr>
                <a:t>年</a:t>
              </a:r>
              <a:r>
                <a:rPr lang="en-US" altLang="zh-CN" b="1" dirty="0">
                  <a:latin typeface="华文楷体" panose="02010600040101010101" pitchFamily="2" charset="-122"/>
                  <a:ea typeface="华文楷体" panose="02010600040101010101" pitchFamily="2" charset="-122"/>
                </a:rPr>
                <a:t>8</a:t>
              </a:r>
              <a:r>
                <a:rPr lang="zh-CN" altLang="en-US" b="1" dirty="0">
                  <a:latin typeface="华文楷体" panose="02010600040101010101" pitchFamily="2" charset="-122"/>
                  <a:ea typeface="华文楷体" panose="02010600040101010101" pitchFamily="2" charset="-122"/>
                </a:rPr>
                <a:t>月，在全国卫生与健康大会上，习近平总书记再次强调：“没有全民健康，就没有全面小康。”</a:t>
              </a:r>
              <a:r>
                <a:rPr lang="zh-CN" altLang="en-US" b="1" dirty="0">
                  <a:latin typeface="华文楷体" panose="02010600040101010101" pitchFamily="2" charset="-122"/>
                  <a:ea typeface="华文楷体" panose="02010600040101010101" pitchFamily="2" charset="-122"/>
                  <a:sym typeface="+mn-ea"/>
                </a:rPr>
                <a:t>“健康中国”升至</a:t>
              </a:r>
              <a:r>
                <a:rPr lang="zh-CN" altLang="en-US" b="1" dirty="0">
                  <a:solidFill>
                    <a:schemeClr val="accent2">
                      <a:lumMod val="75000"/>
                    </a:schemeClr>
                  </a:solidFill>
                  <a:latin typeface="华文楷体" panose="02010600040101010101" pitchFamily="2" charset="-122"/>
                  <a:ea typeface="华文楷体" panose="02010600040101010101" pitchFamily="2" charset="-122"/>
                  <a:sym typeface="+mn-ea"/>
                </a:rPr>
                <a:t>国家战略</a:t>
              </a:r>
              <a:r>
                <a:rPr lang="zh-CN" altLang="en-US" b="1" dirty="0">
                  <a:latin typeface="华文楷体" panose="02010600040101010101" pitchFamily="2" charset="-122"/>
                  <a:ea typeface="华文楷体" panose="02010600040101010101" pitchFamily="2" charset="-122"/>
                  <a:sym typeface="+mn-ea"/>
                </a:rPr>
                <a:t>，医药行业开启新时代</a:t>
              </a:r>
              <a:endParaRPr lang="zh-CN" altLang="en-US" b="1" dirty="0">
                <a:latin typeface="华文楷体" panose="02010600040101010101" pitchFamily="2" charset="-122"/>
                <a:ea typeface="华文楷体" panose="02010600040101010101" pitchFamily="2" charset="-122"/>
              </a:endParaRPr>
            </a:p>
            <a:p>
              <a:pPr algn="just"/>
              <a:endParaRPr lang="zh-CN" altLang="en-US" b="1" dirty="0">
                <a:latin typeface="华文楷体" panose="02010600040101010101" pitchFamily="2" charset="-122"/>
                <a:ea typeface="华文楷体" panose="02010600040101010101" pitchFamily="2" charset="-122"/>
              </a:endParaRPr>
            </a:p>
            <a:p>
              <a:pPr algn="just"/>
              <a:endParaRPr lang="en-US" altLang="zh-CN" b="1" dirty="0">
                <a:latin typeface="华文楷体" panose="02010600040101010101" pitchFamily="2" charset="-122"/>
                <a:ea typeface="华文楷体" panose="02010600040101010101" pitchFamily="2" charset="-122"/>
              </a:endParaRPr>
            </a:p>
            <a:p>
              <a:pPr algn="just"/>
              <a:r>
                <a:rPr lang="zh-CN" altLang="zh-CN" b="1" dirty="0">
                  <a:latin typeface="华文楷体" panose="02010600040101010101" pitchFamily="2" charset="-122"/>
                  <a:ea typeface="华文楷体" panose="02010600040101010101" pitchFamily="2" charset="-122"/>
                </a:rPr>
                <a:t> </a:t>
              </a:r>
              <a:endParaRPr lang="en-US" altLang="zh-CN" b="1" dirty="0">
                <a:latin typeface="华文楷体" panose="02010600040101010101" pitchFamily="2" charset="-122"/>
                <a:ea typeface="华文楷体" panose="02010600040101010101" pitchFamily="2" charset="-122"/>
              </a:endParaRPr>
            </a:p>
            <a:p>
              <a:pPr algn="just"/>
              <a:endParaRPr lang="en-US" altLang="zh-CN" b="1" dirty="0">
                <a:latin typeface="华文楷体" panose="02010600040101010101" pitchFamily="2" charset="-122"/>
                <a:ea typeface="华文楷体" panose="02010600040101010101" pitchFamily="2" charset="-122"/>
              </a:endParaRPr>
            </a:p>
            <a:p>
              <a:pPr algn="just"/>
              <a:endParaRPr lang="en-US" altLang="zh-CN" b="1" dirty="0">
                <a:latin typeface="华文楷体" panose="02010600040101010101" pitchFamily="2" charset="-122"/>
                <a:ea typeface="华文楷体" panose="02010600040101010101" pitchFamily="2" charset="-122"/>
              </a:endParaRPr>
            </a:p>
            <a:p>
              <a:pPr algn="just"/>
              <a:endParaRPr lang="en-US" altLang="zh-CN" b="1" dirty="0">
                <a:latin typeface="华文楷体" panose="02010600040101010101" pitchFamily="2" charset="-122"/>
                <a:ea typeface="华文楷体" panose="02010600040101010101" pitchFamily="2" charset="-122"/>
              </a:endParaRPr>
            </a:p>
            <a:p>
              <a:pPr algn="just"/>
              <a:endParaRPr lang="zh-CN" altLang="zh-CN" b="1" dirty="0">
                <a:latin typeface="华文楷体" panose="02010600040101010101" pitchFamily="2" charset="-122"/>
                <a:ea typeface="华文楷体" panose="02010600040101010101" pitchFamily="2" charset="-122"/>
              </a:endParaRPr>
            </a:p>
          </p:txBody>
        </p:sp>
        <p:sp>
          <p:nvSpPr>
            <p:cNvPr id="14" name="剪去同侧角的矩形 1">
              <a:extLst>
                <a:ext uri="{FF2B5EF4-FFF2-40B4-BE49-F238E27FC236}">
                  <a16:creationId xmlns:a16="http://schemas.microsoft.com/office/drawing/2014/main" id="{F5BA0C62-249D-4649-93CE-878517FC141D}"/>
                </a:ext>
              </a:extLst>
            </p:cNvPr>
            <p:cNvSpPr/>
            <p:nvPr/>
          </p:nvSpPr>
          <p:spPr bwMode="auto">
            <a:xfrm rot="5400000">
              <a:off x="2540" y="1466"/>
              <a:ext cx="268" cy="298"/>
            </a:xfrm>
            <a:custGeom>
              <a:avLst/>
              <a:gdLst>
                <a:gd name="T0" fmla="*/ 0 w 2646947"/>
                <a:gd name="T1" fmla="*/ 685800 h 1359568"/>
                <a:gd name="T2" fmla="*/ 1335505 w 2646947"/>
                <a:gd name="T3" fmla="*/ 0 h 1359568"/>
                <a:gd name="T4" fmla="*/ 2646947 w 2646947"/>
                <a:gd name="T5" fmla="*/ 685800 h 1359568"/>
                <a:gd name="T6" fmla="*/ 2646947 w 2646947"/>
                <a:gd name="T7" fmla="*/ 1359568 h 1359568"/>
                <a:gd name="T8" fmla="*/ 2646947 w 2646947"/>
                <a:gd name="T9" fmla="*/ 1359568 h 1359568"/>
                <a:gd name="T10" fmla="*/ 0 w 2646947"/>
                <a:gd name="T11" fmla="*/ 1359568 h 1359568"/>
                <a:gd name="T12" fmla="*/ 0 w 2646947"/>
                <a:gd name="T13" fmla="*/ 1359568 h 1359568"/>
                <a:gd name="T14" fmla="*/ 0 w 2646947"/>
                <a:gd name="T15" fmla="*/ 685800 h 1359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6947" h="1359568">
                  <a:moveTo>
                    <a:pt x="0" y="685800"/>
                  </a:moveTo>
                  <a:lnTo>
                    <a:pt x="1335505" y="0"/>
                  </a:lnTo>
                  <a:lnTo>
                    <a:pt x="2646947" y="685800"/>
                  </a:lnTo>
                  <a:lnTo>
                    <a:pt x="2646947" y="1359568"/>
                  </a:lnTo>
                  <a:lnTo>
                    <a:pt x="0" y="1359568"/>
                  </a:lnTo>
                  <a:lnTo>
                    <a:pt x="0" y="685800"/>
                  </a:lnTo>
                  <a:close/>
                </a:path>
              </a:pathLst>
            </a:custGeom>
            <a:solidFill>
              <a:srgbClr val="C00000"/>
            </a:solidFill>
            <a:ln>
              <a:noFill/>
            </a:ln>
          </p:spPr>
          <p:txBody>
            <a:bodyPr anchor="ctr"/>
            <a:lstStyle/>
            <a:p>
              <a:pPr algn="just" eaLnBrk="1" fontAlgn="auto" hangingPunct="1">
                <a:spcBef>
                  <a:spcPts val="0"/>
                </a:spcBef>
                <a:spcAft>
                  <a:spcPts val="0"/>
                </a:spcAft>
                <a:defRPr/>
              </a:pPr>
              <a:endParaRPr lang="zh-CN" altLang="en-US" sz="2100">
                <a:latin typeface="华文楷体" panose="02010600040101010101" pitchFamily="2" charset="-122"/>
                <a:ea typeface="华文楷体" panose="02010600040101010101" pitchFamily="2" charset="-122"/>
              </a:endParaRPr>
            </a:p>
          </p:txBody>
        </p:sp>
        <p:sp>
          <p:nvSpPr>
            <p:cNvPr id="15" name="矩形 14">
              <a:extLst>
                <a:ext uri="{FF2B5EF4-FFF2-40B4-BE49-F238E27FC236}">
                  <a16:creationId xmlns:a16="http://schemas.microsoft.com/office/drawing/2014/main" id="{9D60CFF9-C126-45C1-B9EB-350ED09D8DE2}"/>
                </a:ext>
              </a:extLst>
            </p:cNvPr>
            <p:cNvSpPr/>
            <p:nvPr/>
          </p:nvSpPr>
          <p:spPr>
            <a:xfrm>
              <a:off x="2887" y="2464"/>
              <a:ext cx="12094" cy="1454"/>
            </a:xfrm>
            <a:prstGeom prst="rect">
              <a:avLst/>
            </a:prstGeom>
            <a:noFill/>
          </p:spPr>
          <p:txBody>
            <a:bodyPr wrap="square">
              <a:spAutoFit/>
              <a:scene3d>
                <a:camera prst="orthographicFront"/>
                <a:lightRig rig="threePt" dir="t"/>
              </a:scene3d>
            </a:bodyPr>
            <a:lstStyle/>
            <a:p>
              <a:pPr algn="just"/>
              <a:r>
                <a:rPr lang="en-US" altLang="zh-CN" b="1" dirty="0">
                  <a:latin typeface="华文楷体" panose="02010600040101010101" pitchFamily="2" charset="-122"/>
                  <a:ea typeface="华文楷体" panose="02010600040101010101" pitchFamily="2" charset="-122"/>
                </a:rPr>
                <a:t>2016</a:t>
              </a:r>
              <a:r>
                <a:rPr lang="zh-CN" altLang="en-US" b="1" dirty="0">
                  <a:latin typeface="华文楷体" panose="02010600040101010101" pitchFamily="2" charset="-122"/>
                  <a:ea typeface="华文楷体" panose="02010600040101010101" pitchFamily="2" charset="-122"/>
                </a:rPr>
                <a:t>年</a:t>
              </a:r>
              <a:r>
                <a:rPr lang="en-US" altLang="zh-CN" b="1" dirty="0">
                  <a:latin typeface="华文楷体" panose="02010600040101010101" pitchFamily="2" charset="-122"/>
                  <a:ea typeface="华文楷体" panose="02010600040101010101" pitchFamily="2" charset="-122"/>
                </a:rPr>
                <a:t>10</a:t>
              </a:r>
              <a:r>
                <a:rPr lang="zh-CN" altLang="en-US" b="1" dirty="0">
                  <a:latin typeface="华文楷体" panose="02010600040101010101" pitchFamily="2" charset="-122"/>
                  <a:ea typeface="华文楷体" panose="02010600040101010101" pitchFamily="2" charset="-122"/>
                </a:rPr>
                <a:t>月，中共中央政治局审议通过</a:t>
              </a:r>
              <a:r>
                <a:rPr lang="en-US" altLang="zh-CN" b="1" dirty="0">
                  <a:solidFill>
                    <a:schemeClr val="accent2">
                      <a:lumMod val="75000"/>
                    </a:schemeClr>
                  </a:solidFill>
                  <a:latin typeface="华文楷体" panose="02010600040101010101" pitchFamily="2" charset="-122"/>
                  <a:ea typeface="华文楷体" panose="02010600040101010101" pitchFamily="2" charset="-122"/>
                </a:rPr>
                <a:t>《“</a:t>
              </a:r>
              <a:r>
                <a:rPr lang="zh-CN" altLang="en-US" b="1" dirty="0">
                  <a:solidFill>
                    <a:schemeClr val="accent2">
                      <a:lumMod val="75000"/>
                    </a:schemeClr>
                  </a:solidFill>
                  <a:latin typeface="华文楷体" panose="02010600040101010101" pitchFamily="2" charset="-122"/>
                  <a:ea typeface="华文楷体" panose="02010600040101010101" pitchFamily="2" charset="-122"/>
                </a:rPr>
                <a:t>健康中国</a:t>
              </a:r>
              <a:r>
                <a:rPr lang="en-US" altLang="zh-CN" b="1" dirty="0">
                  <a:solidFill>
                    <a:schemeClr val="accent2">
                      <a:lumMod val="75000"/>
                    </a:schemeClr>
                  </a:solidFill>
                  <a:latin typeface="华文楷体" panose="02010600040101010101" pitchFamily="2" charset="-122"/>
                  <a:ea typeface="华文楷体" panose="02010600040101010101" pitchFamily="2" charset="-122"/>
                </a:rPr>
                <a:t>2030”</a:t>
              </a:r>
              <a:r>
                <a:rPr lang="zh-CN" altLang="en-US" b="1" dirty="0">
                  <a:solidFill>
                    <a:schemeClr val="accent2">
                      <a:lumMod val="75000"/>
                    </a:schemeClr>
                  </a:solidFill>
                  <a:latin typeface="华文楷体" panose="02010600040101010101" pitchFamily="2" charset="-122"/>
                  <a:ea typeface="华文楷体" panose="02010600040101010101" pitchFamily="2" charset="-122"/>
                </a:rPr>
                <a:t>规划纲要</a:t>
              </a:r>
              <a:r>
                <a:rPr lang="en-US" altLang="zh-CN" b="1" dirty="0">
                  <a:solidFill>
                    <a:schemeClr val="accent2">
                      <a:lumMod val="75000"/>
                    </a:schemeClr>
                  </a:solidFill>
                  <a:latin typeface="华文楷体" panose="02010600040101010101" pitchFamily="2" charset="-122"/>
                  <a:ea typeface="华文楷体" panose="02010600040101010101" pitchFamily="2" charset="-122"/>
                </a:rPr>
                <a:t>》</a:t>
              </a:r>
              <a:r>
                <a:rPr lang="zh-CN" altLang="en-US" b="1" dirty="0">
                  <a:latin typeface="华文楷体" panose="02010600040101010101" pitchFamily="2" charset="-122"/>
                  <a:ea typeface="华文楷体" panose="02010600040101010101" pitchFamily="2" charset="-122"/>
                </a:rPr>
                <a:t>，作为建设健康中国的行动纲领，标志着健康中国建设的顶层设计基本形成。</a:t>
              </a:r>
            </a:p>
            <a:p>
              <a:pPr algn="just"/>
              <a:endParaRPr lang="en-US" altLang="zh-CN" b="1" dirty="0">
                <a:solidFill>
                  <a:schemeClr val="bg1"/>
                </a:solidFill>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endParaRPr>
            </a:p>
          </p:txBody>
        </p:sp>
        <p:sp>
          <p:nvSpPr>
            <p:cNvPr id="16" name="矩形 15">
              <a:extLst>
                <a:ext uri="{FF2B5EF4-FFF2-40B4-BE49-F238E27FC236}">
                  <a16:creationId xmlns:a16="http://schemas.microsoft.com/office/drawing/2014/main" id="{4DC174C7-3624-4D5C-8605-C7443029EB43}"/>
                </a:ext>
              </a:extLst>
            </p:cNvPr>
            <p:cNvSpPr/>
            <p:nvPr/>
          </p:nvSpPr>
          <p:spPr>
            <a:xfrm>
              <a:off x="2947" y="4712"/>
              <a:ext cx="11831" cy="1018"/>
            </a:xfrm>
            <a:prstGeom prst="rect">
              <a:avLst/>
            </a:prstGeom>
            <a:noFill/>
          </p:spPr>
          <p:txBody>
            <a:bodyPr wrap="square">
              <a:spAutoFit/>
            </a:bodyPr>
            <a:lstStyle/>
            <a:p>
              <a:pPr lvl="0" algn="just"/>
              <a:r>
                <a:rPr lang="en-US" altLang="zh-CN" b="1" dirty="0">
                  <a:latin typeface="华文楷体" panose="02010600040101010101" pitchFamily="2" charset="-122"/>
                  <a:ea typeface="华文楷体" panose="02010600040101010101" pitchFamily="2" charset="-122"/>
                  <a:sym typeface="+mn-ea"/>
                </a:rPr>
                <a:t>2019</a:t>
              </a:r>
              <a:r>
                <a:rPr lang="zh-CN" altLang="en-US" b="1" dirty="0">
                  <a:latin typeface="华文楷体" panose="02010600040101010101" pitchFamily="2" charset="-122"/>
                  <a:ea typeface="华文楷体" panose="02010600040101010101" pitchFamily="2" charset="-122"/>
                  <a:sym typeface="+mn-ea"/>
                </a:rPr>
                <a:t>年，教育部启动“六卓越一拔尖”计划</a:t>
              </a:r>
              <a:r>
                <a:rPr lang="en-US" altLang="zh-CN" b="1" dirty="0">
                  <a:latin typeface="华文楷体" panose="02010600040101010101" pitchFamily="2" charset="-122"/>
                  <a:ea typeface="华文楷体" panose="02010600040101010101" pitchFamily="2" charset="-122"/>
                  <a:sym typeface="+mn-ea"/>
                </a:rPr>
                <a:t>2.0</a:t>
              </a:r>
              <a:r>
                <a:rPr lang="zh-CN" altLang="en-US" b="1" dirty="0">
                  <a:latin typeface="华文楷体" panose="02010600040101010101" pitchFamily="2" charset="-122"/>
                  <a:ea typeface="华文楷体" panose="02010600040101010101" pitchFamily="2" charset="-122"/>
                  <a:sym typeface="+mn-ea"/>
                </a:rPr>
                <a:t>，推动新工科、</a:t>
              </a:r>
              <a:r>
                <a:rPr lang="zh-CN" altLang="en-US" b="1" dirty="0">
                  <a:solidFill>
                    <a:schemeClr val="accent2">
                      <a:lumMod val="75000"/>
                    </a:schemeClr>
                  </a:solidFill>
                  <a:latin typeface="华文楷体" panose="02010600040101010101" pitchFamily="2" charset="-122"/>
                  <a:ea typeface="华文楷体" panose="02010600040101010101" pitchFamily="2" charset="-122"/>
                  <a:sym typeface="+mn-ea"/>
                </a:rPr>
                <a:t>新医科</a:t>
              </a:r>
              <a:r>
                <a:rPr lang="zh-CN" altLang="en-US" b="1" dirty="0">
                  <a:latin typeface="华文楷体" panose="02010600040101010101" pitchFamily="2" charset="-122"/>
                  <a:ea typeface="华文楷体" panose="02010600040101010101" pitchFamily="2" charset="-122"/>
                  <a:sym typeface="+mn-ea"/>
                </a:rPr>
                <a:t>、新农科、新文科的建设。</a:t>
              </a:r>
            </a:p>
          </p:txBody>
        </p:sp>
        <p:sp>
          <p:nvSpPr>
            <p:cNvPr id="17" name="剪去同侧角的矩形 1">
              <a:extLst>
                <a:ext uri="{FF2B5EF4-FFF2-40B4-BE49-F238E27FC236}">
                  <a16:creationId xmlns:a16="http://schemas.microsoft.com/office/drawing/2014/main" id="{EC0B13FF-293A-47C2-942A-06B036E603E9}"/>
                </a:ext>
              </a:extLst>
            </p:cNvPr>
            <p:cNvSpPr/>
            <p:nvPr/>
          </p:nvSpPr>
          <p:spPr bwMode="auto">
            <a:xfrm rot="5400000">
              <a:off x="2525" y="2588"/>
              <a:ext cx="268" cy="298"/>
            </a:xfrm>
            <a:custGeom>
              <a:avLst/>
              <a:gdLst>
                <a:gd name="T0" fmla="*/ 0 w 2646947"/>
                <a:gd name="T1" fmla="*/ 685800 h 1359568"/>
                <a:gd name="T2" fmla="*/ 1335505 w 2646947"/>
                <a:gd name="T3" fmla="*/ 0 h 1359568"/>
                <a:gd name="T4" fmla="*/ 2646947 w 2646947"/>
                <a:gd name="T5" fmla="*/ 685800 h 1359568"/>
                <a:gd name="T6" fmla="*/ 2646947 w 2646947"/>
                <a:gd name="T7" fmla="*/ 1359568 h 1359568"/>
                <a:gd name="T8" fmla="*/ 2646947 w 2646947"/>
                <a:gd name="T9" fmla="*/ 1359568 h 1359568"/>
                <a:gd name="T10" fmla="*/ 0 w 2646947"/>
                <a:gd name="T11" fmla="*/ 1359568 h 1359568"/>
                <a:gd name="T12" fmla="*/ 0 w 2646947"/>
                <a:gd name="T13" fmla="*/ 1359568 h 1359568"/>
                <a:gd name="T14" fmla="*/ 0 w 2646947"/>
                <a:gd name="T15" fmla="*/ 685800 h 1359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6947" h="1359568">
                  <a:moveTo>
                    <a:pt x="0" y="685800"/>
                  </a:moveTo>
                  <a:lnTo>
                    <a:pt x="1335505" y="0"/>
                  </a:lnTo>
                  <a:lnTo>
                    <a:pt x="2646947" y="685800"/>
                  </a:lnTo>
                  <a:lnTo>
                    <a:pt x="2646947" y="1359568"/>
                  </a:lnTo>
                  <a:lnTo>
                    <a:pt x="0" y="1359568"/>
                  </a:lnTo>
                  <a:lnTo>
                    <a:pt x="0" y="685800"/>
                  </a:lnTo>
                  <a:close/>
                </a:path>
              </a:pathLst>
            </a:custGeom>
            <a:solidFill>
              <a:srgbClr val="C00000"/>
            </a:solidFill>
            <a:ln>
              <a:noFill/>
            </a:ln>
          </p:spPr>
          <p:txBody>
            <a:bodyPr anchor="ctr"/>
            <a:lstStyle/>
            <a:p>
              <a:pPr algn="just" eaLnBrk="1" fontAlgn="auto" hangingPunct="1">
                <a:spcBef>
                  <a:spcPts val="0"/>
                </a:spcBef>
                <a:spcAft>
                  <a:spcPts val="0"/>
                </a:spcAft>
                <a:defRPr/>
              </a:pPr>
              <a:endParaRPr lang="zh-CN" altLang="en-US" sz="2100">
                <a:latin typeface="华文楷体" panose="02010600040101010101" pitchFamily="2" charset="-122"/>
                <a:ea typeface="华文楷体" panose="02010600040101010101" pitchFamily="2" charset="-122"/>
              </a:endParaRPr>
            </a:p>
          </p:txBody>
        </p:sp>
        <p:sp>
          <p:nvSpPr>
            <p:cNvPr id="18" name="剪去同侧角的矩形 1">
              <a:extLst>
                <a:ext uri="{FF2B5EF4-FFF2-40B4-BE49-F238E27FC236}">
                  <a16:creationId xmlns:a16="http://schemas.microsoft.com/office/drawing/2014/main" id="{81A61BD9-CD74-498A-A794-1BCEB4AE49AD}"/>
                </a:ext>
              </a:extLst>
            </p:cNvPr>
            <p:cNvSpPr/>
            <p:nvPr/>
          </p:nvSpPr>
          <p:spPr bwMode="auto">
            <a:xfrm rot="5400000">
              <a:off x="2630" y="4847"/>
              <a:ext cx="268" cy="311"/>
            </a:xfrm>
            <a:custGeom>
              <a:avLst/>
              <a:gdLst>
                <a:gd name="T0" fmla="*/ 0 w 2646947"/>
                <a:gd name="T1" fmla="*/ 685800 h 1359568"/>
                <a:gd name="T2" fmla="*/ 1335505 w 2646947"/>
                <a:gd name="T3" fmla="*/ 0 h 1359568"/>
                <a:gd name="T4" fmla="*/ 2646947 w 2646947"/>
                <a:gd name="T5" fmla="*/ 685800 h 1359568"/>
                <a:gd name="T6" fmla="*/ 2646947 w 2646947"/>
                <a:gd name="T7" fmla="*/ 1359568 h 1359568"/>
                <a:gd name="T8" fmla="*/ 2646947 w 2646947"/>
                <a:gd name="T9" fmla="*/ 1359568 h 1359568"/>
                <a:gd name="T10" fmla="*/ 0 w 2646947"/>
                <a:gd name="T11" fmla="*/ 1359568 h 1359568"/>
                <a:gd name="T12" fmla="*/ 0 w 2646947"/>
                <a:gd name="T13" fmla="*/ 1359568 h 1359568"/>
                <a:gd name="T14" fmla="*/ 0 w 2646947"/>
                <a:gd name="T15" fmla="*/ 685800 h 1359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6947" h="1359568">
                  <a:moveTo>
                    <a:pt x="0" y="685800"/>
                  </a:moveTo>
                  <a:lnTo>
                    <a:pt x="1335505" y="0"/>
                  </a:lnTo>
                  <a:lnTo>
                    <a:pt x="2646947" y="685800"/>
                  </a:lnTo>
                  <a:lnTo>
                    <a:pt x="2646947" y="1359568"/>
                  </a:lnTo>
                  <a:lnTo>
                    <a:pt x="0" y="1359568"/>
                  </a:lnTo>
                  <a:lnTo>
                    <a:pt x="0" y="685800"/>
                  </a:lnTo>
                  <a:close/>
                </a:path>
              </a:pathLst>
            </a:custGeom>
            <a:solidFill>
              <a:srgbClr val="C00000"/>
            </a:solidFill>
            <a:ln>
              <a:noFill/>
            </a:ln>
          </p:spPr>
          <p:txBody>
            <a:bodyPr anchor="ctr"/>
            <a:lstStyle/>
            <a:p>
              <a:pPr algn="just" eaLnBrk="1" fontAlgn="auto" hangingPunct="1">
                <a:spcBef>
                  <a:spcPts val="0"/>
                </a:spcBef>
                <a:spcAft>
                  <a:spcPts val="0"/>
                </a:spcAft>
                <a:defRPr/>
              </a:pPr>
              <a:endParaRPr lang="zh-CN" altLang="en-US" sz="2100">
                <a:latin typeface="华文楷体" panose="02010600040101010101" pitchFamily="2" charset="-122"/>
                <a:ea typeface="华文楷体" panose="02010600040101010101" pitchFamily="2" charset="-122"/>
              </a:endParaRPr>
            </a:p>
          </p:txBody>
        </p:sp>
        <p:sp>
          <p:nvSpPr>
            <p:cNvPr id="19" name="矩形 18">
              <a:extLst>
                <a:ext uri="{FF2B5EF4-FFF2-40B4-BE49-F238E27FC236}">
                  <a16:creationId xmlns:a16="http://schemas.microsoft.com/office/drawing/2014/main" id="{2BAB7DB7-C640-47D3-8180-C5E46CC42966}"/>
                </a:ext>
              </a:extLst>
            </p:cNvPr>
            <p:cNvSpPr/>
            <p:nvPr/>
          </p:nvSpPr>
          <p:spPr>
            <a:xfrm>
              <a:off x="2947" y="5861"/>
              <a:ext cx="9280" cy="582"/>
            </a:xfrm>
            <a:prstGeom prst="rect">
              <a:avLst/>
            </a:prstGeom>
            <a:noFill/>
          </p:spPr>
          <p:txBody>
            <a:bodyPr wrap="square">
              <a:spAutoFit/>
              <a:scene3d>
                <a:camera prst="orthographicFront"/>
                <a:lightRig rig="threePt" dir="t"/>
              </a:scene3d>
            </a:bodyPr>
            <a:lstStyle/>
            <a:p>
              <a:pPr algn="just"/>
              <a:endParaRPr lang="en-US" altLang="zh-CN" b="1" dirty="0">
                <a:latin typeface="华文楷体" panose="02010600040101010101" pitchFamily="2" charset="-122"/>
                <a:ea typeface="华文楷体" panose="02010600040101010101" pitchFamily="2" charset="-122"/>
              </a:endParaRPr>
            </a:p>
          </p:txBody>
        </p:sp>
      </p:grpSp>
      <p:sp>
        <p:nvSpPr>
          <p:cNvPr id="21" name="灯片编号占位符 3">
            <a:extLst>
              <a:ext uri="{FF2B5EF4-FFF2-40B4-BE49-F238E27FC236}">
                <a16:creationId xmlns:a16="http://schemas.microsoft.com/office/drawing/2014/main" id="{7A1D6E5B-68A4-469E-9979-9AB0615E4907}"/>
              </a:ext>
            </a:extLst>
          </p:cNvPr>
          <p:cNvSpPr>
            <a:spLocks noGrp="1"/>
          </p:cNvSpPr>
          <p:nvPr>
            <p:ph type="sldNum" sz="quarter" idx="12"/>
          </p:nvPr>
        </p:nvSpPr>
        <p:spPr>
          <a:xfrm>
            <a:off x="30" y="4876272"/>
            <a:ext cx="2133600" cy="273892"/>
          </a:xfrm>
        </p:spPr>
        <p:txBody>
          <a:bodyPr/>
          <a:lstStyle/>
          <a:p>
            <a:r>
              <a:rPr lang="zh-CN" altLang="en-US" sz="1350" dirty="0">
                <a:latin typeface="微软雅黑" panose="020B0503020204020204" pitchFamily="34" charset="-122"/>
                <a:ea typeface="微软雅黑" panose="020B0503020204020204" pitchFamily="34" charset="-122"/>
              </a:rPr>
              <a:t>第</a:t>
            </a:r>
            <a:fld id="{26A37939-7686-41CC-A8D3-F58D0B3721D2}" type="slidenum">
              <a:rPr lang="zh-CN" altLang="en-US" sz="1350" smtClean="0">
                <a:latin typeface="微软雅黑" panose="020B0503020204020204" pitchFamily="34" charset="-122"/>
                <a:ea typeface="微软雅黑" panose="020B0503020204020204" pitchFamily="34" charset="-122"/>
              </a:rPr>
              <a:t>3</a:t>
            </a:fld>
            <a:r>
              <a:rPr lang="zh-CN" altLang="en-US" sz="1350" dirty="0">
                <a:latin typeface="微软雅黑" panose="020B0503020204020204" pitchFamily="34" charset="-122"/>
                <a:ea typeface="微软雅黑" panose="020B0503020204020204" pitchFamily="34" charset="-122"/>
              </a:rPr>
              <a:t>页</a:t>
            </a:r>
          </a:p>
        </p:txBody>
      </p:sp>
      <p:sp>
        <p:nvSpPr>
          <p:cNvPr id="25" name="文本框 24">
            <a:extLst>
              <a:ext uri="{FF2B5EF4-FFF2-40B4-BE49-F238E27FC236}">
                <a16:creationId xmlns:a16="http://schemas.microsoft.com/office/drawing/2014/main" id="{AC3FBAD4-C871-4297-9F91-3D5C0EE16097}"/>
              </a:ext>
            </a:extLst>
          </p:cNvPr>
          <p:cNvSpPr txBox="1"/>
          <p:nvPr/>
        </p:nvSpPr>
        <p:spPr>
          <a:xfrm>
            <a:off x="707796" y="3437587"/>
            <a:ext cx="7956586" cy="646331"/>
          </a:xfrm>
          <a:prstGeom prst="rect">
            <a:avLst/>
          </a:prstGeom>
          <a:noFill/>
        </p:spPr>
        <p:txBody>
          <a:bodyPr wrap="square">
            <a:spAutoFit/>
          </a:bodyPr>
          <a:lstStyle>
            <a:defPPr>
              <a:defRPr lang="zh-CN"/>
            </a:defPPr>
            <a:lvl1pPr lvl="0" algn="just">
              <a:defRPr b="1">
                <a:latin typeface="华文楷体" panose="02010600040101010101" pitchFamily="2" charset="-122"/>
                <a:ea typeface="华文楷体" panose="02010600040101010101" pitchFamily="2" charset="-122"/>
              </a:defRPr>
            </a:lvl1pPr>
          </a:lstStyle>
          <a:p>
            <a:r>
              <a:rPr lang="zh-CN" altLang="en-US" dirty="0"/>
              <a:t>2018 年 10 月，为更好地支撑健康中国战略，教育部等部门印发了《关于加强医教协同实施卓越医生教育培养计划 2.0 的意见》</a:t>
            </a:r>
          </a:p>
        </p:txBody>
      </p:sp>
      <p:sp>
        <p:nvSpPr>
          <p:cNvPr id="26" name="剪去同侧角的矩形 1">
            <a:extLst>
              <a:ext uri="{FF2B5EF4-FFF2-40B4-BE49-F238E27FC236}">
                <a16:creationId xmlns:a16="http://schemas.microsoft.com/office/drawing/2014/main" id="{DFD7A288-5FEB-4A79-9CBF-5B2AE4916807}"/>
              </a:ext>
            </a:extLst>
          </p:cNvPr>
          <p:cNvSpPr/>
          <p:nvPr/>
        </p:nvSpPr>
        <p:spPr bwMode="auto">
          <a:xfrm rot="5400000">
            <a:off x="481496" y="3539746"/>
            <a:ext cx="170180" cy="198084"/>
          </a:xfrm>
          <a:custGeom>
            <a:avLst/>
            <a:gdLst>
              <a:gd name="T0" fmla="*/ 0 w 2646947"/>
              <a:gd name="T1" fmla="*/ 685800 h 1359568"/>
              <a:gd name="T2" fmla="*/ 1335505 w 2646947"/>
              <a:gd name="T3" fmla="*/ 0 h 1359568"/>
              <a:gd name="T4" fmla="*/ 2646947 w 2646947"/>
              <a:gd name="T5" fmla="*/ 685800 h 1359568"/>
              <a:gd name="T6" fmla="*/ 2646947 w 2646947"/>
              <a:gd name="T7" fmla="*/ 1359568 h 1359568"/>
              <a:gd name="T8" fmla="*/ 2646947 w 2646947"/>
              <a:gd name="T9" fmla="*/ 1359568 h 1359568"/>
              <a:gd name="T10" fmla="*/ 0 w 2646947"/>
              <a:gd name="T11" fmla="*/ 1359568 h 1359568"/>
              <a:gd name="T12" fmla="*/ 0 w 2646947"/>
              <a:gd name="T13" fmla="*/ 1359568 h 1359568"/>
              <a:gd name="T14" fmla="*/ 0 w 2646947"/>
              <a:gd name="T15" fmla="*/ 685800 h 1359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6947" h="1359568">
                <a:moveTo>
                  <a:pt x="0" y="685800"/>
                </a:moveTo>
                <a:lnTo>
                  <a:pt x="1335505" y="0"/>
                </a:lnTo>
                <a:lnTo>
                  <a:pt x="2646947" y="685800"/>
                </a:lnTo>
                <a:lnTo>
                  <a:pt x="2646947" y="1359568"/>
                </a:lnTo>
                <a:lnTo>
                  <a:pt x="0" y="1359568"/>
                </a:lnTo>
                <a:lnTo>
                  <a:pt x="0" y="685800"/>
                </a:lnTo>
                <a:close/>
              </a:path>
            </a:pathLst>
          </a:custGeom>
          <a:solidFill>
            <a:srgbClr val="C00000"/>
          </a:solidFill>
          <a:ln>
            <a:noFill/>
          </a:ln>
        </p:spPr>
        <p:txBody>
          <a:bodyPr anchor="ctr"/>
          <a:lstStyle/>
          <a:p>
            <a:pPr algn="just" eaLnBrk="1" fontAlgn="auto" hangingPunct="1">
              <a:spcBef>
                <a:spcPts val="0"/>
              </a:spcBef>
              <a:spcAft>
                <a:spcPts val="0"/>
              </a:spcAft>
              <a:defRPr/>
            </a:pPr>
            <a:endParaRPr lang="zh-CN" altLang="en-US" sz="210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920942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timgsa.baidu.com/timg?image&amp;quality=80&amp;size=b9999_10000&amp;sec=1522101886562&amp;di=fc9d56c4b82622a915d7595d87916eb3&amp;imgtype=0&amp;src=http%3A%2F%2Fimg1.gtimg.com%2Frushidao%2Fpics%2Fhv1%2F248%2F10%2F1727%2F112300973.jpg">
            <a:extLst>
              <a:ext uri="{FF2B5EF4-FFF2-40B4-BE49-F238E27FC236}">
                <a16:creationId xmlns:a16="http://schemas.microsoft.com/office/drawing/2014/main" id="{E560DDE9-5301-41E0-817C-395B842FC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039103"/>
            <a:ext cx="2530624" cy="16828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timgsa.baidu.com/timg?image&amp;quality=80&amp;size=b9999_10000&amp;sec=1522102102574&amp;di=d7bd1d5ae632a0221af952c07d7986a6&amp;imgtype=0&amp;src=http%3A%2F%2Fimgsrc.baidu.com%2Fimgad%2Fpic%2Fitem%2Fcdbf6c81800a19d8a603363838fa828ba61e468e.jpg">
            <a:extLst>
              <a:ext uri="{FF2B5EF4-FFF2-40B4-BE49-F238E27FC236}">
                <a16:creationId xmlns:a16="http://schemas.microsoft.com/office/drawing/2014/main" id="{8FD283F8-95CC-43E5-99A7-469AD5CCF29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941"/>
          <a:stretch/>
        </p:blipFill>
        <p:spPr bwMode="auto">
          <a:xfrm>
            <a:off x="323528" y="3126993"/>
            <a:ext cx="3635896" cy="1664689"/>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id="{5CC7E4AF-8884-4476-9230-E1D66989B17F}"/>
              </a:ext>
            </a:extLst>
          </p:cNvPr>
          <p:cNvSpPr/>
          <p:nvPr/>
        </p:nvSpPr>
        <p:spPr>
          <a:xfrm>
            <a:off x="109533" y="592409"/>
            <a:ext cx="3704860" cy="369332"/>
          </a:xfrm>
          <a:prstGeom prst="rect">
            <a:avLst/>
          </a:prstGeom>
        </p:spPr>
        <p:txBody>
          <a:bodyPr wrap="none">
            <a:spAutoFit/>
          </a:bodyPr>
          <a:lstStyle/>
          <a:p>
            <a:pPr>
              <a:spcBef>
                <a:spcPct val="30000"/>
              </a:spcBef>
            </a:pPr>
            <a:r>
              <a:rPr lang="zh-CN" altLang="en-US" b="1" kern="0" dirty="0">
                <a:solidFill>
                  <a:schemeClr val="tx1"/>
                </a:solidFill>
                <a:latin typeface="华文仿宋" panose="02010600040101010101" pitchFamily="2" charset="-122"/>
                <a:ea typeface="华文仿宋" panose="02010600040101010101" pitchFamily="2" charset="-122"/>
                <a:cs typeface="Times New Roman" panose="02020603050405020304" pitchFamily="18" charset="0"/>
              </a:rPr>
              <a:t>① 以医生经验为主的</a:t>
            </a:r>
            <a:r>
              <a:rPr lang="zh-CN" altLang="en-US" b="1" kern="0" dirty="0">
                <a:solidFill>
                  <a:srgbClr val="C00000"/>
                </a:solidFill>
                <a:latin typeface="华文仿宋" panose="02010600040101010101" pitchFamily="2" charset="-122"/>
                <a:ea typeface="华文仿宋" panose="02010600040101010101" pitchFamily="2" charset="-122"/>
                <a:cs typeface="Times New Roman" panose="02020603050405020304" pitchFamily="18" charset="0"/>
              </a:rPr>
              <a:t>古典医学</a:t>
            </a:r>
            <a:r>
              <a:rPr lang="zh-CN" altLang="en-US" b="1" kern="0" dirty="0">
                <a:solidFill>
                  <a:schemeClr val="tx1"/>
                </a:solidFill>
                <a:latin typeface="华文仿宋" panose="02010600040101010101" pitchFamily="2" charset="-122"/>
                <a:ea typeface="华文仿宋" panose="02010600040101010101" pitchFamily="2" charset="-122"/>
                <a:cs typeface="Times New Roman" panose="02020603050405020304" pitchFamily="18" charset="0"/>
              </a:rPr>
              <a:t>时代</a:t>
            </a:r>
          </a:p>
        </p:txBody>
      </p:sp>
      <p:sp>
        <p:nvSpPr>
          <p:cNvPr id="8" name="矩形 7">
            <a:extLst>
              <a:ext uri="{FF2B5EF4-FFF2-40B4-BE49-F238E27FC236}">
                <a16:creationId xmlns:a16="http://schemas.microsoft.com/office/drawing/2014/main" id="{236F73FC-4856-4277-9424-35AF90051A33}"/>
              </a:ext>
            </a:extLst>
          </p:cNvPr>
          <p:cNvSpPr/>
          <p:nvPr/>
        </p:nvSpPr>
        <p:spPr>
          <a:xfrm>
            <a:off x="4315745" y="589098"/>
            <a:ext cx="4718845" cy="369332"/>
          </a:xfrm>
          <a:prstGeom prst="rect">
            <a:avLst/>
          </a:prstGeom>
        </p:spPr>
        <p:txBody>
          <a:bodyPr wrap="square">
            <a:spAutoFit/>
          </a:bodyPr>
          <a:lstStyle/>
          <a:p>
            <a:pPr marL="265113" indent="-265113"/>
            <a:r>
              <a:rPr lang="zh-CN" altLang="en-US" b="1" kern="0" dirty="0">
                <a:solidFill>
                  <a:schemeClr val="tx1"/>
                </a:solidFill>
                <a:latin typeface="华文仿宋" panose="02010600040101010101" pitchFamily="2" charset="-122"/>
                <a:ea typeface="华文仿宋" panose="02010600040101010101" pitchFamily="2" charset="-122"/>
                <a:cs typeface="Times New Roman" panose="02020603050405020304" pitchFamily="18" charset="0"/>
              </a:rPr>
              <a:t>② 以工程技术手段辅助诊疗</a:t>
            </a:r>
            <a:r>
              <a:rPr lang="zh-CN" altLang="en-US" b="1" kern="0" dirty="0">
                <a:latin typeface="华文仿宋" panose="02010600040101010101" pitchFamily="2" charset="-122"/>
                <a:ea typeface="华文仿宋" panose="02010600040101010101" pitchFamily="2" charset="-122"/>
                <a:cs typeface="Times New Roman" panose="02020603050405020304" pitchFamily="18" charset="0"/>
              </a:rPr>
              <a:t>的</a:t>
            </a:r>
            <a:r>
              <a:rPr lang="zh-CN" altLang="en-US" b="1" kern="0" dirty="0">
                <a:solidFill>
                  <a:srgbClr val="C00000"/>
                </a:solidFill>
                <a:latin typeface="华文仿宋" panose="02010600040101010101" pitchFamily="2" charset="-122"/>
                <a:ea typeface="华文仿宋" panose="02010600040101010101" pitchFamily="2" charset="-122"/>
                <a:cs typeface="Times New Roman" panose="02020603050405020304" pitchFamily="18" charset="0"/>
              </a:rPr>
              <a:t>工程医学</a:t>
            </a:r>
            <a:r>
              <a:rPr lang="zh-CN" altLang="en-US" b="1" kern="0" dirty="0">
                <a:latin typeface="华文仿宋" panose="02010600040101010101" pitchFamily="2" charset="-122"/>
                <a:ea typeface="华文仿宋" panose="02010600040101010101" pitchFamily="2" charset="-122"/>
                <a:cs typeface="Times New Roman" panose="02020603050405020304" pitchFamily="18" charset="0"/>
              </a:rPr>
              <a:t>阶段</a:t>
            </a:r>
            <a:endParaRPr lang="zh-CN" altLang="en-US" b="1" kern="0" dirty="0">
              <a:solidFill>
                <a:schemeClr val="tx1"/>
              </a:solidFill>
              <a:latin typeface="华文仿宋" panose="02010600040101010101" pitchFamily="2" charset="-122"/>
              <a:ea typeface="华文仿宋" panose="02010600040101010101" pitchFamily="2" charset="-122"/>
              <a:cs typeface="Times New Roman" panose="02020603050405020304" pitchFamily="18" charset="0"/>
            </a:endParaRPr>
          </a:p>
        </p:txBody>
      </p:sp>
      <p:sp>
        <p:nvSpPr>
          <p:cNvPr id="9" name="矩形 8">
            <a:extLst>
              <a:ext uri="{FF2B5EF4-FFF2-40B4-BE49-F238E27FC236}">
                <a16:creationId xmlns:a16="http://schemas.microsoft.com/office/drawing/2014/main" id="{BED2F1B3-98D9-4AED-88DD-7C900B6127C9}"/>
              </a:ext>
            </a:extLst>
          </p:cNvPr>
          <p:cNvSpPr/>
          <p:nvPr/>
        </p:nvSpPr>
        <p:spPr>
          <a:xfrm>
            <a:off x="109533" y="2757661"/>
            <a:ext cx="4822507" cy="369332"/>
          </a:xfrm>
          <a:prstGeom prst="rect">
            <a:avLst/>
          </a:prstGeom>
        </p:spPr>
        <p:txBody>
          <a:bodyPr wrap="square">
            <a:spAutoFit/>
          </a:bodyPr>
          <a:lstStyle/>
          <a:p>
            <a:pPr marL="354013" indent="-354013"/>
            <a:r>
              <a:rPr lang="zh-CN" altLang="en-US" b="1" kern="0" dirty="0">
                <a:solidFill>
                  <a:schemeClr val="tx1"/>
                </a:solidFill>
                <a:latin typeface="华文仿宋" panose="02010600040101010101" pitchFamily="2" charset="-122"/>
                <a:ea typeface="华文仿宋" panose="02010600040101010101" pitchFamily="2" charset="-122"/>
                <a:cs typeface="Times New Roman" panose="02020603050405020304" pitchFamily="18" charset="0"/>
              </a:rPr>
              <a:t>③ 以大数据驱动的、人机协作的</a:t>
            </a:r>
            <a:r>
              <a:rPr lang="zh-CN" altLang="en-US" b="1" kern="0" dirty="0">
                <a:solidFill>
                  <a:srgbClr val="C00000"/>
                </a:solidFill>
                <a:latin typeface="华文仿宋" panose="02010600040101010101" pitchFamily="2" charset="-122"/>
                <a:ea typeface="华文仿宋" panose="02010600040101010101" pitchFamily="2" charset="-122"/>
                <a:cs typeface="Times New Roman" panose="02020603050405020304" pitchFamily="18" charset="0"/>
              </a:rPr>
              <a:t>智能医学</a:t>
            </a:r>
            <a:r>
              <a:rPr lang="zh-CN" altLang="en-US" b="1" kern="0" dirty="0">
                <a:solidFill>
                  <a:schemeClr val="tx1"/>
                </a:solidFill>
                <a:latin typeface="华文仿宋" panose="02010600040101010101" pitchFamily="2" charset="-122"/>
                <a:ea typeface="华文仿宋" panose="02010600040101010101" pitchFamily="2" charset="-122"/>
                <a:cs typeface="Times New Roman" panose="02020603050405020304" pitchFamily="18" charset="0"/>
              </a:rPr>
              <a:t>阶段</a:t>
            </a:r>
            <a:endParaRPr lang="zh-CN" altLang="en-US" b="1" kern="0" dirty="0">
              <a:solidFill>
                <a:schemeClr val="tx1"/>
              </a:solidFill>
              <a:latin typeface="华文仿宋" panose="02010600040101010101" pitchFamily="2" charset="-122"/>
              <a:ea typeface="华文仿宋" panose="02010600040101010101" pitchFamily="2" charset="-122"/>
            </a:endParaRPr>
          </a:p>
        </p:txBody>
      </p:sp>
      <p:sp>
        <p:nvSpPr>
          <p:cNvPr id="10" name="矩形 9">
            <a:extLst>
              <a:ext uri="{FF2B5EF4-FFF2-40B4-BE49-F238E27FC236}">
                <a16:creationId xmlns:a16="http://schemas.microsoft.com/office/drawing/2014/main" id="{201AB8E4-CC3C-4554-ABAF-5040F1543F00}"/>
              </a:ext>
            </a:extLst>
          </p:cNvPr>
          <p:cNvSpPr/>
          <p:nvPr/>
        </p:nvSpPr>
        <p:spPr>
          <a:xfrm>
            <a:off x="4249971" y="3834667"/>
            <a:ext cx="4702583" cy="92333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txBody>
          <a:bodyPr wrap="square">
            <a:spAutoFit/>
          </a:bodyPr>
          <a:lstStyle/>
          <a:p>
            <a:pPr indent="304800" algn="just">
              <a:spcAft>
                <a:spcPts val="0"/>
              </a:spcAft>
            </a:pPr>
            <a:r>
              <a:rPr lang="zh-CN" altLang="zh-CN" sz="1800" b="1" kern="100" dirty="0">
                <a:latin typeface="黑体" panose="02010609060101010101" pitchFamily="49" charset="-122"/>
                <a:ea typeface="黑体" panose="02010609060101010101" pitchFamily="49" charset="-122"/>
                <a:cs typeface="Arial" panose="020B0604020202020204" pitchFamily="34" charset="0"/>
              </a:rPr>
              <a:t>在“十三五”乃至今后的很长一段时间内，智慧医疗将形成一个巨大的产业链，并由此产生大量的就业机会和人才缺口</a:t>
            </a:r>
            <a:r>
              <a:rPr lang="zh-CN" altLang="zh-CN" sz="1800" kern="100" dirty="0">
                <a:latin typeface="华文仿宋" panose="02010600040101010101" pitchFamily="2" charset="-122"/>
                <a:ea typeface="华文仿宋" panose="02010600040101010101" pitchFamily="2" charset="-122"/>
                <a:cs typeface="Arial" panose="020B0604020202020204" pitchFamily="34" charset="0"/>
              </a:rPr>
              <a:t>。</a:t>
            </a:r>
            <a:endParaRPr lang="zh-CN" altLang="zh-CN" sz="1400" kern="100" dirty="0">
              <a:effectLst/>
              <a:latin typeface="华文仿宋" panose="02010600040101010101" pitchFamily="2" charset="-122"/>
              <a:ea typeface="华文仿宋" panose="02010600040101010101" pitchFamily="2" charset="-122"/>
              <a:cs typeface="Times New Roman" panose="02020603050405020304" pitchFamily="18" charset="0"/>
            </a:endParaRPr>
          </a:p>
        </p:txBody>
      </p:sp>
      <p:pic>
        <p:nvPicPr>
          <p:cNvPr id="11" name="图片 10">
            <a:extLst>
              <a:ext uri="{FF2B5EF4-FFF2-40B4-BE49-F238E27FC236}">
                <a16:creationId xmlns:a16="http://schemas.microsoft.com/office/drawing/2014/main" id="{A7BBD3D1-44A5-448B-B4AD-46B7788FB942}"/>
              </a:ext>
            </a:extLst>
          </p:cNvPr>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l="12202" t="3818" r="12202" b="3818"/>
          <a:stretch>
            <a:fillRect/>
          </a:stretch>
        </p:blipFill>
        <p:spPr bwMode="auto">
          <a:xfrm>
            <a:off x="5026335" y="847168"/>
            <a:ext cx="3578114" cy="246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1">
            <a:extLst>
              <a:ext uri="{FF2B5EF4-FFF2-40B4-BE49-F238E27FC236}">
                <a16:creationId xmlns:a16="http://schemas.microsoft.com/office/drawing/2014/main" id="{34F88C1B-3C32-49FD-BCEA-BEC24F0F5257}"/>
              </a:ext>
            </a:extLst>
          </p:cNvPr>
          <p:cNvSpPr>
            <a:spLocks noGrp="1"/>
          </p:cNvSpPr>
          <p:nvPr>
            <p:ph type="title"/>
          </p:nvPr>
        </p:nvSpPr>
        <p:spPr>
          <a:xfrm>
            <a:off x="457200" y="87489"/>
            <a:ext cx="8229600" cy="432124"/>
          </a:xfrm>
        </p:spPr>
        <p:txBody>
          <a:bodyPr/>
          <a:lstStyle/>
          <a:p>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 </a:t>
            </a:r>
            <a:r>
              <a:rPr lang="zh-CN" altLang="en-US" dirty="0">
                <a:ea typeface="微软雅黑" panose="020B0503020204020204" pitchFamily="34" charset="-122"/>
              </a:rPr>
              <a:t>智能医学</a:t>
            </a:r>
            <a:r>
              <a:rPr lang="zh-CN" altLang="en-US" dirty="0">
                <a:latin typeface="微软雅黑" panose="020B0503020204020204" pitchFamily="34" charset="-122"/>
                <a:ea typeface="微软雅黑" panose="020B0503020204020204" pitchFamily="34" charset="-122"/>
              </a:rPr>
              <a:t>工程</a:t>
            </a:r>
            <a:r>
              <a:rPr lang="zh-CN" altLang="zh-CN" dirty="0">
                <a:latin typeface="微软雅黑" panose="020B0503020204020204" pitchFamily="34" charset="-122"/>
                <a:ea typeface="微软雅黑" panose="020B0503020204020204" pitchFamily="34" charset="-122"/>
              </a:rPr>
              <a:t>专业</a:t>
            </a:r>
            <a:r>
              <a:rPr lang="zh-CN" altLang="en-US" dirty="0">
                <a:latin typeface="微软雅黑" panose="020B0503020204020204" pitchFamily="34" charset="-122"/>
                <a:ea typeface="微软雅黑" panose="020B0503020204020204" pitchFamily="34" charset="-122"/>
              </a:rPr>
              <a:t>简介</a:t>
            </a:r>
            <a:endParaRPr lang="zh-CN" altLang="en-US" dirty="0"/>
          </a:p>
        </p:txBody>
      </p:sp>
      <p:sp>
        <p:nvSpPr>
          <p:cNvPr id="13" name="灯片编号占位符 3">
            <a:extLst>
              <a:ext uri="{FF2B5EF4-FFF2-40B4-BE49-F238E27FC236}">
                <a16:creationId xmlns:a16="http://schemas.microsoft.com/office/drawing/2014/main" id="{7705E545-F8D0-4D4F-8F84-2BB662B3599D}"/>
              </a:ext>
            </a:extLst>
          </p:cNvPr>
          <p:cNvSpPr>
            <a:spLocks noGrp="1"/>
          </p:cNvSpPr>
          <p:nvPr>
            <p:ph type="sldNum" sz="quarter" idx="12"/>
          </p:nvPr>
        </p:nvSpPr>
        <p:spPr>
          <a:xfrm>
            <a:off x="30" y="4876272"/>
            <a:ext cx="2133600" cy="273892"/>
          </a:xfrm>
        </p:spPr>
        <p:txBody>
          <a:bodyPr/>
          <a:lstStyle/>
          <a:p>
            <a:r>
              <a:rPr lang="zh-CN" altLang="en-US" sz="1350" dirty="0">
                <a:latin typeface="微软雅黑" panose="020B0503020204020204" pitchFamily="34" charset="-122"/>
                <a:ea typeface="微软雅黑" panose="020B0503020204020204" pitchFamily="34" charset="-122"/>
              </a:rPr>
              <a:t>第</a:t>
            </a:r>
            <a:fld id="{26A37939-7686-41CC-A8D3-F58D0B3721D2}" type="slidenum">
              <a:rPr lang="zh-CN" altLang="en-US" sz="1350" smtClean="0">
                <a:latin typeface="微软雅黑" panose="020B0503020204020204" pitchFamily="34" charset="-122"/>
                <a:ea typeface="微软雅黑" panose="020B0503020204020204" pitchFamily="34" charset="-122"/>
              </a:rPr>
              <a:t>4</a:t>
            </a:fld>
            <a:r>
              <a:rPr lang="zh-CN" altLang="en-US" sz="1350" dirty="0">
                <a:latin typeface="微软雅黑" panose="020B0503020204020204" pitchFamily="34" charset="-122"/>
                <a:ea typeface="微软雅黑" panose="020B0503020204020204" pitchFamily="34" charset="-122"/>
              </a:rPr>
              <a:t>页</a:t>
            </a:r>
          </a:p>
        </p:txBody>
      </p:sp>
      <p:sp>
        <p:nvSpPr>
          <p:cNvPr id="15" name="文本框 14">
            <a:extLst>
              <a:ext uri="{FF2B5EF4-FFF2-40B4-BE49-F238E27FC236}">
                <a16:creationId xmlns:a16="http://schemas.microsoft.com/office/drawing/2014/main" id="{B5B371B0-25CB-42A1-A471-8850B56FBF0B}"/>
              </a:ext>
            </a:extLst>
          </p:cNvPr>
          <p:cNvSpPr txBox="1"/>
          <p:nvPr/>
        </p:nvSpPr>
        <p:spPr>
          <a:xfrm>
            <a:off x="4248514" y="3075806"/>
            <a:ext cx="4643966" cy="646331"/>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txBody>
          <a:bodyPr wrap="square">
            <a:spAutoFit/>
          </a:bodyPr>
          <a:lstStyle>
            <a:defPPr>
              <a:defRPr lang="zh-CN"/>
            </a:defPPr>
            <a:lvl1pPr indent="304800" algn="just">
              <a:spcAft>
                <a:spcPts val="0"/>
              </a:spcAft>
              <a:defRPr kern="100">
                <a:latin typeface="华文仿宋" panose="02010600040101010101" pitchFamily="2" charset="-122"/>
                <a:ea typeface="华文仿宋" panose="02010600040101010101" pitchFamily="2" charset="-122"/>
                <a:cs typeface="Arial" panose="020B0604020202020204" pitchFamily="34" charset="0"/>
              </a:defRPr>
            </a:lvl1pPr>
          </a:lstStyle>
          <a:p>
            <a:r>
              <a:rPr lang="zh-CN" altLang="en-US" b="1" dirty="0">
                <a:latin typeface="黑体" panose="02010609060101010101" pitchFamily="49" charset="-122"/>
                <a:ea typeface="黑体" panose="02010609060101010101" pitchFamily="49" charset="-122"/>
              </a:rPr>
              <a:t>智能医学是工业革命 4.0 时代工程医学的最新形态</a:t>
            </a:r>
          </a:p>
        </p:txBody>
      </p:sp>
    </p:spTree>
    <p:extLst>
      <p:ext uri="{BB962C8B-B14F-4D97-AF65-F5344CB8AC3E}">
        <p14:creationId xmlns:p14="http://schemas.microsoft.com/office/powerpoint/2010/main" val="210906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181C33C-BAEE-4868-BB71-785796ADD291}"/>
              </a:ext>
            </a:extLst>
          </p:cNvPr>
          <p:cNvSpPr txBox="1">
            <a:spLocks noChangeArrowheads="1"/>
          </p:cNvSpPr>
          <p:nvPr/>
        </p:nvSpPr>
        <p:spPr bwMode="auto">
          <a:xfrm>
            <a:off x="457200" y="44273"/>
            <a:ext cx="7225546" cy="424732"/>
          </a:xfrm>
          <a:prstGeom prst="rect">
            <a:avLst/>
          </a:prstGeom>
          <a:noFill/>
          <a:ln w="9525">
            <a:noFill/>
            <a:miter lim="800000"/>
          </a:ln>
        </p:spPr>
        <p:txBody>
          <a:bodyPr wrap="square">
            <a:spAutoFit/>
          </a:bodyPr>
          <a:lstStyle/>
          <a:p>
            <a:pPr eaLnBrk="1" hangingPunct="1"/>
            <a:r>
              <a:rPr lang="zh-CN" altLang="en-US" sz="2160" b="1" dirty="0">
                <a:solidFill>
                  <a:schemeClr val="bg1"/>
                </a:solidFill>
                <a:latin typeface="Times New Roman" panose="02020603050405020304" pitchFamily="18" charset="0"/>
                <a:cs typeface="Times New Roman" panose="02020603050405020304" pitchFamily="18" charset="0"/>
              </a:rPr>
              <a:t>一、智能医学工程简介</a:t>
            </a:r>
            <a:endParaRPr lang="zh-CN" altLang="en-US" sz="2160" b="1" dirty="0">
              <a:solidFill>
                <a:srgbClr val="FFFFFF"/>
              </a:solidFill>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DB08D2B4-D981-4AB6-8671-8FC302C54A7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8490" y="612498"/>
            <a:ext cx="4503510" cy="2102819"/>
          </a:xfrm>
          <a:prstGeom prst="rect">
            <a:avLst/>
          </a:prstGeom>
        </p:spPr>
      </p:pic>
      <p:grpSp>
        <p:nvGrpSpPr>
          <p:cNvPr id="7" name="组合 6">
            <a:extLst>
              <a:ext uri="{FF2B5EF4-FFF2-40B4-BE49-F238E27FC236}">
                <a16:creationId xmlns:a16="http://schemas.microsoft.com/office/drawing/2014/main" id="{4B1AF78C-8A90-425F-987A-5F0422DC104F}"/>
              </a:ext>
            </a:extLst>
          </p:cNvPr>
          <p:cNvGrpSpPr/>
          <p:nvPr/>
        </p:nvGrpSpPr>
        <p:grpSpPr>
          <a:xfrm>
            <a:off x="4644008" y="613615"/>
            <a:ext cx="4536504" cy="2002109"/>
            <a:chOff x="4644008" y="613615"/>
            <a:chExt cx="4536504" cy="2002109"/>
          </a:xfrm>
        </p:grpSpPr>
        <p:pic>
          <p:nvPicPr>
            <p:cNvPr id="8" name="图片 7">
              <a:extLst>
                <a:ext uri="{FF2B5EF4-FFF2-40B4-BE49-F238E27FC236}">
                  <a16:creationId xmlns:a16="http://schemas.microsoft.com/office/drawing/2014/main" id="{B47AA0DA-F661-40B9-80B6-0FBD6DDD6557}"/>
                </a:ext>
              </a:extLst>
            </p:cNvPr>
            <p:cNvPicPr>
              <a:picLocks noChangeAspect="1"/>
            </p:cNvPicPr>
            <p:nvPr/>
          </p:nvPicPr>
          <p:blipFill>
            <a:blip r:embed="rId3"/>
            <a:stretch>
              <a:fillRect/>
            </a:stretch>
          </p:blipFill>
          <p:spPr>
            <a:xfrm>
              <a:off x="4788024" y="1051556"/>
              <a:ext cx="1080120" cy="985373"/>
            </a:xfrm>
            <a:prstGeom prst="rect">
              <a:avLst/>
            </a:prstGeom>
          </p:spPr>
        </p:pic>
        <p:pic>
          <p:nvPicPr>
            <p:cNvPr id="9" name="图片 8">
              <a:extLst>
                <a:ext uri="{FF2B5EF4-FFF2-40B4-BE49-F238E27FC236}">
                  <a16:creationId xmlns:a16="http://schemas.microsoft.com/office/drawing/2014/main" id="{19AA5DBB-E4DD-45F8-9A37-45C77DD8BEE7}"/>
                </a:ext>
              </a:extLst>
            </p:cNvPr>
            <p:cNvPicPr>
              <a:picLocks noChangeAspect="1"/>
            </p:cNvPicPr>
            <p:nvPr/>
          </p:nvPicPr>
          <p:blipFill>
            <a:blip r:embed="rId4"/>
            <a:stretch>
              <a:fillRect/>
            </a:stretch>
          </p:blipFill>
          <p:spPr>
            <a:xfrm>
              <a:off x="6336196" y="1057001"/>
              <a:ext cx="1080120" cy="985373"/>
            </a:xfrm>
            <a:prstGeom prst="rect">
              <a:avLst/>
            </a:prstGeom>
          </p:spPr>
        </p:pic>
        <p:pic>
          <p:nvPicPr>
            <p:cNvPr id="10" name="图片 9">
              <a:extLst>
                <a:ext uri="{FF2B5EF4-FFF2-40B4-BE49-F238E27FC236}">
                  <a16:creationId xmlns:a16="http://schemas.microsoft.com/office/drawing/2014/main" id="{D5A25387-9400-4336-89F5-3E9408F5581C}"/>
                </a:ext>
              </a:extLst>
            </p:cNvPr>
            <p:cNvPicPr>
              <a:picLocks noChangeAspect="1"/>
            </p:cNvPicPr>
            <p:nvPr/>
          </p:nvPicPr>
          <p:blipFill>
            <a:blip r:embed="rId5"/>
            <a:stretch>
              <a:fillRect/>
            </a:stretch>
          </p:blipFill>
          <p:spPr>
            <a:xfrm>
              <a:off x="7956376" y="1051556"/>
              <a:ext cx="1080120" cy="974485"/>
            </a:xfrm>
            <a:prstGeom prst="rect">
              <a:avLst/>
            </a:prstGeom>
          </p:spPr>
        </p:pic>
        <p:sp>
          <p:nvSpPr>
            <p:cNvPr id="11" name="文本框 10">
              <a:extLst>
                <a:ext uri="{FF2B5EF4-FFF2-40B4-BE49-F238E27FC236}">
                  <a16:creationId xmlns:a16="http://schemas.microsoft.com/office/drawing/2014/main" id="{F878BC3E-0C4A-4FC5-8096-2F33DC0F11FF}"/>
                </a:ext>
              </a:extLst>
            </p:cNvPr>
            <p:cNvSpPr txBox="1"/>
            <p:nvPr/>
          </p:nvSpPr>
          <p:spPr>
            <a:xfrm>
              <a:off x="4644008" y="624503"/>
              <a:ext cx="1224136" cy="276999"/>
            </a:xfrm>
            <a:prstGeom prst="rect">
              <a:avLst/>
            </a:prstGeom>
            <a:noFill/>
          </p:spPr>
          <p:txBody>
            <a:bodyPr wrap="square">
              <a:spAutoFit/>
            </a:bodyPr>
            <a:lstStyle/>
            <a:p>
              <a:pPr algn="ctr"/>
              <a:r>
                <a:rPr lang="zh-CN" altLang="en-US" sz="1200" b="1" dirty="0">
                  <a:latin typeface="华文仿宋" panose="02010600040101010101" pitchFamily="2" charset="-122"/>
                  <a:ea typeface="华文仿宋" panose="02010600040101010101" pitchFamily="2" charset="-122"/>
                </a:rPr>
                <a:t>早期人工智能</a:t>
              </a:r>
            </a:p>
          </p:txBody>
        </p:sp>
        <p:sp>
          <p:nvSpPr>
            <p:cNvPr id="12" name="文本框 11">
              <a:extLst>
                <a:ext uri="{FF2B5EF4-FFF2-40B4-BE49-F238E27FC236}">
                  <a16:creationId xmlns:a16="http://schemas.microsoft.com/office/drawing/2014/main" id="{81C3B620-676D-4C6F-9D71-3804A3061207}"/>
                </a:ext>
              </a:extLst>
            </p:cNvPr>
            <p:cNvSpPr txBox="1"/>
            <p:nvPr/>
          </p:nvSpPr>
          <p:spPr>
            <a:xfrm>
              <a:off x="6336196" y="615396"/>
              <a:ext cx="1080120" cy="276999"/>
            </a:xfrm>
            <a:prstGeom prst="rect">
              <a:avLst/>
            </a:prstGeom>
            <a:noFill/>
          </p:spPr>
          <p:txBody>
            <a:bodyPr wrap="square">
              <a:spAutoFit/>
            </a:bodyPr>
            <a:lstStyle/>
            <a:p>
              <a:pPr algn="ctr"/>
              <a:r>
                <a:rPr lang="zh-CN" altLang="en-US" sz="1200" b="1" dirty="0">
                  <a:latin typeface="华文仿宋" panose="02010600040101010101" pitchFamily="2" charset="-122"/>
                  <a:ea typeface="华文仿宋" panose="02010600040101010101" pitchFamily="2" charset="-122"/>
                </a:rPr>
                <a:t>机器学习</a:t>
              </a:r>
            </a:p>
          </p:txBody>
        </p:sp>
        <p:sp>
          <p:nvSpPr>
            <p:cNvPr id="13" name="文本框 12">
              <a:extLst>
                <a:ext uri="{FF2B5EF4-FFF2-40B4-BE49-F238E27FC236}">
                  <a16:creationId xmlns:a16="http://schemas.microsoft.com/office/drawing/2014/main" id="{CE528D2E-6A4C-462F-BE76-94F891543892}"/>
                </a:ext>
              </a:extLst>
            </p:cNvPr>
            <p:cNvSpPr txBox="1"/>
            <p:nvPr/>
          </p:nvSpPr>
          <p:spPr>
            <a:xfrm>
              <a:off x="7956376" y="613615"/>
              <a:ext cx="1224136" cy="276999"/>
            </a:xfrm>
            <a:prstGeom prst="rect">
              <a:avLst/>
            </a:prstGeom>
            <a:noFill/>
          </p:spPr>
          <p:txBody>
            <a:bodyPr wrap="square">
              <a:spAutoFit/>
            </a:bodyPr>
            <a:lstStyle/>
            <a:p>
              <a:pPr algn="ctr"/>
              <a:r>
                <a:rPr lang="zh-CN" altLang="en-US" sz="1200" b="1" dirty="0">
                  <a:latin typeface="宋体" panose="02010600030101010101" pitchFamily="2" charset="-122"/>
                  <a:ea typeface="宋体" panose="02010600030101010101" pitchFamily="2" charset="-122"/>
                </a:rPr>
                <a:t>深度学习</a:t>
              </a:r>
              <a:endParaRPr lang="zh-CN" altLang="en-US" sz="1200" b="1" dirty="0"/>
            </a:p>
          </p:txBody>
        </p:sp>
        <p:sp>
          <p:nvSpPr>
            <p:cNvPr id="14" name="文本框 13">
              <a:extLst>
                <a:ext uri="{FF2B5EF4-FFF2-40B4-BE49-F238E27FC236}">
                  <a16:creationId xmlns:a16="http://schemas.microsoft.com/office/drawing/2014/main" id="{DCEB9F92-10A5-433D-9BB9-069DF8E7F9BD}"/>
                </a:ext>
              </a:extLst>
            </p:cNvPr>
            <p:cNvSpPr txBox="1"/>
            <p:nvPr/>
          </p:nvSpPr>
          <p:spPr>
            <a:xfrm>
              <a:off x="4644008" y="2154059"/>
              <a:ext cx="1224136" cy="461665"/>
            </a:xfrm>
            <a:prstGeom prst="rect">
              <a:avLst/>
            </a:prstGeom>
            <a:noFill/>
          </p:spPr>
          <p:txBody>
            <a:bodyPr wrap="square">
              <a:spAutoFit/>
            </a:bodyPr>
            <a:lstStyle/>
            <a:p>
              <a:pPr algn="ctr"/>
              <a:r>
                <a:rPr lang="zh-CN" altLang="en-US" sz="1200" b="1" dirty="0">
                  <a:solidFill>
                    <a:srgbClr val="FF0000"/>
                  </a:solidFill>
                  <a:latin typeface="华文仿宋" panose="02010600040101010101" pitchFamily="2" charset="-122"/>
                  <a:ea typeface="华文仿宋" panose="02010600040101010101" pitchFamily="2" charset="-122"/>
                </a:rPr>
                <a:t>制造智能机器和程序的工程</a:t>
              </a:r>
            </a:p>
          </p:txBody>
        </p:sp>
        <p:sp>
          <p:nvSpPr>
            <p:cNvPr id="15" name="文本框 14">
              <a:extLst>
                <a:ext uri="{FF2B5EF4-FFF2-40B4-BE49-F238E27FC236}">
                  <a16:creationId xmlns:a16="http://schemas.microsoft.com/office/drawing/2014/main" id="{69286AA7-2D7A-4482-80C0-AB0CA6E3A61B}"/>
                </a:ext>
              </a:extLst>
            </p:cNvPr>
            <p:cNvSpPr txBox="1"/>
            <p:nvPr/>
          </p:nvSpPr>
          <p:spPr>
            <a:xfrm>
              <a:off x="6274730" y="2154058"/>
              <a:ext cx="1224136" cy="461665"/>
            </a:xfrm>
            <a:prstGeom prst="rect">
              <a:avLst/>
            </a:prstGeom>
            <a:noFill/>
          </p:spPr>
          <p:txBody>
            <a:bodyPr wrap="square">
              <a:spAutoFit/>
            </a:bodyPr>
            <a:lstStyle/>
            <a:p>
              <a:pPr algn="ctr"/>
              <a:r>
                <a:rPr lang="zh-CN" altLang="en-US" sz="1200" b="1" dirty="0">
                  <a:solidFill>
                    <a:srgbClr val="FF0000"/>
                  </a:solidFill>
                  <a:latin typeface="华文仿宋" panose="02010600040101010101" pitchFamily="2" charset="-122"/>
                  <a:ea typeface="华文仿宋" panose="02010600040101010101" pitchFamily="2" charset="-122"/>
                </a:rPr>
                <a:t>没有明确编程的学习能力</a:t>
              </a:r>
            </a:p>
          </p:txBody>
        </p:sp>
        <p:sp>
          <p:nvSpPr>
            <p:cNvPr id="16" name="文本框 15">
              <a:extLst>
                <a:ext uri="{FF2B5EF4-FFF2-40B4-BE49-F238E27FC236}">
                  <a16:creationId xmlns:a16="http://schemas.microsoft.com/office/drawing/2014/main" id="{5126E616-B1CD-4EC6-A771-B01A74054BE3}"/>
                </a:ext>
              </a:extLst>
            </p:cNvPr>
            <p:cNvSpPr txBox="1"/>
            <p:nvPr/>
          </p:nvSpPr>
          <p:spPr>
            <a:xfrm>
              <a:off x="7884368" y="2143170"/>
              <a:ext cx="1224136" cy="461665"/>
            </a:xfrm>
            <a:prstGeom prst="rect">
              <a:avLst/>
            </a:prstGeom>
            <a:noFill/>
          </p:spPr>
          <p:txBody>
            <a:bodyPr wrap="square">
              <a:spAutoFit/>
            </a:bodyPr>
            <a:lstStyle/>
            <a:p>
              <a:pPr algn="ctr"/>
              <a:r>
                <a:rPr lang="zh-CN" altLang="en-US" sz="1200" b="1" dirty="0">
                  <a:solidFill>
                    <a:srgbClr val="FF0000"/>
                  </a:solidFill>
                  <a:latin typeface="华文仿宋" panose="02010600040101010101" pitchFamily="2" charset="-122"/>
                  <a:ea typeface="华文仿宋" panose="02010600040101010101" pitchFamily="2" charset="-122"/>
                </a:rPr>
                <a:t>基于深度神经网络的学习</a:t>
              </a:r>
            </a:p>
          </p:txBody>
        </p:sp>
        <p:sp>
          <p:nvSpPr>
            <p:cNvPr id="17" name="箭头: 右 16">
              <a:extLst>
                <a:ext uri="{FF2B5EF4-FFF2-40B4-BE49-F238E27FC236}">
                  <a16:creationId xmlns:a16="http://schemas.microsoft.com/office/drawing/2014/main" id="{D157AB49-E401-454B-A773-3BEEB9C10E34}"/>
                </a:ext>
              </a:extLst>
            </p:cNvPr>
            <p:cNvSpPr/>
            <p:nvPr/>
          </p:nvSpPr>
          <p:spPr>
            <a:xfrm>
              <a:off x="5890691" y="1471326"/>
              <a:ext cx="445505" cy="169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箭头: 右 17">
              <a:extLst>
                <a:ext uri="{FF2B5EF4-FFF2-40B4-BE49-F238E27FC236}">
                  <a16:creationId xmlns:a16="http://schemas.microsoft.com/office/drawing/2014/main" id="{E584D95D-2737-411B-9F67-ADC49E84D699}"/>
                </a:ext>
              </a:extLst>
            </p:cNvPr>
            <p:cNvSpPr/>
            <p:nvPr/>
          </p:nvSpPr>
          <p:spPr>
            <a:xfrm>
              <a:off x="7459413" y="1464736"/>
              <a:ext cx="445505" cy="169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9" name="图片 18">
            <a:extLst>
              <a:ext uri="{FF2B5EF4-FFF2-40B4-BE49-F238E27FC236}">
                <a16:creationId xmlns:a16="http://schemas.microsoft.com/office/drawing/2014/main" id="{B1FDCFBB-2F4C-4769-853A-D61BB51AEAB3}"/>
              </a:ext>
            </a:extLst>
          </p:cNvPr>
          <p:cNvPicPr>
            <a:picLocks noChangeAspect="1"/>
          </p:cNvPicPr>
          <p:nvPr/>
        </p:nvPicPr>
        <p:blipFill rotWithShape="1">
          <a:blip r:embed="rId6">
            <a:clrChange>
              <a:clrFrom>
                <a:srgbClr val="FFFFFF"/>
              </a:clrFrom>
              <a:clrTo>
                <a:srgbClr val="FFFFFF">
                  <a:alpha val="0"/>
                </a:srgbClr>
              </a:clrTo>
            </a:clrChange>
          </a:blip>
          <a:srcRect r="18500"/>
          <a:stretch/>
        </p:blipFill>
        <p:spPr>
          <a:xfrm>
            <a:off x="629816" y="2926030"/>
            <a:ext cx="7884368" cy="1923098"/>
          </a:xfrm>
          <a:prstGeom prst="rect">
            <a:avLst/>
          </a:prstGeom>
        </p:spPr>
      </p:pic>
      <p:sp>
        <p:nvSpPr>
          <p:cNvPr id="20" name="标题 1">
            <a:extLst>
              <a:ext uri="{FF2B5EF4-FFF2-40B4-BE49-F238E27FC236}">
                <a16:creationId xmlns:a16="http://schemas.microsoft.com/office/drawing/2014/main" id="{433CAA16-63CF-4403-95AD-8E0284EB6059}"/>
              </a:ext>
            </a:extLst>
          </p:cNvPr>
          <p:cNvSpPr>
            <a:spLocks noGrp="1"/>
          </p:cNvSpPr>
          <p:nvPr>
            <p:ph type="title"/>
          </p:nvPr>
        </p:nvSpPr>
        <p:spPr>
          <a:xfrm>
            <a:off x="457200" y="87489"/>
            <a:ext cx="8229600" cy="432124"/>
          </a:xfrm>
        </p:spPr>
        <p:txBody>
          <a:bodyPr/>
          <a:lstStyle/>
          <a:p>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 </a:t>
            </a:r>
            <a:r>
              <a:rPr lang="zh-CN" altLang="en-US" dirty="0">
                <a:ea typeface="微软雅黑" panose="020B0503020204020204" pitchFamily="34" charset="-122"/>
              </a:rPr>
              <a:t>智能医学</a:t>
            </a:r>
            <a:r>
              <a:rPr lang="zh-CN" altLang="en-US" dirty="0">
                <a:latin typeface="微软雅黑" panose="020B0503020204020204" pitchFamily="34" charset="-122"/>
                <a:ea typeface="微软雅黑" panose="020B0503020204020204" pitchFamily="34" charset="-122"/>
              </a:rPr>
              <a:t>工程</a:t>
            </a:r>
            <a:r>
              <a:rPr lang="zh-CN" altLang="zh-CN" dirty="0">
                <a:latin typeface="微软雅黑" panose="020B0503020204020204" pitchFamily="34" charset="-122"/>
                <a:ea typeface="微软雅黑" panose="020B0503020204020204" pitchFamily="34" charset="-122"/>
              </a:rPr>
              <a:t>专业</a:t>
            </a:r>
            <a:r>
              <a:rPr lang="zh-CN" altLang="en-US" dirty="0">
                <a:latin typeface="微软雅黑" panose="020B0503020204020204" pitchFamily="34" charset="-122"/>
                <a:ea typeface="微软雅黑" panose="020B0503020204020204" pitchFamily="34" charset="-122"/>
              </a:rPr>
              <a:t>简介</a:t>
            </a:r>
            <a:endParaRPr lang="zh-CN" altLang="en-US" dirty="0"/>
          </a:p>
        </p:txBody>
      </p:sp>
      <p:sp>
        <p:nvSpPr>
          <p:cNvPr id="21" name="灯片编号占位符 3">
            <a:extLst>
              <a:ext uri="{FF2B5EF4-FFF2-40B4-BE49-F238E27FC236}">
                <a16:creationId xmlns:a16="http://schemas.microsoft.com/office/drawing/2014/main" id="{80633044-F8D9-4028-80DB-92021AA7CAA0}"/>
              </a:ext>
            </a:extLst>
          </p:cNvPr>
          <p:cNvSpPr>
            <a:spLocks noGrp="1"/>
          </p:cNvSpPr>
          <p:nvPr>
            <p:ph type="sldNum" sz="quarter" idx="12"/>
          </p:nvPr>
        </p:nvSpPr>
        <p:spPr>
          <a:xfrm>
            <a:off x="30" y="4876272"/>
            <a:ext cx="2133600" cy="273892"/>
          </a:xfrm>
        </p:spPr>
        <p:txBody>
          <a:bodyPr/>
          <a:lstStyle/>
          <a:p>
            <a:r>
              <a:rPr lang="zh-CN" altLang="en-US" sz="1350" dirty="0">
                <a:latin typeface="微软雅黑" panose="020B0503020204020204" pitchFamily="34" charset="-122"/>
                <a:ea typeface="微软雅黑" panose="020B0503020204020204" pitchFamily="34" charset="-122"/>
              </a:rPr>
              <a:t>第</a:t>
            </a:r>
            <a:fld id="{26A37939-7686-41CC-A8D3-F58D0B3721D2}" type="slidenum">
              <a:rPr lang="zh-CN" altLang="en-US" sz="1350" smtClean="0">
                <a:latin typeface="微软雅黑" panose="020B0503020204020204" pitchFamily="34" charset="-122"/>
                <a:ea typeface="微软雅黑" panose="020B0503020204020204" pitchFamily="34" charset="-122"/>
              </a:rPr>
              <a:t>5</a:t>
            </a:fld>
            <a:r>
              <a:rPr lang="zh-CN" altLang="en-US" sz="1350" dirty="0">
                <a:latin typeface="微软雅黑" panose="020B0503020204020204" pitchFamily="34" charset="-122"/>
                <a:ea typeface="微软雅黑" panose="020B0503020204020204" pitchFamily="34" charset="-122"/>
              </a:rPr>
              <a:t>页</a:t>
            </a:r>
          </a:p>
        </p:txBody>
      </p:sp>
    </p:spTree>
    <p:extLst>
      <p:ext uri="{BB962C8B-B14F-4D97-AF65-F5344CB8AC3E}">
        <p14:creationId xmlns:p14="http://schemas.microsoft.com/office/powerpoint/2010/main" val="213761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99F1024C-D369-4FD6-A923-BBE321D264C8}"/>
              </a:ext>
            </a:extLst>
          </p:cNvPr>
          <p:cNvGrpSpPr>
            <a:grpSpLocks noChangeAspect="1"/>
          </p:cNvGrpSpPr>
          <p:nvPr/>
        </p:nvGrpSpPr>
        <p:grpSpPr>
          <a:xfrm>
            <a:off x="1907704" y="695409"/>
            <a:ext cx="5112568" cy="1948350"/>
            <a:chOff x="5255568" y="2499742"/>
            <a:chExt cx="3888432" cy="2538751"/>
          </a:xfrm>
        </p:grpSpPr>
        <p:sp>
          <p:nvSpPr>
            <p:cNvPr id="13" name="文本框 12">
              <a:extLst>
                <a:ext uri="{FF2B5EF4-FFF2-40B4-BE49-F238E27FC236}">
                  <a16:creationId xmlns:a16="http://schemas.microsoft.com/office/drawing/2014/main" id="{99F985D9-0EA9-4283-AEBD-E3924B51D90B}"/>
                </a:ext>
              </a:extLst>
            </p:cNvPr>
            <p:cNvSpPr txBox="1"/>
            <p:nvPr/>
          </p:nvSpPr>
          <p:spPr>
            <a:xfrm>
              <a:off x="7001418" y="2941766"/>
              <a:ext cx="1966285" cy="752499"/>
            </a:xfrm>
            <a:prstGeom prst="rect">
              <a:avLst/>
            </a:prstGeom>
            <a:noFill/>
          </p:spPr>
          <p:txBody>
            <a:bodyPr wrap="square">
              <a:spAutoFit/>
            </a:bodyPr>
            <a:lstStyle/>
            <a:p>
              <a:pPr algn="ctr"/>
              <a:r>
                <a:rPr lang="zh-CN" altLang="zh-CN" sz="18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智能医学工程</a:t>
              </a:r>
              <a:endParaRPr lang="en-US" altLang="zh-CN" sz="18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gn="ctr"/>
              <a:r>
                <a:rPr lang="zh-CN" altLang="en-US"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IME</a:t>
              </a:r>
              <a:r>
                <a:rPr lang="zh-CN" altLang="en-US"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4" name="图片 13">
              <a:extLst>
                <a:ext uri="{FF2B5EF4-FFF2-40B4-BE49-F238E27FC236}">
                  <a16:creationId xmlns:a16="http://schemas.microsoft.com/office/drawing/2014/main" id="{8E21A1EE-2453-4454-8D92-0C118A863EC9}"/>
                </a:ext>
              </a:extLst>
            </p:cNvPr>
            <p:cNvPicPr>
              <a:picLocks noChangeAspect="1"/>
            </p:cNvPicPr>
            <p:nvPr/>
          </p:nvPicPr>
          <p:blipFill>
            <a:blip r:embed="rId2"/>
            <a:stretch>
              <a:fillRect/>
            </a:stretch>
          </p:blipFill>
          <p:spPr>
            <a:xfrm>
              <a:off x="5324892" y="4070759"/>
              <a:ext cx="1713552" cy="924417"/>
            </a:xfrm>
            <a:prstGeom prst="rect">
              <a:avLst/>
            </a:prstGeom>
          </p:spPr>
        </p:pic>
        <p:pic>
          <p:nvPicPr>
            <p:cNvPr id="15" name="图片 14">
              <a:extLst>
                <a:ext uri="{FF2B5EF4-FFF2-40B4-BE49-F238E27FC236}">
                  <a16:creationId xmlns:a16="http://schemas.microsoft.com/office/drawing/2014/main" id="{708BC5FF-8A58-4D7C-B8AD-A2DD043CEDC4}"/>
                </a:ext>
              </a:extLst>
            </p:cNvPr>
            <p:cNvPicPr>
              <a:picLocks noChangeAspect="1"/>
            </p:cNvPicPr>
            <p:nvPr/>
          </p:nvPicPr>
          <p:blipFill>
            <a:blip r:embed="rId3"/>
            <a:stretch>
              <a:fillRect/>
            </a:stretch>
          </p:blipFill>
          <p:spPr>
            <a:xfrm>
              <a:off x="7280324" y="4057922"/>
              <a:ext cx="1713552" cy="924417"/>
            </a:xfrm>
            <a:prstGeom prst="rect">
              <a:avLst/>
            </a:prstGeom>
          </p:spPr>
        </p:pic>
        <p:pic>
          <p:nvPicPr>
            <p:cNvPr id="16" name="图片 15">
              <a:extLst>
                <a:ext uri="{FF2B5EF4-FFF2-40B4-BE49-F238E27FC236}">
                  <a16:creationId xmlns:a16="http://schemas.microsoft.com/office/drawing/2014/main" id="{398EAC22-3E84-4F6B-8806-98852C145134}"/>
                </a:ext>
              </a:extLst>
            </p:cNvPr>
            <p:cNvPicPr>
              <a:picLocks noChangeAspect="1"/>
            </p:cNvPicPr>
            <p:nvPr/>
          </p:nvPicPr>
          <p:blipFill rotWithShape="1">
            <a:blip r:embed="rId4"/>
            <a:srcRect r="51266"/>
            <a:stretch/>
          </p:blipFill>
          <p:spPr>
            <a:xfrm>
              <a:off x="5324892" y="2499742"/>
              <a:ext cx="1298828" cy="1462464"/>
            </a:xfrm>
            <a:prstGeom prst="rect">
              <a:avLst/>
            </a:prstGeom>
          </p:spPr>
        </p:pic>
        <p:sp>
          <p:nvSpPr>
            <p:cNvPr id="17" name="矩形 16">
              <a:extLst>
                <a:ext uri="{FF2B5EF4-FFF2-40B4-BE49-F238E27FC236}">
                  <a16:creationId xmlns:a16="http://schemas.microsoft.com/office/drawing/2014/main" id="{A0FED1E6-DC38-4AA2-920E-30809C862130}"/>
                </a:ext>
              </a:extLst>
            </p:cNvPr>
            <p:cNvSpPr/>
            <p:nvPr/>
          </p:nvSpPr>
          <p:spPr>
            <a:xfrm>
              <a:off x="5255568" y="2499742"/>
              <a:ext cx="3888432" cy="253875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CEAFE7AC-35C5-43F3-B6B1-97AE2216C8C5}"/>
                </a:ext>
              </a:extLst>
            </p:cNvPr>
            <p:cNvSpPr txBox="1"/>
            <p:nvPr/>
          </p:nvSpPr>
          <p:spPr>
            <a:xfrm>
              <a:off x="6451724" y="2562325"/>
              <a:ext cx="1099389" cy="322499"/>
            </a:xfrm>
            <a:prstGeom prst="rect">
              <a:avLst/>
            </a:prstGeom>
            <a:noFill/>
          </p:spPr>
          <p:txBody>
            <a:bodyPr wrap="square">
              <a:spAutoFit/>
            </a:bodyPr>
            <a:lstStyle/>
            <a:p>
              <a:pPr algn="ctr"/>
              <a:r>
                <a:rPr lang="zh-CN" altLang="zh-CN" sz="1200" b="1" kern="100" dirty="0">
                  <a:solidFill>
                    <a:srgbClr val="C00000"/>
                  </a:solidFill>
                  <a:effectLst/>
                  <a:latin typeface="等线" panose="02010600030101010101" pitchFamily="2" charset="-122"/>
                  <a:ea typeface="宋体" panose="02010600030101010101" pitchFamily="2" charset="-122"/>
                  <a:cs typeface="Times New Roman" panose="02020603050405020304" pitchFamily="18" charset="0"/>
                </a:rPr>
                <a:t>智能</a:t>
              </a:r>
              <a:r>
                <a:rPr lang="zh-CN" altLang="en-US" sz="1200" b="1" kern="100" dirty="0">
                  <a:solidFill>
                    <a:srgbClr val="C00000"/>
                  </a:solidFill>
                  <a:latin typeface="等线" panose="02010600030101010101" pitchFamily="2" charset="-122"/>
                  <a:ea typeface="宋体" panose="02010600030101010101" pitchFamily="2" charset="-122"/>
                  <a:cs typeface="Times New Roman" panose="02020603050405020304" pitchFamily="18" charset="0"/>
                </a:rPr>
                <a:t>感知</a:t>
              </a:r>
              <a:endParaRPr lang="zh-CN" altLang="en-US" sz="1200" dirty="0">
                <a:solidFill>
                  <a:srgbClr val="C00000"/>
                </a:solidFill>
              </a:endParaRPr>
            </a:p>
          </p:txBody>
        </p:sp>
        <p:sp>
          <p:nvSpPr>
            <p:cNvPr id="19" name="文本框 18">
              <a:extLst>
                <a:ext uri="{FF2B5EF4-FFF2-40B4-BE49-F238E27FC236}">
                  <a16:creationId xmlns:a16="http://schemas.microsoft.com/office/drawing/2014/main" id="{0C0CCAFD-474D-4898-95CE-898D7BC85682}"/>
                </a:ext>
              </a:extLst>
            </p:cNvPr>
            <p:cNvSpPr txBox="1"/>
            <p:nvPr/>
          </p:nvSpPr>
          <p:spPr>
            <a:xfrm>
              <a:off x="6451724" y="3748541"/>
              <a:ext cx="1015553" cy="322499"/>
            </a:xfrm>
            <a:prstGeom prst="rect">
              <a:avLst/>
            </a:prstGeom>
            <a:noFill/>
          </p:spPr>
          <p:txBody>
            <a:bodyPr wrap="square">
              <a:spAutoFit/>
            </a:bodyPr>
            <a:lstStyle/>
            <a:p>
              <a:pPr algn="ctr"/>
              <a:r>
                <a:rPr lang="zh-CN" altLang="en-US" sz="1200" b="1" kern="100" dirty="0">
                  <a:solidFill>
                    <a:srgbClr val="C00000"/>
                  </a:solidFill>
                  <a:effectLst/>
                  <a:latin typeface="等线" panose="02010600030101010101" pitchFamily="2" charset="-122"/>
                  <a:ea typeface="宋体" panose="02010600030101010101" pitchFamily="2" charset="-122"/>
                  <a:cs typeface="Times New Roman" panose="02020603050405020304" pitchFamily="18" charset="0"/>
                </a:rPr>
                <a:t>人工智能</a:t>
              </a:r>
              <a:endParaRPr lang="zh-CN" altLang="en-US" sz="1200" dirty="0">
                <a:solidFill>
                  <a:srgbClr val="C00000"/>
                </a:solidFill>
              </a:endParaRPr>
            </a:p>
          </p:txBody>
        </p:sp>
        <p:sp>
          <p:nvSpPr>
            <p:cNvPr id="20" name="文本框 19">
              <a:extLst>
                <a:ext uri="{FF2B5EF4-FFF2-40B4-BE49-F238E27FC236}">
                  <a16:creationId xmlns:a16="http://schemas.microsoft.com/office/drawing/2014/main" id="{C22EB58D-7AAB-47FE-A114-2E212E0E0A86}"/>
                </a:ext>
              </a:extLst>
            </p:cNvPr>
            <p:cNvSpPr txBox="1"/>
            <p:nvPr/>
          </p:nvSpPr>
          <p:spPr>
            <a:xfrm>
              <a:off x="7750552" y="3766027"/>
              <a:ext cx="1243325" cy="322499"/>
            </a:xfrm>
            <a:prstGeom prst="rect">
              <a:avLst/>
            </a:prstGeom>
            <a:noFill/>
          </p:spPr>
          <p:txBody>
            <a:bodyPr wrap="square">
              <a:spAutoFit/>
            </a:bodyPr>
            <a:lstStyle/>
            <a:p>
              <a:pPr algn="ctr"/>
              <a:r>
                <a:rPr lang="zh-CN" altLang="en-US" sz="1200" b="1" kern="100" dirty="0">
                  <a:solidFill>
                    <a:srgbClr val="C00000"/>
                  </a:solidFill>
                  <a:effectLst/>
                  <a:latin typeface="等线" panose="02010600030101010101" pitchFamily="2" charset="-122"/>
                  <a:ea typeface="宋体" panose="02010600030101010101" pitchFamily="2" charset="-122"/>
                  <a:cs typeface="Times New Roman" panose="02020603050405020304" pitchFamily="18" charset="0"/>
                </a:rPr>
                <a:t>医疗机器人</a:t>
              </a:r>
              <a:endParaRPr lang="zh-CN" altLang="en-US" sz="1200" dirty="0">
                <a:solidFill>
                  <a:srgbClr val="C00000"/>
                </a:solidFill>
              </a:endParaRPr>
            </a:p>
          </p:txBody>
        </p:sp>
      </p:grpSp>
      <p:sp>
        <p:nvSpPr>
          <p:cNvPr id="23" name="标题 1">
            <a:extLst>
              <a:ext uri="{FF2B5EF4-FFF2-40B4-BE49-F238E27FC236}">
                <a16:creationId xmlns:a16="http://schemas.microsoft.com/office/drawing/2014/main" id="{830EBD32-A1E1-448F-8B79-CFE8EB77E829}"/>
              </a:ext>
            </a:extLst>
          </p:cNvPr>
          <p:cNvSpPr>
            <a:spLocks noGrp="1"/>
          </p:cNvSpPr>
          <p:nvPr>
            <p:ph type="title"/>
          </p:nvPr>
        </p:nvSpPr>
        <p:spPr>
          <a:xfrm>
            <a:off x="457200" y="87489"/>
            <a:ext cx="8229600" cy="432124"/>
          </a:xfrm>
        </p:spPr>
        <p:txBody>
          <a:bodyPr/>
          <a:lstStyle/>
          <a:p>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 </a:t>
            </a:r>
            <a:r>
              <a:rPr lang="zh-CN" altLang="en-US" dirty="0">
                <a:ea typeface="微软雅黑" panose="020B0503020204020204" pitchFamily="34" charset="-122"/>
              </a:rPr>
              <a:t>智能医学</a:t>
            </a:r>
            <a:r>
              <a:rPr lang="zh-CN" altLang="en-US" dirty="0">
                <a:latin typeface="微软雅黑" panose="020B0503020204020204" pitchFamily="34" charset="-122"/>
                <a:ea typeface="微软雅黑" panose="020B0503020204020204" pitchFamily="34" charset="-122"/>
              </a:rPr>
              <a:t>工程</a:t>
            </a:r>
            <a:r>
              <a:rPr lang="zh-CN" altLang="zh-CN" dirty="0">
                <a:latin typeface="微软雅黑" panose="020B0503020204020204" pitchFamily="34" charset="-122"/>
                <a:ea typeface="微软雅黑" panose="020B0503020204020204" pitchFamily="34" charset="-122"/>
              </a:rPr>
              <a:t>专业</a:t>
            </a:r>
            <a:r>
              <a:rPr lang="zh-CN" altLang="en-US" dirty="0">
                <a:latin typeface="微软雅黑" panose="020B0503020204020204" pitchFamily="34" charset="-122"/>
                <a:ea typeface="微软雅黑" panose="020B0503020204020204" pitchFamily="34" charset="-122"/>
              </a:rPr>
              <a:t>简介</a:t>
            </a:r>
            <a:endParaRPr lang="zh-CN" altLang="en-US" dirty="0"/>
          </a:p>
        </p:txBody>
      </p:sp>
      <p:sp>
        <p:nvSpPr>
          <p:cNvPr id="24" name="灯片编号占位符 3">
            <a:extLst>
              <a:ext uri="{FF2B5EF4-FFF2-40B4-BE49-F238E27FC236}">
                <a16:creationId xmlns:a16="http://schemas.microsoft.com/office/drawing/2014/main" id="{A21477CB-1395-4E58-8839-51EB6D34273E}"/>
              </a:ext>
            </a:extLst>
          </p:cNvPr>
          <p:cNvSpPr>
            <a:spLocks noGrp="1"/>
          </p:cNvSpPr>
          <p:nvPr>
            <p:ph type="sldNum" sz="quarter" idx="12"/>
          </p:nvPr>
        </p:nvSpPr>
        <p:spPr>
          <a:xfrm>
            <a:off x="30" y="4876272"/>
            <a:ext cx="2133600" cy="273892"/>
          </a:xfrm>
        </p:spPr>
        <p:txBody>
          <a:bodyPr/>
          <a:lstStyle/>
          <a:p>
            <a:r>
              <a:rPr lang="zh-CN" altLang="en-US" sz="1350" dirty="0">
                <a:latin typeface="微软雅黑" panose="020B0503020204020204" pitchFamily="34" charset="-122"/>
                <a:ea typeface="微软雅黑" panose="020B0503020204020204" pitchFamily="34" charset="-122"/>
              </a:rPr>
              <a:t>第</a:t>
            </a:r>
            <a:fld id="{26A37939-7686-41CC-A8D3-F58D0B3721D2}" type="slidenum">
              <a:rPr lang="zh-CN" altLang="en-US" sz="1350" smtClean="0">
                <a:latin typeface="微软雅黑" panose="020B0503020204020204" pitchFamily="34" charset="-122"/>
                <a:ea typeface="微软雅黑" panose="020B0503020204020204" pitchFamily="34" charset="-122"/>
              </a:rPr>
              <a:t>6</a:t>
            </a:fld>
            <a:r>
              <a:rPr lang="zh-CN" altLang="en-US" sz="1350" dirty="0">
                <a:latin typeface="微软雅黑" panose="020B0503020204020204" pitchFamily="34" charset="-122"/>
                <a:ea typeface="微软雅黑" panose="020B0503020204020204" pitchFamily="34" charset="-122"/>
              </a:rPr>
              <a:t>页</a:t>
            </a:r>
          </a:p>
        </p:txBody>
      </p:sp>
      <p:sp>
        <p:nvSpPr>
          <p:cNvPr id="2" name="文本框 1">
            <a:extLst>
              <a:ext uri="{FF2B5EF4-FFF2-40B4-BE49-F238E27FC236}">
                <a16:creationId xmlns:a16="http://schemas.microsoft.com/office/drawing/2014/main" id="{E0CCDB12-8919-42F1-8207-F2F088AB7F54}"/>
              </a:ext>
            </a:extLst>
          </p:cNvPr>
          <p:cNvSpPr txBox="1"/>
          <p:nvPr/>
        </p:nvSpPr>
        <p:spPr>
          <a:xfrm>
            <a:off x="251519" y="2841691"/>
            <a:ext cx="8640961" cy="92333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新医科建设，是指以人工智能、大数据为代表的新一轮科技革命和产业变革为背景，医工理文融通，对原有医学专业提出新要求，发展精准医学、转化医学、智能医学等新专业</a:t>
            </a:r>
          </a:p>
        </p:txBody>
      </p:sp>
      <p:sp>
        <p:nvSpPr>
          <p:cNvPr id="26" name="文本框 25">
            <a:extLst>
              <a:ext uri="{FF2B5EF4-FFF2-40B4-BE49-F238E27FC236}">
                <a16:creationId xmlns:a16="http://schemas.microsoft.com/office/drawing/2014/main" id="{8C8E73D0-0F79-4E65-898C-58ECE3AAE7B8}"/>
              </a:ext>
            </a:extLst>
          </p:cNvPr>
          <p:cNvSpPr txBox="1"/>
          <p:nvPr/>
        </p:nvSpPr>
        <p:spPr>
          <a:xfrm>
            <a:off x="236466" y="3723878"/>
            <a:ext cx="8640961" cy="1099468"/>
          </a:xfrm>
          <a:prstGeom prst="rect">
            <a:avLst/>
          </a:prstGeom>
          <a:noFill/>
        </p:spPr>
        <p:txBody>
          <a:bodyPr wrap="square" rtlCol="0">
            <a:spAutoFit/>
          </a:bodyPr>
          <a:lstStyle/>
          <a:p>
            <a:pPr marL="285750" indent="-285750">
              <a:lnSpc>
                <a:spcPct val="125000"/>
              </a:lnSpc>
              <a:buFont typeface="Wingdings" panose="05000000000000000000" pitchFamily="2" charset="2"/>
              <a:buChar char="Ø"/>
            </a:pPr>
            <a:r>
              <a:rPr lang="zh-CN" altLang="en-US" b="1" dirty="0">
                <a:solidFill>
                  <a:schemeClr val="accent2">
                    <a:lumMod val="75000"/>
                  </a:schemeClr>
                </a:solidFill>
                <a:latin typeface="微软雅黑" panose="020B0503020204020204" pitchFamily="34" charset="-122"/>
                <a:ea typeface="微软雅黑" panose="020B0503020204020204" pitchFamily="34" charset="-122"/>
              </a:rPr>
              <a:t>理念新</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从治疗为主到生命健康全周期：预防、治疗、康养</a:t>
            </a:r>
            <a:endParaRPr lang="en-US" altLang="zh-CN" b="1" dirty="0">
              <a:latin typeface="微软雅黑" panose="020B0503020204020204" pitchFamily="34" charset="-122"/>
              <a:ea typeface="微软雅黑" panose="020B0503020204020204" pitchFamily="34" charset="-122"/>
            </a:endParaRPr>
          </a:p>
          <a:p>
            <a:pPr marL="285750" indent="-285750">
              <a:lnSpc>
                <a:spcPct val="125000"/>
              </a:lnSpc>
              <a:buFont typeface="Wingdings" panose="05000000000000000000" pitchFamily="2" charset="2"/>
              <a:buChar char="Ø"/>
            </a:pPr>
            <a:r>
              <a:rPr lang="zh-CN" altLang="en-US" b="1" dirty="0">
                <a:solidFill>
                  <a:schemeClr val="accent2">
                    <a:lumMod val="75000"/>
                  </a:schemeClr>
                </a:solidFill>
                <a:latin typeface="微软雅黑" panose="020B0503020204020204" pitchFamily="34" charset="-122"/>
                <a:ea typeface="微软雅黑" panose="020B0503020204020204" pitchFamily="34" charset="-122"/>
              </a:rPr>
              <a:t>背景新</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以人工智能、大数据为代表的新一轮科技革命和产业变革铺面而来</a:t>
            </a:r>
            <a:endParaRPr lang="en-US" altLang="zh-CN" b="1" dirty="0">
              <a:latin typeface="微软雅黑" panose="020B0503020204020204" pitchFamily="34" charset="-122"/>
              <a:ea typeface="微软雅黑" panose="020B0503020204020204" pitchFamily="34" charset="-122"/>
            </a:endParaRPr>
          </a:p>
          <a:p>
            <a:pPr marL="285750" indent="-285750">
              <a:lnSpc>
                <a:spcPct val="125000"/>
              </a:lnSpc>
              <a:buFont typeface="Wingdings" panose="05000000000000000000" pitchFamily="2" charset="2"/>
              <a:buChar char="Ø"/>
            </a:pPr>
            <a:r>
              <a:rPr lang="zh-CN" altLang="en-US" b="1" dirty="0">
                <a:solidFill>
                  <a:schemeClr val="accent2">
                    <a:lumMod val="75000"/>
                  </a:schemeClr>
                </a:solidFill>
                <a:latin typeface="微软雅黑" panose="020B0503020204020204" pitchFamily="34" charset="-122"/>
                <a:ea typeface="微软雅黑" panose="020B0503020204020204" pitchFamily="34" charset="-122"/>
              </a:rPr>
              <a:t>专业新</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发展精准医学、转化医学、智能医学等新专业</a:t>
            </a:r>
          </a:p>
        </p:txBody>
      </p:sp>
    </p:spTree>
    <p:extLst>
      <p:ext uri="{BB962C8B-B14F-4D97-AF65-F5344CB8AC3E}">
        <p14:creationId xmlns:p14="http://schemas.microsoft.com/office/powerpoint/2010/main" val="67758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F23A6456-8119-4599-A877-C727977C6267}"/>
              </a:ext>
            </a:extLst>
          </p:cNvPr>
          <p:cNvSpPr/>
          <p:nvPr/>
        </p:nvSpPr>
        <p:spPr>
          <a:xfrm>
            <a:off x="125124" y="1059582"/>
            <a:ext cx="8587321" cy="3869008"/>
          </a:xfrm>
          <a:prstGeom prst="rect">
            <a:avLst/>
          </a:prstGeom>
        </p:spPr>
        <p:txBody>
          <a:bodyPr wrap="square">
            <a:spAutoFit/>
          </a:bodyPr>
          <a:lstStyle/>
          <a:p>
            <a:pPr algn="just">
              <a:lnSpc>
                <a:spcPct val="125000"/>
              </a:lnSpc>
              <a:spcBef>
                <a:spcPts val="600"/>
              </a:spcBef>
              <a:spcAft>
                <a:spcPts val="600"/>
              </a:spcAft>
            </a:pPr>
            <a:r>
              <a:rPr lang="en-US" altLang="zh-CN"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    </a:t>
            </a:r>
            <a:r>
              <a:rPr lang="zh-CN" altLang="zh-CN"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智能医学工程</a:t>
            </a:r>
            <a:r>
              <a:rPr lang="zh-CN" altLang="zh-CN" b="1" kern="0" dirty="0">
                <a:latin typeface="微软雅黑" panose="020B0503020204020204" pitchFamily="34" charset="-122"/>
                <a:ea typeface="微软雅黑" panose="020B0503020204020204" pitchFamily="34" charset="-122"/>
                <a:cs typeface="Arial" panose="020B0604020202020204" pitchFamily="34" charset="0"/>
              </a:rPr>
              <a:t>（</a:t>
            </a:r>
            <a:r>
              <a:rPr lang="en-US" altLang="zh-CN" b="1" kern="0" dirty="0">
                <a:latin typeface="微软雅黑" panose="020B0503020204020204" pitchFamily="34" charset="-122"/>
                <a:ea typeface="微软雅黑" panose="020B0503020204020204" pitchFamily="34" charset="-122"/>
                <a:cs typeface="Arial" panose="020B0604020202020204" pitchFamily="34" charset="0"/>
              </a:rPr>
              <a:t>Intelligent Medical Engineering, IME</a:t>
            </a:r>
            <a:r>
              <a:rPr lang="zh-CN" altLang="zh-CN" b="1" kern="0" dirty="0">
                <a:latin typeface="微软雅黑" panose="020B0503020204020204" pitchFamily="34" charset="-122"/>
                <a:ea typeface="微软雅黑" panose="020B0503020204020204" pitchFamily="34" charset="-122"/>
                <a:cs typeface="Arial" panose="020B0604020202020204" pitchFamily="34" charset="0"/>
              </a:rPr>
              <a:t>）</a:t>
            </a:r>
            <a:r>
              <a:rPr lang="zh-CN" altLang="zh-CN" kern="0" dirty="0">
                <a:latin typeface="微软雅黑" panose="020B0503020204020204" pitchFamily="34" charset="-122"/>
                <a:ea typeface="微软雅黑" panose="020B0503020204020204" pitchFamily="34" charset="-122"/>
                <a:cs typeface="Arial" panose="020B0604020202020204" pitchFamily="34" charset="0"/>
              </a:rPr>
              <a:t>是以现代医学与</a:t>
            </a:r>
            <a:r>
              <a:rPr lang="zh-CN" altLang="en-US" kern="0" dirty="0">
                <a:latin typeface="微软雅黑" panose="020B0503020204020204" pitchFamily="34" charset="-122"/>
                <a:ea typeface="微软雅黑" panose="020B0503020204020204" pitchFamily="34" charset="-122"/>
                <a:cs typeface="Arial" panose="020B0604020202020204" pitchFamily="34" charset="0"/>
              </a:rPr>
              <a:t>自然科学</a:t>
            </a:r>
            <a:r>
              <a:rPr lang="zh-CN" altLang="zh-CN" kern="0" dirty="0">
                <a:latin typeface="微软雅黑" panose="020B0503020204020204" pitchFamily="34" charset="-122"/>
                <a:ea typeface="微软雅黑" panose="020B0503020204020204" pitchFamily="34" charset="-122"/>
                <a:cs typeface="Arial" panose="020B0604020202020204" pitchFamily="34" charset="0"/>
              </a:rPr>
              <a:t>理论为基础，融合先进的</a:t>
            </a:r>
            <a:r>
              <a:rPr lang="zh-CN" altLang="en-US" kern="0" dirty="0">
                <a:latin typeface="微软雅黑" panose="020B0503020204020204" pitchFamily="34" charset="-122"/>
                <a:ea typeface="微软雅黑" panose="020B0503020204020204" pitchFamily="34" charset="-122"/>
                <a:cs typeface="Arial" panose="020B0604020202020204" pitchFamily="34" charset="0"/>
              </a:rPr>
              <a:t>智能感知、</a:t>
            </a:r>
            <a:r>
              <a:rPr lang="zh-CN" altLang="zh-CN" b="1" kern="0" dirty="0">
                <a:solidFill>
                  <a:srgbClr val="7030A0"/>
                </a:solidFill>
                <a:latin typeface="微软雅黑" panose="020B0503020204020204" pitchFamily="34" charset="-122"/>
                <a:ea typeface="微软雅黑" panose="020B0503020204020204" pitchFamily="34" charset="-122"/>
                <a:cs typeface="Arial" panose="020B0604020202020204" pitchFamily="34" charset="0"/>
              </a:rPr>
              <a:t>大数据、云计算、机器学习等人工智能</a:t>
            </a:r>
            <a:r>
              <a:rPr lang="zh-CN" altLang="zh-CN" kern="0" dirty="0">
                <a:latin typeface="微软雅黑" panose="020B0503020204020204" pitchFamily="34" charset="-122"/>
                <a:ea typeface="微软雅黑" panose="020B0503020204020204" pitchFamily="34" charset="-122"/>
                <a:cs typeface="Arial" panose="020B0604020202020204" pitchFamily="34" charset="0"/>
              </a:rPr>
              <a:t>及相关领域的工程技术手段，</a:t>
            </a:r>
            <a:r>
              <a:rPr lang="zh-CN" altLang="zh-CN"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挖掘</a:t>
            </a:r>
            <a:r>
              <a:rPr lang="zh-CN" altLang="zh-CN" kern="0" dirty="0">
                <a:latin typeface="微软雅黑" panose="020B0503020204020204" pitchFamily="34" charset="-122"/>
                <a:ea typeface="微软雅黑" panose="020B0503020204020204" pitchFamily="34" charset="-122"/>
                <a:cs typeface="Arial" panose="020B0604020202020204" pitchFamily="34" charset="0"/>
              </a:rPr>
              <a:t>人的生命和疾病现象的本质及其规律，</a:t>
            </a:r>
            <a:r>
              <a:rPr lang="zh-CN" altLang="zh-CN"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探索</a:t>
            </a:r>
            <a:r>
              <a:rPr lang="zh-CN" altLang="zh-CN" kern="0" dirty="0">
                <a:latin typeface="微软雅黑" panose="020B0503020204020204" pitchFamily="34" charset="-122"/>
                <a:ea typeface="微软雅黑" panose="020B0503020204020204" pitchFamily="34" charset="-122"/>
                <a:cs typeface="Arial" panose="020B0604020202020204" pitchFamily="34" charset="0"/>
              </a:rPr>
              <a:t>人机协同的智能化诊疗方法及其临床应用的新兴交叉学科。</a:t>
            </a:r>
            <a:endParaRPr lang="en-US" altLang="zh-CN" kern="0" dirty="0">
              <a:latin typeface="微软雅黑" panose="020B0503020204020204" pitchFamily="34" charset="-122"/>
              <a:ea typeface="微软雅黑" panose="020B0503020204020204" pitchFamily="34" charset="-122"/>
              <a:cs typeface="Arial" panose="020B0604020202020204" pitchFamily="34" charset="0"/>
            </a:endParaRPr>
          </a:p>
          <a:p>
            <a:pPr algn="just">
              <a:lnSpc>
                <a:spcPct val="125000"/>
              </a:lnSpc>
              <a:spcBef>
                <a:spcPts val="600"/>
              </a:spcBef>
              <a:spcAft>
                <a:spcPts val="600"/>
              </a:spcAft>
            </a:pPr>
            <a:r>
              <a:rPr lang="en-US" altLang="zh-CN" kern="0" dirty="0">
                <a:latin typeface="微软雅黑" panose="020B0503020204020204" pitchFamily="34" charset="-122"/>
                <a:ea typeface="微软雅黑" panose="020B0503020204020204" pitchFamily="34" charset="-122"/>
                <a:cs typeface="Arial" panose="020B0604020202020204" pitchFamily="34" charset="0"/>
              </a:rPr>
              <a:t>    </a:t>
            </a:r>
            <a:r>
              <a:rPr lang="zh-CN" altLang="zh-CN" kern="0" dirty="0">
                <a:latin typeface="微软雅黑" panose="020B0503020204020204" pitchFamily="34" charset="-122"/>
                <a:ea typeface="微软雅黑" panose="020B0503020204020204" pitchFamily="34" charset="-122"/>
                <a:cs typeface="Arial" panose="020B0604020202020204" pitchFamily="34" charset="0"/>
              </a:rPr>
              <a:t>智能医学面向</a:t>
            </a:r>
            <a:r>
              <a:rPr lang="zh-CN" altLang="zh-CN"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“健康中国</a:t>
            </a:r>
            <a:r>
              <a:rPr lang="en-US" altLang="zh-CN"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2030</a:t>
            </a:r>
            <a:r>
              <a:rPr lang="en-US" altLang="zh-CN"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a:t>
            </a:r>
            <a:r>
              <a:rPr lang="zh-CN" altLang="zh-CN" kern="0" dirty="0">
                <a:latin typeface="微软雅黑" panose="020B0503020204020204" pitchFamily="34" charset="-122"/>
                <a:ea typeface="微软雅黑" panose="020B0503020204020204" pitchFamily="34" charset="-122"/>
                <a:cs typeface="Arial" panose="020B0604020202020204" pitchFamily="34" charset="0"/>
              </a:rPr>
              <a:t>的国家重大需求，着力解决我国目前存在的</a:t>
            </a:r>
            <a:r>
              <a:rPr lang="zh-CN" altLang="zh-CN" b="1" kern="0" dirty="0">
                <a:solidFill>
                  <a:srgbClr val="7030A0"/>
                </a:solidFill>
                <a:latin typeface="微软雅黑" panose="020B0503020204020204" pitchFamily="34" charset="-122"/>
                <a:ea typeface="微软雅黑" panose="020B0503020204020204" pitchFamily="34" charset="-122"/>
                <a:cs typeface="Arial" panose="020B0604020202020204" pitchFamily="34" charset="0"/>
              </a:rPr>
              <a:t>医疗资源短缺</a:t>
            </a:r>
            <a:r>
              <a:rPr lang="zh-CN" altLang="zh-CN" b="1" kern="0" dirty="0">
                <a:latin typeface="微软雅黑" panose="020B0503020204020204" pitchFamily="34" charset="-122"/>
                <a:ea typeface="微软雅黑" panose="020B0503020204020204" pitchFamily="34" charset="-122"/>
                <a:cs typeface="Arial" panose="020B0604020202020204" pitchFamily="34" charset="0"/>
              </a:rPr>
              <a:t>、</a:t>
            </a:r>
            <a:r>
              <a:rPr lang="zh-CN" altLang="zh-CN" b="1" kern="0" dirty="0">
                <a:solidFill>
                  <a:srgbClr val="7030A0"/>
                </a:solidFill>
                <a:latin typeface="微软雅黑" panose="020B0503020204020204" pitchFamily="34" charset="-122"/>
                <a:ea typeface="微软雅黑" panose="020B0503020204020204" pitchFamily="34" charset="-122"/>
                <a:cs typeface="Arial" panose="020B0604020202020204" pitchFamily="34" charset="0"/>
              </a:rPr>
              <a:t>地区发展不均衡</a:t>
            </a:r>
            <a:r>
              <a:rPr lang="zh-CN" altLang="zh-CN" b="1" kern="0" dirty="0">
                <a:latin typeface="微软雅黑" panose="020B0503020204020204" pitchFamily="34" charset="-122"/>
                <a:ea typeface="微软雅黑" panose="020B0503020204020204" pitchFamily="34" charset="-122"/>
                <a:cs typeface="Arial" panose="020B0604020202020204" pitchFamily="34" charset="0"/>
              </a:rPr>
              <a:t>、</a:t>
            </a:r>
            <a:r>
              <a:rPr lang="zh-CN" altLang="zh-CN" b="1" kern="0" dirty="0">
                <a:solidFill>
                  <a:srgbClr val="7030A0"/>
                </a:solidFill>
                <a:latin typeface="微软雅黑" panose="020B0503020204020204" pitchFamily="34" charset="-122"/>
                <a:ea typeface="微软雅黑" panose="020B0503020204020204" pitchFamily="34" charset="-122"/>
                <a:cs typeface="Arial" panose="020B0604020202020204" pitchFamily="34" charset="0"/>
              </a:rPr>
              <a:t>老龄化日趋严重</a:t>
            </a:r>
            <a:r>
              <a:rPr lang="zh-CN" altLang="zh-CN" kern="0" dirty="0">
                <a:latin typeface="微软雅黑" panose="020B0503020204020204" pitchFamily="34" charset="-122"/>
                <a:ea typeface="微软雅黑" panose="020B0503020204020204" pitchFamily="34" charset="-122"/>
                <a:cs typeface="Arial" panose="020B0604020202020204" pitchFamily="34" charset="0"/>
              </a:rPr>
              <a:t>等问题。</a:t>
            </a:r>
            <a:endParaRPr lang="en-US" altLang="zh-CN" kern="0" dirty="0">
              <a:latin typeface="微软雅黑" panose="020B0503020204020204" pitchFamily="34" charset="-122"/>
              <a:ea typeface="微软雅黑" panose="020B0503020204020204" pitchFamily="34" charset="-122"/>
              <a:cs typeface="Arial" panose="020B0604020202020204" pitchFamily="34" charset="0"/>
            </a:endParaRPr>
          </a:p>
          <a:p>
            <a:pPr algn="just">
              <a:lnSpc>
                <a:spcPct val="125000"/>
              </a:lnSpc>
              <a:spcBef>
                <a:spcPts val="600"/>
              </a:spcBef>
              <a:spcAft>
                <a:spcPts val="600"/>
              </a:spcAft>
            </a:pPr>
            <a:r>
              <a:rPr lang="zh-CN" altLang="en-US" kern="0" dirty="0">
                <a:latin typeface="微软雅黑" panose="020B0503020204020204" pitchFamily="34" charset="-122"/>
                <a:ea typeface="微软雅黑" panose="020B0503020204020204" pitchFamily="34" charset="-122"/>
                <a:cs typeface="Arial" panose="020B0604020202020204" pitchFamily="34" charset="0"/>
              </a:rPr>
              <a:t>    智能医学</a:t>
            </a:r>
            <a:r>
              <a:rPr lang="zh-CN" altLang="zh-CN" kern="0" dirty="0">
                <a:latin typeface="微软雅黑" panose="020B0503020204020204" pitchFamily="34" charset="-122"/>
                <a:ea typeface="微软雅黑" panose="020B0503020204020204" pitchFamily="34" charset="-122"/>
                <a:cs typeface="Arial" panose="020B0604020202020204" pitchFamily="34" charset="0"/>
              </a:rPr>
              <a:t>是</a:t>
            </a:r>
            <a:r>
              <a:rPr lang="zh-CN" altLang="zh-CN"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现代医学模式的又一次重大变革</a:t>
            </a:r>
            <a:r>
              <a:rPr lang="zh-CN" altLang="zh-CN" kern="0" dirty="0">
                <a:latin typeface="微软雅黑" panose="020B0503020204020204" pitchFamily="34" charset="-122"/>
                <a:ea typeface="微软雅黑" panose="020B0503020204020204" pitchFamily="34" charset="-122"/>
                <a:cs typeface="Arial" panose="020B0604020202020204" pitchFamily="34" charset="0"/>
              </a:rPr>
              <a:t>，它</a:t>
            </a:r>
            <a:r>
              <a:rPr lang="zh-CN" altLang="zh-CN" kern="0" dirty="0">
                <a:solidFill>
                  <a:srgbClr val="7030A0"/>
                </a:solidFill>
                <a:latin typeface="微软雅黑" panose="020B0503020204020204" pitchFamily="34" charset="-122"/>
                <a:ea typeface="微软雅黑" panose="020B0503020204020204" pitchFamily="34" charset="-122"/>
                <a:cs typeface="Arial" panose="020B0604020202020204" pitchFamily="34" charset="0"/>
              </a:rPr>
              <a:t>以患者为中心，以信息为纽带，把临床需求作为出发点和落脚点，布局医学与智能的交叉融合、转化创新，打通医学从</a:t>
            </a:r>
            <a:r>
              <a:rPr lang="en-US" altLang="zh-CN" kern="0" dirty="0">
                <a:solidFill>
                  <a:srgbClr val="7030A0"/>
                </a:solidFill>
                <a:latin typeface="微软雅黑" panose="020B0503020204020204" pitchFamily="34" charset="-122"/>
                <a:ea typeface="微软雅黑" panose="020B0503020204020204" pitchFamily="34" charset="-122"/>
                <a:cs typeface="Arial" panose="020B0604020202020204" pitchFamily="34" charset="0"/>
              </a:rPr>
              <a:t>“</a:t>
            </a:r>
            <a:r>
              <a:rPr lang="zh-CN" altLang="zh-CN" kern="0" dirty="0">
                <a:solidFill>
                  <a:srgbClr val="7030A0"/>
                </a:solidFill>
                <a:latin typeface="微软雅黑" panose="020B0503020204020204" pitchFamily="34" charset="-122"/>
                <a:ea typeface="微软雅黑" panose="020B0503020204020204" pitchFamily="34" charset="-122"/>
                <a:cs typeface="Arial" panose="020B0604020202020204" pitchFamily="34" charset="0"/>
              </a:rPr>
              <a:t>实验室</a:t>
            </a:r>
            <a:r>
              <a:rPr lang="en-US" altLang="zh-CN" kern="0" dirty="0">
                <a:solidFill>
                  <a:srgbClr val="7030A0"/>
                </a:solidFill>
                <a:latin typeface="微软雅黑" panose="020B0503020204020204" pitchFamily="34" charset="-122"/>
                <a:ea typeface="微软雅黑" panose="020B0503020204020204" pitchFamily="34" charset="-122"/>
                <a:cs typeface="Arial" panose="020B0604020202020204" pitchFamily="34" charset="0"/>
              </a:rPr>
              <a:t>”</a:t>
            </a:r>
            <a:r>
              <a:rPr lang="zh-CN" altLang="zh-CN" kern="0" dirty="0">
                <a:solidFill>
                  <a:srgbClr val="7030A0"/>
                </a:solidFill>
                <a:latin typeface="微软雅黑" panose="020B0503020204020204" pitchFamily="34" charset="-122"/>
                <a:ea typeface="微软雅黑" panose="020B0503020204020204" pitchFamily="34" charset="-122"/>
                <a:cs typeface="Arial" panose="020B0604020202020204" pitchFamily="34" charset="0"/>
              </a:rPr>
              <a:t>到</a:t>
            </a:r>
            <a:r>
              <a:rPr lang="en-US" altLang="zh-CN" kern="0" dirty="0">
                <a:solidFill>
                  <a:srgbClr val="7030A0"/>
                </a:solidFill>
                <a:latin typeface="微软雅黑" panose="020B0503020204020204" pitchFamily="34" charset="-122"/>
                <a:ea typeface="微软雅黑" panose="020B0503020204020204" pitchFamily="34" charset="-122"/>
                <a:cs typeface="Arial" panose="020B0604020202020204" pitchFamily="34" charset="0"/>
              </a:rPr>
              <a:t>“</a:t>
            </a:r>
            <a:r>
              <a:rPr lang="zh-CN" altLang="zh-CN" kern="0" dirty="0">
                <a:solidFill>
                  <a:srgbClr val="7030A0"/>
                </a:solidFill>
                <a:latin typeface="微软雅黑" panose="020B0503020204020204" pitchFamily="34" charset="-122"/>
                <a:ea typeface="微软雅黑" panose="020B0503020204020204" pitchFamily="34" charset="-122"/>
                <a:cs typeface="Arial" panose="020B0604020202020204" pitchFamily="34" charset="0"/>
              </a:rPr>
              <a:t>手术台</a:t>
            </a:r>
            <a:r>
              <a:rPr lang="en-US" altLang="zh-CN" kern="0" dirty="0">
                <a:solidFill>
                  <a:srgbClr val="7030A0"/>
                </a:solidFill>
                <a:latin typeface="微软雅黑" panose="020B0503020204020204" pitchFamily="34" charset="-122"/>
                <a:ea typeface="微软雅黑" panose="020B0503020204020204" pitchFamily="34" charset="-122"/>
                <a:cs typeface="Arial" panose="020B0604020202020204" pitchFamily="34" charset="0"/>
              </a:rPr>
              <a:t>”</a:t>
            </a:r>
            <a:r>
              <a:rPr lang="zh-CN" altLang="zh-CN" kern="0" dirty="0">
                <a:solidFill>
                  <a:srgbClr val="7030A0"/>
                </a:solidFill>
                <a:latin typeface="微软雅黑" panose="020B0503020204020204" pitchFamily="34" charset="-122"/>
                <a:ea typeface="微软雅黑" panose="020B0503020204020204" pitchFamily="34" charset="-122"/>
                <a:cs typeface="Arial" panose="020B0604020202020204" pitchFamily="34" charset="0"/>
              </a:rPr>
              <a:t>的通路桥梁</a:t>
            </a:r>
            <a:r>
              <a:rPr lang="zh-CN" altLang="zh-CN" kern="0" dirty="0">
                <a:latin typeface="微软雅黑" panose="020B0503020204020204" pitchFamily="34" charset="-122"/>
                <a:ea typeface="微软雅黑" panose="020B0503020204020204" pitchFamily="34" charset="-122"/>
                <a:cs typeface="Arial" panose="020B0604020202020204" pitchFamily="34" charset="0"/>
              </a:rPr>
              <a:t>，它是未来</a:t>
            </a:r>
            <a:r>
              <a:rPr lang="zh-CN" altLang="zh-CN"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“工程医学”</a:t>
            </a:r>
            <a:r>
              <a:rPr lang="zh-CN" altLang="zh-CN" kern="0" dirty="0">
                <a:latin typeface="微软雅黑" panose="020B0503020204020204" pitchFamily="34" charset="-122"/>
                <a:ea typeface="微软雅黑" panose="020B0503020204020204" pitchFamily="34" charset="-122"/>
                <a:cs typeface="Arial" panose="020B0604020202020204" pitchFamily="34" charset="0"/>
              </a:rPr>
              <a:t>（</a:t>
            </a:r>
            <a:r>
              <a:rPr lang="en-US" altLang="zh-CN" kern="0" dirty="0">
                <a:latin typeface="微软雅黑" panose="020B0503020204020204" pitchFamily="34" charset="-122"/>
                <a:ea typeface="微软雅黑" panose="020B0503020204020204" pitchFamily="34" charset="-122"/>
                <a:cs typeface="Arial" panose="020B0604020202020204" pitchFamily="34" charset="0"/>
              </a:rPr>
              <a:t>Engineering-based Medicine</a:t>
            </a:r>
            <a:r>
              <a:rPr lang="zh-CN" altLang="zh-CN" kern="0" dirty="0">
                <a:latin typeface="微软雅黑" panose="020B0503020204020204" pitchFamily="34" charset="-122"/>
                <a:ea typeface="微软雅黑" panose="020B0503020204020204" pitchFamily="34" charset="-122"/>
                <a:cs typeface="Arial" panose="020B0604020202020204" pitchFamily="34" charset="0"/>
              </a:rPr>
              <a:t>）发展的方向。</a:t>
            </a:r>
            <a:endParaRPr lang="zh-CN" altLang="en-US" kern="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标题 1">
            <a:extLst>
              <a:ext uri="{FF2B5EF4-FFF2-40B4-BE49-F238E27FC236}">
                <a16:creationId xmlns:a16="http://schemas.microsoft.com/office/drawing/2014/main" id="{D5CF4E0D-2B11-4D99-A82F-B37F69701E1C}"/>
              </a:ext>
            </a:extLst>
          </p:cNvPr>
          <p:cNvSpPr>
            <a:spLocks noChangeArrowheads="1"/>
          </p:cNvSpPr>
          <p:nvPr/>
        </p:nvSpPr>
        <p:spPr bwMode="auto">
          <a:xfrm>
            <a:off x="395533" y="555526"/>
            <a:ext cx="8316912" cy="57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5" tIns="45697" rIns="91395" bIns="45697" anchor="ctr"/>
          <a:lstStyle>
            <a:lvl1pPr>
              <a:defRPr sz="2000">
                <a:solidFill>
                  <a:schemeClr val="bg1"/>
                </a:solidFill>
                <a:latin typeface="Arial" panose="020B0604020202020204" pitchFamily="34" charset="0"/>
                <a:ea typeface="宋体" panose="02010600030101010101" pitchFamily="2" charset="-122"/>
              </a:defRPr>
            </a:lvl1pPr>
            <a:lvl2pPr marL="742950" indent="-285750">
              <a:defRPr sz="2000">
                <a:solidFill>
                  <a:schemeClr val="bg1"/>
                </a:solidFill>
                <a:latin typeface="Arial" panose="020B0604020202020204" pitchFamily="34" charset="0"/>
                <a:ea typeface="宋体" panose="02010600030101010101" pitchFamily="2" charset="-122"/>
              </a:defRPr>
            </a:lvl2pPr>
            <a:lvl3pPr marL="1143000" indent="-228600">
              <a:defRPr sz="2000">
                <a:solidFill>
                  <a:schemeClr val="bg1"/>
                </a:solidFill>
                <a:latin typeface="Arial" panose="020B0604020202020204" pitchFamily="34" charset="0"/>
                <a:ea typeface="宋体" panose="02010600030101010101" pitchFamily="2" charset="-122"/>
              </a:defRPr>
            </a:lvl3pPr>
            <a:lvl4pPr marL="1600200" indent="-228600">
              <a:defRPr sz="2000">
                <a:solidFill>
                  <a:schemeClr val="bg1"/>
                </a:solidFill>
                <a:latin typeface="Arial" panose="020B0604020202020204" pitchFamily="34" charset="0"/>
                <a:ea typeface="宋体" panose="02010600030101010101" pitchFamily="2" charset="-122"/>
              </a:defRPr>
            </a:lvl4pPr>
            <a:lvl5pPr marL="2057400" indent="-228600">
              <a:defRPr sz="2000">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bg1"/>
                </a:solidFill>
                <a:latin typeface="Arial" panose="020B0604020202020204" pitchFamily="34" charset="0"/>
                <a:ea typeface="宋体" panose="02010600030101010101" pitchFamily="2" charset="-122"/>
              </a:defRPr>
            </a:lvl9pPr>
          </a:lstStyle>
          <a:p>
            <a:pPr algn="ctr">
              <a:spcBef>
                <a:spcPts val="600"/>
              </a:spcBef>
              <a:spcAft>
                <a:spcPts val="600"/>
              </a:spcAft>
              <a:buFont typeface="Arial" panose="020B0604020202020204" pitchFamily="34" charset="0"/>
              <a:buNone/>
            </a:pPr>
            <a:r>
              <a:rPr lang="zh-CN" altLang="en-US" sz="2800" b="1" dirty="0">
                <a:solidFill>
                  <a:srgbClr val="AF4343"/>
                </a:solidFill>
                <a:ea typeface="微软雅黑" panose="020B0503020204020204" pitchFamily="34" charset="-122"/>
                <a:sym typeface="Arial" panose="020B0604020202020204" pitchFamily="34" charset="0"/>
              </a:rPr>
              <a:t>智能医学是什么？</a:t>
            </a:r>
          </a:p>
        </p:txBody>
      </p:sp>
      <p:sp>
        <p:nvSpPr>
          <p:cNvPr id="4" name="标题 1">
            <a:extLst>
              <a:ext uri="{FF2B5EF4-FFF2-40B4-BE49-F238E27FC236}">
                <a16:creationId xmlns:a16="http://schemas.microsoft.com/office/drawing/2014/main" id="{93A2FE58-C731-4BB0-A253-02A0C6DCEF01}"/>
              </a:ext>
            </a:extLst>
          </p:cNvPr>
          <p:cNvSpPr>
            <a:spLocks noGrp="1"/>
          </p:cNvSpPr>
          <p:nvPr>
            <p:ph type="title"/>
          </p:nvPr>
        </p:nvSpPr>
        <p:spPr>
          <a:xfrm>
            <a:off x="457200" y="87489"/>
            <a:ext cx="8229600" cy="432124"/>
          </a:xfrm>
        </p:spPr>
        <p:txBody>
          <a:bodyPr/>
          <a:lstStyle/>
          <a:p>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 </a:t>
            </a:r>
            <a:r>
              <a:rPr lang="zh-CN" altLang="en-US" dirty="0">
                <a:ea typeface="微软雅黑" panose="020B0503020204020204" pitchFamily="34" charset="-122"/>
              </a:rPr>
              <a:t>智能医学</a:t>
            </a:r>
            <a:r>
              <a:rPr lang="zh-CN" altLang="en-US" dirty="0">
                <a:latin typeface="微软雅黑" panose="020B0503020204020204" pitchFamily="34" charset="-122"/>
                <a:ea typeface="微软雅黑" panose="020B0503020204020204" pitchFamily="34" charset="-122"/>
              </a:rPr>
              <a:t>工程</a:t>
            </a:r>
            <a:r>
              <a:rPr lang="zh-CN" altLang="zh-CN" dirty="0">
                <a:latin typeface="微软雅黑" panose="020B0503020204020204" pitchFamily="34" charset="-122"/>
                <a:ea typeface="微软雅黑" panose="020B0503020204020204" pitchFamily="34" charset="-122"/>
              </a:rPr>
              <a:t>专业</a:t>
            </a:r>
            <a:r>
              <a:rPr lang="zh-CN" altLang="en-US" dirty="0">
                <a:latin typeface="微软雅黑" panose="020B0503020204020204" pitchFamily="34" charset="-122"/>
                <a:ea typeface="微软雅黑" panose="020B0503020204020204" pitchFamily="34" charset="-122"/>
              </a:rPr>
              <a:t>简介</a:t>
            </a:r>
            <a:endParaRPr lang="zh-CN" altLang="en-US" dirty="0"/>
          </a:p>
        </p:txBody>
      </p:sp>
    </p:spTree>
    <p:extLst>
      <p:ext uri="{BB962C8B-B14F-4D97-AF65-F5344CB8AC3E}">
        <p14:creationId xmlns:p14="http://schemas.microsoft.com/office/powerpoint/2010/main" val="2388622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E716EF3-C9F9-47C6-B96C-9CB7C96E1697}"/>
              </a:ext>
            </a:extLst>
          </p:cNvPr>
          <p:cNvPicPr>
            <a:picLocks noChangeAspect="1"/>
          </p:cNvPicPr>
          <p:nvPr/>
        </p:nvPicPr>
        <p:blipFill rotWithShape="1">
          <a:blip r:embed="rId2"/>
          <a:srcRect l="6449"/>
          <a:stretch/>
        </p:blipFill>
        <p:spPr>
          <a:xfrm>
            <a:off x="2861337" y="703289"/>
            <a:ext cx="2646767" cy="2023261"/>
          </a:xfrm>
          <a:prstGeom prst="rect">
            <a:avLst/>
          </a:prstGeom>
        </p:spPr>
      </p:pic>
      <p:sp>
        <p:nvSpPr>
          <p:cNvPr id="8" name="文本框 7">
            <a:extLst>
              <a:ext uri="{FF2B5EF4-FFF2-40B4-BE49-F238E27FC236}">
                <a16:creationId xmlns:a16="http://schemas.microsoft.com/office/drawing/2014/main" id="{CC85925D-5DFE-4C96-9F04-1C45D1B6AD6B}"/>
              </a:ext>
            </a:extLst>
          </p:cNvPr>
          <p:cNvSpPr txBox="1"/>
          <p:nvPr/>
        </p:nvSpPr>
        <p:spPr>
          <a:xfrm>
            <a:off x="6025945" y="1059582"/>
            <a:ext cx="1388412" cy="1077218"/>
          </a:xfrm>
          <a:prstGeom prst="rect">
            <a:avLst/>
          </a:prstGeom>
          <a:noFill/>
        </p:spPr>
        <p:txBody>
          <a:bodyPr wrap="square">
            <a:spAutoFit/>
          </a:bodyPr>
          <a:lstStyle/>
          <a:p>
            <a:r>
              <a:rPr lang="zh-CN" altLang="en-US" sz="1600" b="1" dirty="0">
                <a:solidFill>
                  <a:srgbClr val="191919"/>
                </a:solidFill>
                <a:latin typeface="华文仿宋" panose="02010600040101010101" pitchFamily="2" charset="-122"/>
                <a:ea typeface="华文仿宋" panose="02010600040101010101" pitchFamily="2" charset="-122"/>
              </a:rPr>
              <a:t>机器学习</a:t>
            </a:r>
            <a:endParaRPr lang="en-US" altLang="zh-CN" sz="1600" b="1" dirty="0">
              <a:solidFill>
                <a:srgbClr val="191919"/>
              </a:solidFill>
              <a:latin typeface="华文仿宋" panose="02010600040101010101" pitchFamily="2" charset="-122"/>
              <a:ea typeface="华文仿宋" panose="02010600040101010101" pitchFamily="2" charset="-122"/>
            </a:endParaRPr>
          </a:p>
          <a:p>
            <a:r>
              <a:rPr lang="zh-CN" altLang="en-US" sz="1600" b="1" i="0" dirty="0">
                <a:solidFill>
                  <a:srgbClr val="191919"/>
                </a:solidFill>
                <a:effectLst/>
                <a:latin typeface="华文仿宋" panose="02010600040101010101" pitchFamily="2" charset="-122"/>
                <a:ea typeface="华文仿宋" panose="02010600040101010101" pitchFamily="2" charset="-122"/>
              </a:rPr>
              <a:t>计算机视觉</a:t>
            </a:r>
            <a:endParaRPr lang="en-US" altLang="zh-CN" sz="1600" b="1" i="0" dirty="0">
              <a:solidFill>
                <a:srgbClr val="191919"/>
              </a:solidFill>
              <a:effectLst/>
              <a:latin typeface="华文仿宋" panose="02010600040101010101" pitchFamily="2" charset="-122"/>
              <a:ea typeface="华文仿宋" panose="02010600040101010101" pitchFamily="2" charset="-122"/>
            </a:endParaRPr>
          </a:p>
          <a:p>
            <a:r>
              <a:rPr lang="zh-CN" altLang="en-US" sz="1600" b="1" dirty="0">
                <a:solidFill>
                  <a:srgbClr val="191919"/>
                </a:solidFill>
                <a:latin typeface="华文仿宋" panose="02010600040101010101" pitchFamily="2" charset="-122"/>
                <a:ea typeface="华文仿宋" panose="02010600040101010101" pitchFamily="2" charset="-122"/>
              </a:rPr>
              <a:t>机器人</a:t>
            </a:r>
            <a:endParaRPr lang="en-US" altLang="zh-CN" sz="1600" b="1" dirty="0">
              <a:solidFill>
                <a:srgbClr val="191919"/>
              </a:solidFill>
              <a:latin typeface="华文仿宋" panose="02010600040101010101" pitchFamily="2" charset="-122"/>
              <a:ea typeface="华文仿宋" panose="02010600040101010101" pitchFamily="2" charset="-122"/>
            </a:endParaRPr>
          </a:p>
          <a:p>
            <a:r>
              <a:rPr lang="zh-CN" altLang="en-US" sz="1600" b="1" i="0" dirty="0">
                <a:solidFill>
                  <a:srgbClr val="191919"/>
                </a:solidFill>
                <a:effectLst/>
                <a:latin typeface="华文仿宋" panose="02010600040101010101" pitchFamily="2" charset="-122"/>
                <a:ea typeface="华文仿宋" panose="02010600040101010101" pitchFamily="2" charset="-122"/>
              </a:rPr>
              <a:t>数据挖掘</a:t>
            </a:r>
            <a:endParaRPr lang="en-US" altLang="zh-CN" sz="1600" b="1" i="0" dirty="0">
              <a:solidFill>
                <a:srgbClr val="191919"/>
              </a:solidFill>
              <a:effectLst/>
              <a:latin typeface="华文仿宋" panose="02010600040101010101" pitchFamily="2" charset="-122"/>
              <a:ea typeface="华文仿宋" panose="02010600040101010101" pitchFamily="2" charset="-122"/>
            </a:endParaRPr>
          </a:p>
        </p:txBody>
      </p:sp>
      <p:sp>
        <p:nvSpPr>
          <p:cNvPr id="9" name="文本框 8">
            <a:extLst>
              <a:ext uri="{FF2B5EF4-FFF2-40B4-BE49-F238E27FC236}">
                <a16:creationId xmlns:a16="http://schemas.microsoft.com/office/drawing/2014/main" id="{C0D21DBB-E62A-4DF5-91DA-ED87A6E13E4A}"/>
              </a:ext>
            </a:extLst>
          </p:cNvPr>
          <p:cNvSpPr txBox="1"/>
          <p:nvPr/>
        </p:nvSpPr>
        <p:spPr>
          <a:xfrm>
            <a:off x="6563875" y="646988"/>
            <a:ext cx="1375225" cy="369332"/>
          </a:xfrm>
          <a:prstGeom prst="rect">
            <a:avLst/>
          </a:prstGeom>
          <a:noFill/>
        </p:spPr>
        <p:txBody>
          <a:bodyPr wrap="square">
            <a:spAutoFit/>
          </a:bodyPr>
          <a:lstStyle/>
          <a:p>
            <a:r>
              <a:rPr lang="zh-CN" altLang="en-US" sz="1800" b="1" i="0" dirty="0">
                <a:solidFill>
                  <a:schemeClr val="accent2">
                    <a:lumMod val="75000"/>
                  </a:schemeClr>
                </a:solidFill>
                <a:effectLst/>
                <a:latin typeface="华文仿宋" panose="02010600040101010101" pitchFamily="2" charset="-122"/>
                <a:ea typeface="华文仿宋" panose="02010600040101010101" pitchFamily="2" charset="-122"/>
              </a:rPr>
              <a:t>人工智能</a:t>
            </a:r>
            <a:endParaRPr lang="en-US" altLang="zh-CN" sz="1800" b="1" i="0" dirty="0">
              <a:solidFill>
                <a:schemeClr val="accent2">
                  <a:lumMod val="75000"/>
                </a:schemeClr>
              </a:solidFill>
              <a:effectLst/>
              <a:latin typeface="华文仿宋" panose="02010600040101010101" pitchFamily="2" charset="-122"/>
              <a:ea typeface="华文仿宋" panose="02010600040101010101" pitchFamily="2" charset="-122"/>
            </a:endParaRPr>
          </a:p>
        </p:txBody>
      </p:sp>
      <p:sp>
        <p:nvSpPr>
          <p:cNvPr id="10" name="文本框 9">
            <a:extLst>
              <a:ext uri="{FF2B5EF4-FFF2-40B4-BE49-F238E27FC236}">
                <a16:creationId xmlns:a16="http://schemas.microsoft.com/office/drawing/2014/main" id="{4C0103EF-D154-4669-AA9F-3904B39478EC}"/>
              </a:ext>
            </a:extLst>
          </p:cNvPr>
          <p:cNvSpPr txBox="1"/>
          <p:nvPr/>
        </p:nvSpPr>
        <p:spPr>
          <a:xfrm>
            <a:off x="955083" y="659016"/>
            <a:ext cx="1388413" cy="369332"/>
          </a:xfrm>
          <a:prstGeom prst="rect">
            <a:avLst/>
          </a:prstGeom>
          <a:noFill/>
        </p:spPr>
        <p:txBody>
          <a:bodyPr wrap="square">
            <a:spAutoFit/>
          </a:bodyPr>
          <a:lstStyle>
            <a:defPPr>
              <a:defRPr lang="en-US"/>
            </a:defPPr>
            <a:lvl1pPr>
              <a:defRPr i="0">
                <a:solidFill>
                  <a:srgbClr val="191919"/>
                </a:solidFill>
                <a:effectLst/>
                <a:latin typeface="PingFang SC"/>
              </a:defRPr>
            </a:lvl1pPr>
          </a:lstStyle>
          <a:p>
            <a:r>
              <a:rPr lang="zh-CN" altLang="en-US" b="1" dirty="0">
                <a:solidFill>
                  <a:schemeClr val="accent2">
                    <a:lumMod val="75000"/>
                  </a:schemeClr>
                </a:solidFill>
                <a:latin typeface="华文仿宋" panose="02010600040101010101" pitchFamily="2" charset="-122"/>
                <a:ea typeface="华文仿宋" panose="02010600040101010101" pitchFamily="2" charset="-122"/>
              </a:rPr>
              <a:t>智能设备</a:t>
            </a:r>
          </a:p>
        </p:txBody>
      </p:sp>
      <p:sp>
        <p:nvSpPr>
          <p:cNvPr id="11" name="文本框 10">
            <a:extLst>
              <a:ext uri="{FF2B5EF4-FFF2-40B4-BE49-F238E27FC236}">
                <a16:creationId xmlns:a16="http://schemas.microsoft.com/office/drawing/2014/main" id="{D4D23979-86FD-4C3F-AFF0-BDF8D67EBEB9}"/>
              </a:ext>
            </a:extLst>
          </p:cNvPr>
          <p:cNvSpPr txBox="1"/>
          <p:nvPr/>
        </p:nvSpPr>
        <p:spPr>
          <a:xfrm>
            <a:off x="955083" y="1059582"/>
            <a:ext cx="1388412" cy="1077218"/>
          </a:xfrm>
          <a:prstGeom prst="rect">
            <a:avLst/>
          </a:prstGeom>
          <a:noFill/>
        </p:spPr>
        <p:txBody>
          <a:bodyPr wrap="square">
            <a:spAutoFit/>
          </a:bodyPr>
          <a:lstStyle/>
          <a:p>
            <a:r>
              <a:rPr lang="zh-CN" altLang="en-US" sz="1600" b="1" dirty="0">
                <a:solidFill>
                  <a:srgbClr val="191919"/>
                </a:solidFill>
                <a:latin typeface="华文仿宋" panose="02010600040101010101" pitchFamily="2" charset="-122"/>
                <a:ea typeface="华文仿宋" panose="02010600040101010101" pitchFamily="2" charset="-122"/>
              </a:rPr>
              <a:t>智能手机</a:t>
            </a:r>
            <a:endParaRPr lang="en-US" altLang="zh-CN" sz="1600" b="1" dirty="0">
              <a:solidFill>
                <a:srgbClr val="191919"/>
              </a:solidFill>
              <a:latin typeface="华文仿宋" panose="02010600040101010101" pitchFamily="2" charset="-122"/>
              <a:ea typeface="华文仿宋" panose="02010600040101010101" pitchFamily="2" charset="-122"/>
            </a:endParaRPr>
          </a:p>
          <a:p>
            <a:r>
              <a:rPr lang="zh-CN" altLang="en-US" sz="1600" b="1" i="0" dirty="0">
                <a:solidFill>
                  <a:srgbClr val="191919"/>
                </a:solidFill>
                <a:effectLst/>
                <a:latin typeface="华文仿宋" panose="02010600040101010101" pitchFamily="2" charset="-122"/>
                <a:ea typeface="华文仿宋" panose="02010600040101010101" pitchFamily="2" charset="-122"/>
              </a:rPr>
              <a:t>计算机</a:t>
            </a:r>
            <a:endParaRPr lang="en-US" altLang="zh-CN" sz="1600" b="1" i="0" dirty="0">
              <a:solidFill>
                <a:srgbClr val="191919"/>
              </a:solidFill>
              <a:effectLst/>
              <a:latin typeface="华文仿宋" panose="02010600040101010101" pitchFamily="2" charset="-122"/>
              <a:ea typeface="华文仿宋" panose="02010600040101010101" pitchFamily="2" charset="-122"/>
            </a:endParaRPr>
          </a:p>
          <a:p>
            <a:r>
              <a:rPr lang="zh-CN" altLang="en-US" sz="1600" b="1" dirty="0">
                <a:solidFill>
                  <a:srgbClr val="191919"/>
                </a:solidFill>
                <a:latin typeface="华文仿宋" panose="02010600040101010101" pitchFamily="2" charset="-122"/>
                <a:ea typeface="华文仿宋" panose="02010600040101010101" pitchFamily="2" charset="-122"/>
              </a:rPr>
              <a:t>嵌入式</a:t>
            </a:r>
            <a:r>
              <a:rPr lang="en-US" altLang="zh-CN" sz="1600" b="1" dirty="0">
                <a:solidFill>
                  <a:srgbClr val="191919"/>
                </a:solidFill>
                <a:latin typeface="华文仿宋" panose="02010600040101010101" pitchFamily="2" charset="-122"/>
                <a:ea typeface="华文仿宋" panose="02010600040101010101" pitchFamily="2" charset="-122"/>
              </a:rPr>
              <a:t>CPU</a:t>
            </a:r>
          </a:p>
          <a:p>
            <a:r>
              <a:rPr lang="zh-CN" altLang="en-US" sz="1600" b="1" dirty="0">
                <a:solidFill>
                  <a:srgbClr val="191919"/>
                </a:solidFill>
                <a:latin typeface="华文仿宋" panose="02010600040101010101" pitchFamily="2" charset="-122"/>
                <a:ea typeface="华文仿宋" panose="02010600040101010101" pitchFamily="2" charset="-122"/>
              </a:rPr>
              <a:t>智能器械</a:t>
            </a:r>
            <a:endParaRPr lang="en-US" altLang="zh-CN" sz="1600" b="1" dirty="0">
              <a:solidFill>
                <a:srgbClr val="191919"/>
              </a:solidFill>
              <a:latin typeface="华文仿宋" panose="02010600040101010101" pitchFamily="2" charset="-122"/>
              <a:ea typeface="华文仿宋" panose="02010600040101010101" pitchFamily="2" charset="-122"/>
            </a:endParaRPr>
          </a:p>
        </p:txBody>
      </p:sp>
      <p:pic>
        <p:nvPicPr>
          <p:cNvPr id="12" name="图片 11">
            <a:extLst>
              <a:ext uri="{FF2B5EF4-FFF2-40B4-BE49-F238E27FC236}">
                <a16:creationId xmlns:a16="http://schemas.microsoft.com/office/drawing/2014/main" id="{8B61472F-5603-40E3-BC62-A9F9A12447E7}"/>
              </a:ext>
            </a:extLst>
          </p:cNvPr>
          <p:cNvPicPr>
            <a:picLocks noChangeAspect="1"/>
          </p:cNvPicPr>
          <p:nvPr/>
        </p:nvPicPr>
        <p:blipFill>
          <a:blip r:embed="rId3"/>
          <a:stretch>
            <a:fillRect/>
          </a:stretch>
        </p:blipFill>
        <p:spPr>
          <a:xfrm>
            <a:off x="6095259" y="2268946"/>
            <a:ext cx="1249783" cy="605607"/>
          </a:xfrm>
          <a:prstGeom prst="rect">
            <a:avLst/>
          </a:prstGeom>
        </p:spPr>
      </p:pic>
      <p:pic>
        <p:nvPicPr>
          <p:cNvPr id="13" name="图片 12">
            <a:extLst>
              <a:ext uri="{FF2B5EF4-FFF2-40B4-BE49-F238E27FC236}">
                <a16:creationId xmlns:a16="http://schemas.microsoft.com/office/drawing/2014/main" id="{046E6067-0613-4A3C-8ADE-A9B95E497814}"/>
              </a:ext>
            </a:extLst>
          </p:cNvPr>
          <p:cNvPicPr>
            <a:picLocks noChangeAspect="1"/>
          </p:cNvPicPr>
          <p:nvPr/>
        </p:nvPicPr>
        <p:blipFill>
          <a:blip r:embed="rId4"/>
          <a:stretch>
            <a:fillRect/>
          </a:stretch>
        </p:blipFill>
        <p:spPr>
          <a:xfrm>
            <a:off x="1286144" y="2352686"/>
            <a:ext cx="1316272" cy="599624"/>
          </a:xfrm>
          <a:prstGeom prst="rect">
            <a:avLst/>
          </a:prstGeom>
        </p:spPr>
      </p:pic>
      <p:sp>
        <p:nvSpPr>
          <p:cNvPr id="14" name="标题 1">
            <a:extLst>
              <a:ext uri="{FF2B5EF4-FFF2-40B4-BE49-F238E27FC236}">
                <a16:creationId xmlns:a16="http://schemas.microsoft.com/office/drawing/2014/main" id="{045EA075-AFD0-4F28-9E5F-DD9158917947}"/>
              </a:ext>
            </a:extLst>
          </p:cNvPr>
          <p:cNvSpPr>
            <a:spLocks noGrp="1"/>
          </p:cNvSpPr>
          <p:nvPr>
            <p:ph type="title"/>
          </p:nvPr>
        </p:nvSpPr>
        <p:spPr>
          <a:xfrm>
            <a:off x="457200" y="87489"/>
            <a:ext cx="8229600" cy="432124"/>
          </a:xfrm>
        </p:spPr>
        <p:txBody>
          <a:bodyPr/>
          <a:lstStyle/>
          <a:p>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 </a:t>
            </a:r>
            <a:r>
              <a:rPr lang="zh-CN" altLang="en-US" dirty="0">
                <a:ea typeface="微软雅黑" panose="020B0503020204020204" pitchFamily="34" charset="-122"/>
              </a:rPr>
              <a:t>智能医学</a:t>
            </a:r>
            <a:r>
              <a:rPr lang="zh-CN" altLang="en-US" dirty="0">
                <a:latin typeface="微软雅黑" panose="020B0503020204020204" pitchFamily="34" charset="-122"/>
                <a:ea typeface="微软雅黑" panose="020B0503020204020204" pitchFamily="34" charset="-122"/>
              </a:rPr>
              <a:t>工程</a:t>
            </a:r>
            <a:r>
              <a:rPr lang="zh-CN" altLang="zh-CN" dirty="0">
                <a:latin typeface="微软雅黑" panose="020B0503020204020204" pitchFamily="34" charset="-122"/>
                <a:ea typeface="微软雅黑" panose="020B0503020204020204" pitchFamily="34" charset="-122"/>
              </a:rPr>
              <a:t>专业</a:t>
            </a:r>
            <a:r>
              <a:rPr lang="zh-CN" altLang="en-US" dirty="0">
                <a:latin typeface="微软雅黑" panose="020B0503020204020204" pitchFamily="34" charset="-122"/>
                <a:ea typeface="微软雅黑" panose="020B0503020204020204" pitchFamily="34" charset="-122"/>
              </a:rPr>
              <a:t>简介</a:t>
            </a:r>
            <a:endParaRPr lang="zh-CN" altLang="en-US" dirty="0"/>
          </a:p>
        </p:txBody>
      </p:sp>
      <p:sp>
        <p:nvSpPr>
          <p:cNvPr id="15" name="灯片编号占位符 3">
            <a:extLst>
              <a:ext uri="{FF2B5EF4-FFF2-40B4-BE49-F238E27FC236}">
                <a16:creationId xmlns:a16="http://schemas.microsoft.com/office/drawing/2014/main" id="{0732EB2E-32D7-43E1-823C-37DC65C84108}"/>
              </a:ext>
            </a:extLst>
          </p:cNvPr>
          <p:cNvSpPr>
            <a:spLocks noGrp="1"/>
          </p:cNvSpPr>
          <p:nvPr>
            <p:ph type="sldNum" sz="quarter" idx="12"/>
          </p:nvPr>
        </p:nvSpPr>
        <p:spPr>
          <a:xfrm>
            <a:off x="30" y="4876272"/>
            <a:ext cx="2133600" cy="273892"/>
          </a:xfrm>
        </p:spPr>
        <p:txBody>
          <a:bodyPr/>
          <a:lstStyle/>
          <a:p>
            <a:r>
              <a:rPr lang="zh-CN" altLang="en-US" sz="1350" dirty="0">
                <a:latin typeface="微软雅黑" panose="020B0503020204020204" pitchFamily="34" charset="-122"/>
                <a:ea typeface="微软雅黑" panose="020B0503020204020204" pitchFamily="34" charset="-122"/>
              </a:rPr>
              <a:t>第</a:t>
            </a:r>
            <a:fld id="{26A37939-7686-41CC-A8D3-F58D0B3721D2}" type="slidenum">
              <a:rPr lang="zh-CN" altLang="en-US" sz="1350" smtClean="0">
                <a:latin typeface="微软雅黑" panose="020B0503020204020204" pitchFamily="34" charset="-122"/>
                <a:ea typeface="微软雅黑" panose="020B0503020204020204" pitchFamily="34" charset="-122"/>
              </a:rPr>
              <a:t>8</a:t>
            </a:fld>
            <a:r>
              <a:rPr lang="zh-CN" altLang="en-US" sz="1350" dirty="0">
                <a:latin typeface="微软雅黑" panose="020B0503020204020204" pitchFamily="34" charset="-122"/>
                <a:ea typeface="微软雅黑" panose="020B0503020204020204" pitchFamily="34" charset="-122"/>
              </a:rPr>
              <a:t>页</a:t>
            </a:r>
          </a:p>
        </p:txBody>
      </p:sp>
      <p:sp>
        <p:nvSpPr>
          <p:cNvPr id="16" name="文本框 15">
            <a:extLst>
              <a:ext uri="{FF2B5EF4-FFF2-40B4-BE49-F238E27FC236}">
                <a16:creationId xmlns:a16="http://schemas.microsoft.com/office/drawing/2014/main" id="{B8A9D2A3-D2C2-4E7B-B8FD-16F1F9D90412}"/>
              </a:ext>
            </a:extLst>
          </p:cNvPr>
          <p:cNvSpPr txBox="1"/>
          <p:nvPr/>
        </p:nvSpPr>
        <p:spPr>
          <a:xfrm>
            <a:off x="7187064" y="1059582"/>
            <a:ext cx="1504072" cy="1077218"/>
          </a:xfrm>
          <a:prstGeom prst="rect">
            <a:avLst/>
          </a:prstGeom>
          <a:noFill/>
        </p:spPr>
        <p:txBody>
          <a:bodyPr wrap="square">
            <a:spAutoFit/>
          </a:bodyPr>
          <a:lstStyle/>
          <a:p>
            <a:r>
              <a:rPr lang="zh-CN" altLang="en-US" sz="1600" b="1" dirty="0">
                <a:solidFill>
                  <a:srgbClr val="191919"/>
                </a:solidFill>
                <a:latin typeface="华文仿宋" panose="02010600040101010101" pitchFamily="2" charset="-122"/>
                <a:ea typeface="华文仿宋" panose="02010600040101010101" pitchFamily="2" charset="-122"/>
              </a:rPr>
              <a:t>人机交互</a:t>
            </a:r>
            <a:endParaRPr lang="en-US" altLang="zh-CN" sz="1600" b="1" dirty="0">
              <a:solidFill>
                <a:srgbClr val="191919"/>
              </a:solidFill>
              <a:latin typeface="华文仿宋" panose="02010600040101010101" pitchFamily="2" charset="-122"/>
              <a:ea typeface="华文仿宋" panose="02010600040101010101" pitchFamily="2" charset="-122"/>
            </a:endParaRPr>
          </a:p>
          <a:p>
            <a:r>
              <a:rPr lang="zh-CN" altLang="en-US" sz="1600" b="1" i="0" dirty="0">
                <a:solidFill>
                  <a:srgbClr val="191919"/>
                </a:solidFill>
                <a:effectLst/>
                <a:latin typeface="华文仿宋" panose="02010600040101010101" pitchFamily="2" charset="-122"/>
                <a:ea typeface="华文仿宋" panose="02010600040101010101" pitchFamily="2" charset="-122"/>
              </a:rPr>
              <a:t>可视化</a:t>
            </a:r>
            <a:endParaRPr lang="en-US" altLang="zh-CN" sz="1600" b="1" i="0" dirty="0">
              <a:solidFill>
                <a:srgbClr val="191919"/>
              </a:solidFill>
              <a:effectLst/>
              <a:latin typeface="华文仿宋" panose="02010600040101010101" pitchFamily="2" charset="-122"/>
              <a:ea typeface="华文仿宋" panose="02010600040101010101" pitchFamily="2" charset="-122"/>
            </a:endParaRPr>
          </a:p>
          <a:p>
            <a:r>
              <a:rPr lang="zh-CN" altLang="en-US" sz="1600" b="1" dirty="0">
                <a:solidFill>
                  <a:srgbClr val="191919"/>
                </a:solidFill>
                <a:latin typeface="华文仿宋" panose="02010600040101010101" pitchFamily="2" charset="-122"/>
                <a:ea typeface="华文仿宋" panose="02010600040101010101" pitchFamily="2" charset="-122"/>
              </a:rPr>
              <a:t>芯片技术</a:t>
            </a:r>
            <a:endParaRPr lang="en-US" altLang="zh-CN" sz="1600" b="1" dirty="0">
              <a:solidFill>
                <a:srgbClr val="191919"/>
              </a:solidFill>
              <a:latin typeface="华文仿宋" panose="02010600040101010101" pitchFamily="2" charset="-122"/>
              <a:ea typeface="华文仿宋" panose="02010600040101010101" pitchFamily="2" charset="-122"/>
            </a:endParaRPr>
          </a:p>
          <a:p>
            <a:r>
              <a:rPr lang="zh-CN" altLang="en-US" sz="1600" b="1" i="0" dirty="0">
                <a:solidFill>
                  <a:srgbClr val="191919"/>
                </a:solidFill>
                <a:effectLst/>
                <a:latin typeface="华文仿宋" panose="02010600040101010101" pitchFamily="2" charset="-122"/>
                <a:ea typeface="华文仿宋" panose="02010600040101010101" pitchFamily="2" charset="-122"/>
              </a:rPr>
              <a:t>物联网</a:t>
            </a:r>
            <a:endParaRPr lang="en-US" altLang="zh-CN" sz="1600" b="1" i="0" dirty="0">
              <a:solidFill>
                <a:srgbClr val="191919"/>
              </a:solidFill>
              <a:effectLst/>
              <a:latin typeface="华文仿宋" panose="02010600040101010101" pitchFamily="2" charset="-122"/>
              <a:ea typeface="华文仿宋" panose="02010600040101010101" pitchFamily="2" charset="-122"/>
            </a:endParaRPr>
          </a:p>
        </p:txBody>
      </p:sp>
      <p:sp>
        <p:nvSpPr>
          <p:cNvPr id="17" name="文本框 16">
            <a:extLst>
              <a:ext uri="{FF2B5EF4-FFF2-40B4-BE49-F238E27FC236}">
                <a16:creationId xmlns:a16="http://schemas.microsoft.com/office/drawing/2014/main" id="{21A9FE3F-DF90-493B-B950-8342CFD013AC}"/>
              </a:ext>
            </a:extLst>
          </p:cNvPr>
          <p:cNvSpPr txBox="1"/>
          <p:nvPr/>
        </p:nvSpPr>
        <p:spPr>
          <a:xfrm>
            <a:off x="179512" y="2884818"/>
            <a:ext cx="8712968" cy="1919180"/>
          </a:xfrm>
          <a:prstGeom prst="rect">
            <a:avLst/>
          </a:prstGeom>
          <a:noFill/>
        </p:spPr>
        <p:txBody>
          <a:bodyPr wrap="square">
            <a:spAutoFit/>
          </a:bodyPr>
          <a:lstStyle/>
          <a:p>
            <a:pPr algn="just">
              <a:lnSpc>
                <a:spcPct val="125000"/>
              </a:lnSpc>
            </a:pP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随着生命科学的迅猛发展及以人工智能为核心的新一轮信息技术应用的不断深入和完善，现代医学模式正逐步由基本的“生物医学”阶段向更高层次的“智能医学”阶段过渡。</a:t>
            </a:r>
            <a:r>
              <a:rPr lang="zh-CN" altLang="zh-CN" sz="16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智能医学工程是以现代医学和自然科学理论为基础，融合先进的智能感知、人工智能、可穿戴设备等前沿技术，以智能技术服务临床健康需求为出发点，以医工交叉为牵引，实现医工知识融合的新兴交叉学科。</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重点围绕</a:t>
            </a:r>
            <a:r>
              <a:rPr lang="zh-CN" altLang="zh-CN" sz="1600" b="1" kern="100" dirty="0">
                <a:solidFill>
                  <a:srgbClr val="0000FF"/>
                </a:solidFill>
                <a:effectLst/>
                <a:latin typeface="微软雅黑" panose="020B0503020204020204" pitchFamily="34" charset="-122"/>
                <a:ea typeface="微软雅黑" panose="020B0503020204020204" pitchFamily="34" charset="-122"/>
                <a:cs typeface="Times New Roman" panose="02020603050405020304" pitchFamily="18" charset="0"/>
              </a:rPr>
              <a:t>医学智能感知及健康管理</a:t>
            </a:r>
            <a:r>
              <a:rPr lang="zh-CN" altLang="zh-CN" sz="1600" b="1" kern="100"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、智能精密医疗设备、智能可穿戴设备、体外诊断技术</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等方面开展创新型人才培养。</a:t>
            </a:r>
          </a:p>
        </p:txBody>
      </p:sp>
    </p:spTree>
    <p:extLst>
      <p:ext uri="{BB962C8B-B14F-4D97-AF65-F5344CB8AC3E}">
        <p14:creationId xmlns:p14="http://schemas.microsoft.com/office/powerpoint/2010/main" val="131143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id="{A82BBCAE-1FA1-49ED-BF5F-A602C57F4825}"/>
              </a:ext>
            </a:extLst>
          </p:cNvPr>
          <p:cNvSpPr/>
          <p:nvPr/>
        </p:nvSpPr>
        <p:spPr>
          <a:xfrm>
            <a:off x="457200" y="647520"/>
            <a:ext cx="6264696" cy="2448272"/>
          </a:xfrm>
          <a:prstGeom prst="rect">
            <a:avLst/>
          </a:prstGeom>
          <a:solidFill>
            <a:schemeClr val="accent1">
              <a:lumMod val="20000"/>
              <a:lumOff val="80000"/>
              <a:alpha val="5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灯片编号占位符 3">
            <a:extLst>
              <a:ext uri="{FF2B5EF4-FFF2-40B4-BE49-F238E27FC236}">
                <a16:creationId xmlns:a16="http://schemas.microsoft.com/office/drawing/2014/main" id="{F52B4991-CA0D-4334-9FB7-D6D92B7134A5}"/>
              </a:ext>
            </a:extLst>
          </p:cNvPr>
          <p:cNvSpPr>
            <a:spLocks noGrp="1"/>
          </p:cNvSpPr>
          <p:nvPr>
            <p:ph type="sldNum" sz="quarter" idx="12"/>
          </p:nvPr>
        </p:nvSpPr>
        <p:spPr/>
        <p:txBody>
          <a:bodyPr/>
          <a:lstStyle/>
          <a:p>
            <a:r>
              <a:rPr lang="zh-CN" altLang="en-US">
                <a:latin typeface="微软雅黑" panose="020B0503020204020204" pitchFamily="34" charset="-122"/>
                <a:ea typeface="微软雅黑" panose="020B0503020204020204" pitchFamily="34" charset="-122"/>
              </a:rPr>
              <a:t>第</a:t>
            </a:r>
            <a:fld id="{26A37939-7686-41CC-A8D3-F58D0B3721D2}" type="slidenum">
              <a:rPr lang="zh-CN" altLang="en-US" smtClean="0">
                <a:latin typeface="微软雅黑" panose="020B0503020204020204" pitchFamily="34" charset="-122"/>
                <a:ea typeface="微软雅黑" panose="020B0503020204020204" pitchFamily="34" charset="-122"/>
              </a:rPr>
              <a:t>9</a:t>
            </a:fld>
            <a:r>
              <a:rPr lang="zh-CN" altLang="en-US">
                <a:latin typeface="微软雅黑" panose="020B0503020204020204" pitchFamily="34" charset="-122"/>
                <a:ea typeface="微软雅黑" panose="020B0503020204020204" pitchFamily="34" charset="-122"/>
              </a:rPr>
              <a:t>页</a:t>
            </a:r>
            <a:endParaRPr lang="zh-CN" altLang="en-US" dirty="0">
              <a:latin typeface="微软雅黑" panose="020B0503020204020204" pitchFamily="34" charset="-122"/>
              <a:ea typeface="微软雅黑" panose="020B0503020204020204" pitchFamily="34" charset="-122"/>
            </a:endParaRPr>
          </a:p>
        </p:txBody>
      </p:sp>
      <p:sp>
        <p:nvSpPr>
          <p:cNvPr id="7" name="标题 1">
            <a:extLst>
              <a:ext uri="{FF2B5EF4-FFF2-40B4-BE49-F238E27FC236}">
                <a16:creationId xmlns:a16="http://schemas.microsoft.com/office/drawing/2014/main" id="{1D16D0F1-5961-48F2-94D5-0354196D25B7}"/>
              </a:ext>
            </a:extLst>
          </p:cNvPr>
          <p:cNvSpPr>
            <a:spLocks noGrp="1"/>
          </p:cNvSpPr>
          <p:nvPr>
            <p:ph type="title"/>
          </p:nvPr>
        </p:nvSpPr>
        <p:spPr>
          <a:xfrm>
            <a:off x="457200" y="87489"/>
            <a:ext cx="8229600" cy="432124"/>
          </a:xfrm>
        </p:spPr>
        <p:txBody>
          <a:bodyPr/>
          <a:lstStyle/>
          <a:p>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 </a:t>
            </a:r>
            <a:r>
              <a:rPr lang="zh-CN" altLang="en-US" dirty="0">
                <a:ea typeface="微软雅黑" panose="020B0503020204020204" pitchFamily="34" charset="-122"/>
              </a:rPr>
              <a:t>智能医学</a:t>
            </a:r>
            <a:r>
              <a:rPr lang="zh-CN" altLang="en-US" dirty="0">
                <a:latin typeface="微软雅黑" panose="020B0503020204020204" pitchFamily="34" charset="-122"/>
                <a:ea typeface="微软雅黑" panose="020B0503020204020204" pitchFamily="34" charset="-122"/>
              </a:rPr>
              <a:t>工程</a:t>
            </a:r>
            <a:r>
              <a:rPr lang="zh-CN" altLang="zh-CN" dirty="0">
                <a:latin typeface="微软雅黑" panose="020B0503020204020204" pitchFamily="34" charset="-122"/>
                <a:ea typeface="微软雅黑" panose="020B0503020204020204" pitchFamily="34" charset="-122"/>
              </a:rPr>
              <a:t>专业</a:t>
            </a:r>
            <a:r>
              <a:rPr lang="zh-CN" altLang="en-US" dirty="0">
                <a:latin typeface="微软雅黑" panose="020B0503020204020204" pitchFamily="34" charset="-122"/>
                <a:ea typeface="微软雅黑" panose="020B0503020204020204" pitchFamily="34" charset="-122"/>
              </a:rPr>
              <a:t>简介</a:t>
            </a:r>
            <a:endParaRPr lang="zh-CN" altLang="en-US" dirty="0"/>
          </a:p>
        </p:txBody>
      </p:sp>
      <p:sp>
        <p:nvSpPr>
          <p:cNvPr id="8" name="文本框 7">
            <a:extLst>
              <a:ext uri="{FF2B5EF4-FFF2-40B4-BE49-F238E27FC236}">
                <a16:creationId xmlns:a16="http://schemas.microsoft.com/office/drawing/2014/main" id="{2502AE93-2DEA-4FC2-8065-D48A927ED18B}"/>
              </a:ext>
            </a:extLst>
          </p:cNvPr>
          <p:cNvSpPr txBox="1"/>
          <p:nvPr/>
        </p:nvSpPr>
        <p:spPr>
          <a:xfrm>
            <a:off x="673224" y="782244"/>
            <a:ext cx="1224136" cy="369332"/>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zh-CN" altLang="en-US" b="1" dirty="0">
                <a:latin typeface="微软雅黑" panose="020B0503020204020204" pitchFamily="34" charset="-122"/>
                <a:ea typeface="微软雅黑" panose="020B0503020204020204" pitchFamily="34" charset="-122"/>
              </a:rPr>
              <a:t> 神经工程</a:t>
            </a:r>
          </a:p>
        </p:txBody>
      </p:sp>
      <p:sp>
        <p:nvSpPr>
          <p:cNvPr id="9" name="文本框 8">
            <a:extLst>
              <a:ext uri="{FF2B5EF4-FFF2-40B4-BE49-F238E27FC236}">
                <a16:creationId xmlns:a16="http://schemas.microsoft.com/office/drawing/2014/main" id="{76D407FF-6F6F-48D8-B087-0C1887F65738}"/>
              </a:ext>
            </a:extLst>
          </p:cNvPr>
          <p:cNvSpPr txBox="1"/>
          <p:nvPr/>
        </p:nvSpPr>
        <p:spPr>
          <a:xfrm>
            <a:off x="2257400" y="782244"/>
            <a:ext cx="1224136" cy="369332"/>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zh-CN" altLang="en-US" b="1" dirty="0">
                <a:latin typeface="微软雅黑" panose="020B0503020204020204" pitchFamily="34" charset="-122"/>
                <a:ea typeface="微软雅黑" panose="020B0503020204020204" pitchFamily="34" charset="-122"/>
              </a:rPr>
              <a:t> 康复工程</a:t>
            </a:r>
          </a:p>
        </p:txBody>
      </p:sp>
      <p:sp>
        <p:nvSpPr>
          <p:cNvPr id="10" name="文本框 9">
            <a:extLst>
              <a:ext uri="{FF2B5EF4-FFF2-40B4-BE49-F238E27FC236}">
                <a16:creationId xmlns:a16="http://schemas.microsoft.com/office/drawing/2014/main" id="{06A2F06F-DAC2-498D-8B98-A40DDD167B0C}"/>
              </a:ext>
            </a:extLst>
          </p:cNvPr>
          <p:cNvSpPr txBox="1"/>
          <p:nvPr/>
        </p:nvSpPr>
        <p:spPr>
          <a:xfrm>
            <a:off x="3769568" y="782244"/>
            <a:ext cx="1296144" cy="369332"/>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zh-CN" altLang="en-US" b="1" dirty="0">
                <a:latin typeface="微软雅黑" panose="020B0503020204020204" pitchFamily="34" charset="-122"/>
                <a:ea typeface="微软雅黑" panose="020B0503020204020204" pitchFamily="34" charset="-122"/>
              </a:rPr>
              <a:t> 组织工程</a:t>
            </a:r>
          </a:p>
        </p:txBody>
      </p:sp>
      <p:sp>
        <p:nvSpPr>
          <p:cNvPr id="11" name="文本框 10">
            <a:extLst>
              <a:ext uri="{FF2B5EF4-FFF2-40B4-BE49-F238E27FC236}">
                <a16:creationId xmlns:a16="http://schemas.microsoft.com/office/drawing/2014/main" id="{179C7B33-8ADB-4085-8566-5CD0B930A435}"/>
              </a:ext>
            </a:extLst>
          </p:cNvPr>
          <p:cNvSpPr txBox="1"/>
          <p:nvPr/>
        </p:nvSpPr>
        <p:spPr>
          <a:xfrm>
            <a:off x="5281736" y="782244"/>
            <a:ext cx="1201561" cy="369332"/>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zh-CN" altLang="en-US" b="1" dirty="0">
                <a:latin typeface="微软雅黑" panose="020B0503020204020204" pitchFamily="34" charset="-122"/>
                <a:ea typeface="微软雅黑" panose="020B0503020204020204" pitchFamily="34" charset="-122"/>
              </a:rPr>
              <a:t> 基因工程</a:t>
            </a:r>
          </a:p>
        </p:txBody>
      </p:sp>
      <p:sp>
        <p:nvSpPr>
          <p:cNvPr id="12" name="文本框 11">
            <a:extLst>
              <a:ext uri="{FF2B5EF4-FFF2-40B4-BE49-F238E27FC236}">
                <a16:creationId xmlns:a16="http://schemas.microsoft.com/office/drawing/2014/main" id="{D8394DFE-4D99-44A7-A923-86BB39393858}"/>
              </a:ext>
            </a:extLst>
          </p:cNvPr>
          <p:cNvSpPr txBox="1"/>
          <p:nvPr/>
        </p:nvSpPr>
        <p:spPr>
          <a:xfrm>
            <a:off x="697549" y="1394221"/>
            <a:ext cx="1631859" cy="369332"/>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zh-CN" altLang="en-US" b="1" dirty="0">
                <a:latin typeface="微软雅黑" panose="020B0503020204020204" pitchFamily="34" charset="-122"/>
                <a:ea typeface="微软雅黑" panose="020B0503020204020204" pitchFamily="34" charset="-122"/>
              </a:rPr>
              <a:t> 智能远程医疗</a:t>
            </a:r>
          </a:p>
        </p:txBody>
      </p:sp>
      <p:sp>
        <p:nvSpPr>
          <p:cNvPr id="13" name="文本框 12">
            <a:extLst>
              <a:ext uri="{FF2B5EF4-FFF2-40B4-BE49-F238E27FC236}">
                <a16:creationId xmlns:a16="http://schemas.microsoft.com/office/drawing/2014/main" id="{FA3FA0C0-F8DD-41CE-AA54-9D2F959FA964}"/>
              </a:ext>
            </a:extLst>
          </p:cNvPr>
          <p:cNvSpPr txBox="1"/>
          <p:nvPr/>
        </p:nvSpPr>
        <p:spPr>
          <a:xfrm>
            <a:off x="2785781" y="1394221"/>
            <a:ext cx="1631859" cy="369332"/>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zh-CN" altLang="en-US" b="1" dirty="0">
                <a:latin typeface="微软雅黑" panose="020B0503020204020204" pitchFamily="34" charset="-122"/>
                <a:ea typeface="微软雅黑" panose="020B0503020204020204" pitchFamily="34" charset="-122"/>
              </a:rPr>
              <a:t>智能健康管理</a:t>
            </a:r>
          </a:p>
        </p:txBody>
      </p:sp>
      <p:sp>
        <p:nvSpPr>
          <p:cNvPr id="14" name="文本框 13">
            <a:extLst>
              <a:ext uri="{FF2B5EF4-FFF2-40B4-BE49-F238E27FC236}">
                <a16:creationId xmlns:a16="http://schemas.microsoft.com/office/drawing/2014/main" id="{37C465FF-9923-4E65-84AB-9AB6719D8E54}"/>
              </a:ext>
            </a:extLst>
          </p:cNvPr>
          <p:cNvSpPr txBox="1"/>
          <p:nvPr/>
        </p:nvSpPr>
        <p:spPr>
          <a:xfrm>
            <a:off x="4851438" y="1394221"/>
            <a:ext cx="1631859" cy="369332"/>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zh-CN" altLang="en-US" b="1" dirty="0">
                <a:latin typeface="微软雅黑" panose="020B0503020204020204" pitchFamily="34" charset="-122"/>
                <a:ea typeface="微软雅黑" panose="020B0503020204020204" pitchFamily="34" charset="-122"/>
              </a:rPr>
              <a:t>智能医学教育</a:t>
            </a:r>
          </a:p>
        </p:txBody>
      </p:sp>
      <p:sp>
        <p:nvSpPr>
          <p:cNvPr id="15" name="文本框 14">
            <a:extLst>
              <a:ext uri="{FF2B5EF4-FFF2-40B4-BE49-F238E27FC236}">
                <a16:creationId xmlns:a16="http://schemas.microsoft.com/office/drawing/2014/main" id="{59B60A7B-34F3-43FD-AC4E-A814AAEA6238}"/>
              </a:ext>
            </a:extLst>
          </p:cNvPr>
          <p:cNvSpPr txBox="1"/>
          <p:nvPr/>
        </p:nvSpPr>
        <p:spPr>
          <a:xfrm>
            <a:off x="713390" y="2006380"/>
            <a:ext cx="1224136" cy="369332"/>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zh-CN" altLang="en-US" b="1" dirty="0">
                <a:latin typeface="微软雅黑" panose="020B0503020204020204" pitchFamily="34" charset="-122"/>
                <a:ea typeface="微软雅黑" panose="020B0503020204020204" pitchFamily="34" charset="-122"/>
              </a:rPr>
              <a:t> 智能诊疗</a:t>
            </a:r>
          </a:p>
        </p:txBody>
      </p:sp>
      <p:sp>
        <p:nvSpPr>
          <p:cNvPr id="16" name="文本框 15">
            <a:extLst>
              <a:ext uri="{FF2B5EF4-FFF2-40B4-BE49-F238E27FC236}">
                <a16:creationId xmlns:a16="http://schemas.microsoft.com/office/drawing/2014/main" id="{9F7CC173-47E9-476E-9F24-632744B50E38}"/>
              </a:ext>
            </a:extLst>
          </p:cNvPr>
          <p:cNvSpPr txBox="1"/>
          <p:nvPr/>
        </p:nvSpPr>
        <p:spPr>
          <a:xfrm>
            <a:off x="2305083" y="2006380"/>
            <a:ext cx="1176453" cy="369332"/>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zh-CN" altLang="en-US" b="1" dirty="0">
                <a:latin typeface="微软雅黑" panose="020B0503020204020204" pitchFamily="34" charset="-122"/>
                <a:ea typeface="微软雅黑" panose="020B0503020204020204" pitchFamily="34" charset="-122"/>
              </a:rPr>
              <a:t> 智能手术</a:t>
            </a:r>
          </a:p>
        </p:txBody>
      </p:sp>
      <p:sp>
        <p:nvSpPr>
          <p:cNvPr id="17" name="文本框 16">
            <a:extLst>
              <a:ext uri="{FF2B5EF4-FFF2-40B4-BE49-F238E27FC236}">
                <a16:creationId xmlns:a16="http://schemas.microsoft.com/office/drawing/2014/main" id="{38667312-934E-4F82-AF10-C6C61C91A93B}"/>
              </a:ext>
            </a:extLst>
          </p:cNvPr>
          <p:cNvSpPr txBox="1"/>
          <p:nvPr/>
        </p:nvSpPr>
        <p:spPr>
          <a:xfrm>
            <a:off x="3889258" y="2006380"/>
            <a:ext cx="1176454" cy="369332"/>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zh-CN" altLang="en-US" b="1" dirty="0">
                <a:latin typeface="微软雅黑" panose="020B0503020204020204" pitchFamily="34" charset="-122"/>
                <a:ea typeface="微软雅黑" panose="020B0503020204020204" pitchFamily="34" charset="-122"/>
              </a:rPr>
              <a:t> 精准放疗</a:t>
            </a:r>
          </a:p>
        </p:txBody>
      </p:sp>
      <p:sp>
        <p:nvSpPr>
          <p:cNvPr id="18" name="文本框 17">
            <a:extLst>
              <a:ext uri="{FF2B5EF4-FFF2-40B4-BE49-F238E27FC236}">
                <a16:creationId xmlns:a16="http://schemas.microsoft.com/office/drawing/2014/main" id="{3AE92897-B617-4B6A-ABED-29E390EA71D1}"/>
              </a:ext>
            </a:extLst>
          </p:cNvPr>
          <p:cNvSpPr txBox="1"/>
          <p:nvPr/>
        </p:nvSpPr>
        <p:spPr>
          <a:xfrm>
            <a:off x="5308331" y="2006380"/>
            <a:ext cx="1176454" cy="369332"/>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zh-CN" altLang="en-US" b="1" dirty="0">
                <a:latin typeface="微软雅黑" panose="020B0503020204020204" pitchFamily="34" charset="-122"/>
                <a:ea typeface="微软雅黑" panose="020B0503020204020204" pitchFamily="34" charset="-122"/>
              </a:rPr>
              <a:t> 智能检验</a:t>
            </a:r>
          </a:p>
        </p:txBody>
      </p:sp>
      <p:sp>
        <p:nvSpPr>
          <p:cNvPr id="19" name="文本框 18">
            <a:extLst>
              <a:ext uri="{FF2B5EF4-FFF2-40B4-BE49-F238E27FC236}">
                <a16:creationId xmlns:a16="http://schemas.microsoft.com/office/drawing/2014/main" id="{AB916EE8-C874-43BF-A75A-71202871D04A}"/>
              </a:ext>
            </a:extLst>
          </p:cNvPr>
          <p:cNvSpPr txBox="1"/>
          <p:nvPr/>
        </p:nvSpPr>
        <p:spPr>
          <a:xfrm>
            <a:off x="673224" y="2591736"/>
            <a:ext cx="1631859" cy="369332"/>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zh-CN" altLang="en-US" b="1" dirty="0">
                <a:latin typeface="微软雅黑" panose="020B0503020204020204" pitchFamily="34" charset="-122"/>
                <a:ea typeface="微软雅黑" panose="020B0503020204020204" pitchFamily="34" charset="-122"/>
              </a:rPr>
              <a:t>智能医学仪器</a:t>
            </a:r>
          </a:p>
        </p:txBody>
      </p:sp>
      <p:sp>
        <p:nvSpPr>
          <p:cNvPr id="20" name="文本框 19">
            <a:extLst>
              <a:ext uri="{FF2B5EF4-FFF2-40B4-BE49-F238E27FC236}">
                <a16:creationId xmlns:a16="http://schemas.microsoft.com/office/drawing/2014/main" id="{325FAA18-52D5-4CC7-A722-132B64C060D0}"/>
              </a:ext>
            </a:extLst>
          </p:cNvPr>
          <p:cNvSpPr txBox="1"/>
          <p:nvPr/>
        </p:nvSpPr>
        <p:spPr>
          <a:xfrm>
            <a:off x="2757758" y="2591736"/>
            <a:ext cx="2019922" cy="369332"/>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zh-CN" altLang="en-US" b="1" dirty="0">
                <a:latin typeface="微软雅黑" panose="020B0503020204020204" pitchFamily="34" charset="-122"/>
                <a:ea typeface="微软雅黑" panose="020B0503020204020204" pitchFamily="34" charset="-122"/>
              </a:rPr>
              <a:t>智能医学图像分析</a:t>
            </a:r>
          </a:p>
        </p:txBody>
      </p:sp>
      <p:sp>
        <p:nvSpPr>
          <p:cNvPr id="21" name="文本框 20">
            <a:extLst>
              <a:ext uri="{FF2B5EF4-FFF2-40B4-BE49-F238E27FC236}">
                <a16:creationId xmlns:a16="http://schemas.microsoft.com/office/drawing/2014/main" id="{9EB4A214-D002-4B55-BE78-279A3D06F92F}"/>
              </a:ext>
            </a:extLst>
          </p:cNvPr>
          <p:cNvSpPr txBox="1"/>
          <p:nvPr/>
        </p:nvSpPr>
        <p:spPr>
          <a:xfrm>
            <a:off x="5259161" y="2591736"/>
            <a:ext cx="1224136" cy="369332"/>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zh-CN" altLang="en-US" b="1" dirty="0">
                <a:latin typeface="微软雅黑" panose="020B0503020204020204" pitchFamily="34" charset="-122"/>
                <a:ea typeface="微软雅黑" panose="020B0503020204020204" pitchFamily="34" charset="-122"/>
              </a:rPr>
              <a:t> 智能制药</a:t>
            </a:r>
          </a:p>
        </p:txBody>
      </p:sp>
      <p:sp>
        <p:nvSpPr>
          <p:cNvPr id="23" name="文本框 22">
            <a:extLst>
              <a:ext uri="{FF2B5EF4-FFF2-40B4-BE49-F238E27FC236}">
                <a16:creationId xmlns:a16="http://schemas.microsoft.com/office/drawing/2014/main" id="{AD332546-D5EF-4FE9-BBD7-5AE83BE8986A}"/>
              </a:ext>
            </a:extLst>
          </p:cNvPr>
          <p:cNvSpPr txBox="1"/>
          <p:nvPr/>
        </p:nvSpPr>
        <p:spPr>
          <a:xfrm>
            <a:off x="-24899" y="888706"/>
            <a:ext cx="492443" cy="1887696"/>
          </a:xfrm>
          <a:prstGeom prst="rect">
            <a:avLst/>
          </a:prstGeom>
          <a:noFill/>
        </p:spPr>
        <p:txBody>
          <a:bodyPr vert="eaVert" wrap="none" rtlCol="0">
            <a:spAutoFit/>
          </a:bodyPr>
          <a:lstStyle/>
          <a:p>
            <a:r>
              <a:rPr lang="zh-CN" altLang="en-US" sz="2000" b="1" dirty="0">
                <a:latin typeface="微软雅黑" panose="020B0503020204020204" pitchFamily="34" charset="-122"/>
                <a:ea typeface="微软雅黑" panose="020B0503020204020204" pitchFamily="34" charset="-122"/>
              </a:rPr>
              <a:t>智能医学的应用</a:t>
            </a:r>
          </a:p>
        </p:txBody>
      </p:sp>
      <p:sp>
        <p:nvSpPr>
          <p:cNvPr id="25" name="文本框 24">
            <a:extLst>
              <a:ext uri="{FF2B5EF4-FFF2-40B4-BE49-F238E27FC236}">
                <a16:creationId xmlns:a16="http://schemas.microsoft.com/office/drawing/2014/main" id="{18BBD10B-871B-4325-BB15-F6C9A368DDF6}"/>
              </a:ext>
            </a:extLst>
          </p:cNvPr>
          <p:cNvSpPr txBox="1"/>
          <p:nvPr/>
        </p:nvSpPr>
        <p:spPr>
          <a:xfrm>
            <a:off x="7015856" y="1083050"/>
            <a:ext cx="672397" cy="92333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zh-CN" altLang="en-US" b="1" dirty="0">
                <a:latin typeface="微软雅黑" panose="020B0503020204020204" pitchFamily="34" charset="-122"/>
                <a:ea typeface="微软雅黑" panose="020B0503020204020204" pitchFamily="34" charset="-122"/>
              </a:rPr>
              <a:t>医学智能感知</a:t>
            </a:r>
          </a:p>
        </p:txBody>
      </p:sp>
      <p:sp>
        <p:nvSpPr>
          <p:cNvPr id="26" name="文本框 25">
            <a:extLst>
              <a:ext uri="{FF2B5EF4-FFF2-40B4-BE49-F238E27FC236}">
                <a16:creationId xmlns:a16="http://schemas.microsoft.com/office/drawing/2014/main" id="{78619859-73B3-48F6-B95B-7959FA59062F}"/>
              </a:ext>
            </a:extLst>
          </p:cNvPr>
          <p:cNvSpPr txBox="1"/>
          <p:nvPr/>
        </p:nvSpPr>
        <p:spPr>
          <a:xfrm>
            <a:off x="7884368" y="1083050"/>
            <a:ext cx="925215" cy="92333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zh-CN" altLang="en-US" b="1" dirty="0">
                <a:latin typeface="微软雅黑" panose="020B0503020204020204" pitchFamily="34" charset="-122"/>
                <a:ea typeface="微软雅黑" panose="020B0503020204020204" pitchFamily="34" charset="-122"/>
              </a:rPr>
              <a:t>医学大数据智能分析</a:t>
            </a:r>
          </a:p>
        </p:txBody>
      </p:sp>
      <p:sp>
        <p:nvSpPr>
          <p:cNvPr id="27" name="文本框 26">
            <a:extLst>
              <a:ext uri="{FF2B5EF4-FFF2-40B4-BE49-F238E27FC236}">
                <a16:creationId xmlns:a16="http://schemas.microsoft.com/office/drawing/2014/main" id="{09A75DCE-DC96-4FD7-B82B-0BBF317D3FA7}"/>
              </a:ext>
            </a:extLst>
          </p:cNvPr>
          <p:cNvSpPr txBox="1"/>
          <p:nvPr/>
        </p:nvSpPr>
        <p:spPr>
          <a:xfrm>
            <a:off x="7015856" y="2139702"/>
            <a:ext cx="658153" cy="92333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zh-CN" altLang="en-US" b="1" dirty="0">
                <a:latin typeface="微软雅黑" panose="020B0503020204020204" pitchFamily="34" charset="-122"/>
                <a:ea typeface="微软雅黑" panose="020B0503020204020204" pitchFamily="34" charset="-122"/>
              </a:rPr>
              <a:t>医学智能决策</a:t>
            </a:r>
          </a:p>
        </p:txBody>
      </p:sp>
      <p:sp>
        <p:nvSpPr>
          <p:cNvPr id="29" name="文本框 28">
            <a:extLst>
              <a:ext uri="{FF2B5EF4-FFF2-40B4-BE49-F238E27FC236}">
                <a16:creationId xmlns:a16="http://schemas.microsoft.com/office/drawing/2014/main" id="{F326A281-A465-41FE-A8B4-FC98236AF2AB}"/>
              </a:ext>
            </a:extLst>
          </p:cNvPr>
          <p:cNvSpPr txBox="1"/>
          <p:nvPr/>
        </p:nvSpPr>
        <p:spPr>
          <a:xfrm>
            <a:off x="7884368" y="2142880"/>
            <a:ext cx="908712" cy="92333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zh-CN" altLang="en-US" b="1" dirty="0">
                <a:latin typeface="微软雅黑" panose="020B0503020204020204" pitchFamily="34" charset="-122"/>
                <a:ea typeface="微软雅黑" panose="020B0503020204020204" pitchFamily="34" charset="-122"/>
              </a:rPr>
              <a:t>医学智能人机交互</a:t>
            </a:r>
          </a:p>
        </p:txBody>
      </p:sp>
      <p:sp>
        <p:nvSpPr>
          <p:cNvPr id="31" name="文本框 30">
            <a:extLst>
              <a:ext uri="{FF2B5EF4-FFF2-40B4-BE49-F238E27FC236}">
                <a16:creationId xmlns:a16="http://schemas.microsoft.com/office/drawing/2014/main" id="{5924C05A-DAA3-4067-9966-E1D626C0F6A9}"/>
              </a:ext>
            </a:extLst>
          </p:cNvPr>
          <p:cNvSpPr txBox="1"/>
          <p:nvPr/>
        </p:nvSpPr>
        <p:spPr>
          <a:xfrm>
            <a:off x="7474773" y="583566"/>
            <a:ext cx="697627"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核心</a:t>
            </a:r>
          </a:p>
        </p:txBody>
      </p:sp>
      <p:sp>
        <p:nvSpPr>
          <p:cNvPr id="32" name="文本框 31">
            <a:extLst>
              <a:ext uri="{FF2B5EF4-FFF2-40B4-BE49-F238E27FC236}">
                <a16:creationId xmlns:a16="http://schemas.microsoft.com/office/drawing/2014/main" id="{61B4B372-565B-480A-A694-60DACE5DCEEA}"/>
              </a:ext>
            </a:extLst>
          </p:cNvPr>
          <p:cNvSpPr txBox="1"/>
          <p:nvPr/>
        </p:nvSpPr>
        <p:spPr>
          <a:xfrm>
            <a:off x="1371394" y="3252778"/>
            <a:ext cx="1224136" cy="369332"/>
          </a:xfrm>
          <a:prstGeom prst="rect">
            <a:avLst/>
          </a:prstGeom>
          <a:solidFill>
            <a:schemeClr val="accent2">
              <a:lumMod val="20000"/>
              <a:lumOff val="80000"/>
            </a:schemeClr>
          </a:solidFill>
          <a:ln>
            <a:solidFill>
              <a:schemeClr val="accent1">
                <a:lumMod val="60000"/>
                <a:lumOff val="40000"/>
              </a:schemeClr>
            </a:solidFill>
          </a:ln>
        </p:spPr>
        <p:txBody>
          <a:bodyPr wrap="square" rtlCol="0">
            <a:spAutoFit/>
          </a:bodyPr>
          <a:lstStyle/>
          <a:p>
            <a:r>
              <a:rPr lang="zh-CN" altLang="en-US" b="1" dirty="0">
                <a:latin typeface="微软雅黑" panose="020B0503020204020204" pitchFamily="34" charset="-122"/>
                <a:ea typeface="微软雅黑" panose="020B0503020204020204" pitchFamily="34" charset="-122"/>
              </a:rPr>
              <a:t> 电子技术</a:t>
            </a:r>
          </a:p>
        </p:txBody>
      </p:sp>
      <p:sp>
        <p:nvSpPr>
          <p:cNvPr id="33" name="文本框 32">
            <a:extLst>
              <a:ext uri="{FF2B5EF4-FFF2-40B4-BE49-F238E27FC236}">
                <a16:creationId xmlns:a16="http://schemas.microsoft.com/office/drawing/2014/main" id="{9B63C340-23B7-4FF5-9F04-0316560967CE}"/>
              </a:ext>
            </a:extLst>
          </p:cNvPr>
          <p:cNvSpPr txBox="1"/>
          <p:nvPr/>
        </p:nvSpPr>
        <p:spPr>
          <a:xfrm>
            <a:off x="2799392" y="3252778"/>
            <a:ext cx="1461498" cy="369332"/>
          </a:xfrm>
          <a:prstGeom prst="rect">
            <a:avLst/>
          </a:prstGeom>
          <a:solidFill>
            <a:schemeClr val="accent2">
              <a:lumMod val="20000"/>
              <a:lumOff val="80000"/>
            </a:schemeClr>
          </a:solidFill>
          <a:ln>
            <a:solidFill>
              <a:schemeClr val="accent1">
                <a:lumMod val="60000"/>
                <a:lumOff val="40000"/>
              </a:schemeClr>
            </a:solidFill>
          </a:ln>
        </p:spPr>
        <p:txBody>
          <a:bodyPr wrap="square" rtlCol="0">
            <a:spAutoFit/>
          </a:bodyPr>
          <a:lstStyle/>
          <a:p>
            <a:r>
              <a:rPr lang="zh-CN" altLang="en-US" b="1" dirty="0">
                <a:latin typeface="微软雅黑" panose="020B0503020204020204" pitchFamily="34" charset="-122"/>
                <a:ea typeface="微软雅黑" panose="020B0503020204020204" pitchFamily="34" charset="-122"/>
              </a:rPr>
              <a:t> 计算机技术</a:t>
            </a:r>
          </a:p>
        </p:txBody>
      </p:sp>
      <p:sp>
        <p:nvSpPr>
          <p:cNvPr id="34" name="文本框 33">
            <a:extLst>
              <a:ext uri="{FF2B5EF4-FFF2-40B4-BE49-F238E27FC236}">
                <a16:creationId xmlns:a16="http://schemas.microsoft.com/office/drawing/2014/main" id="{8396AE7D-E8B3-420A-98F2-C7CA4598EC18}"/>
              </a:ext>
            </a:extLst>
          </p:cNvPr>
          <p:cNvSpPr txBox="1"/>
          <p:nvPr/>
        </p:nvSpPr>
        <p:spPr>
          <a:xfrm>
            <a:off x="1371394" y="3723878"/>
            <a:ext cx="2889496" cy="369332"/>
          </a:xfrm>
          <a:prstGeom prst="rect">
            <a:avLst/>
          </a:prstGeom>
          <a:solidFill>
            <a:schemeClr val="accent2">
              <a:lumMod val="20000"/>
              <a:lumOff val="80000"/>
            </a:schemeClr>
          </a:solidFill>
          <a:ln>
            <a:solidFill>
              <a:schemeClr val="accent1">
                <a:lumMod val="60000"/>
                <a:lumOff val="40000"/>
              </a:schemeClr>
            </a:solidFill>
          </a:ln>
        </p:spPr>
        <p:txBody>
          <a:bodyPr wrap="square" rtlCol="0">
            <a:spAutoFit/>
          </a:bodyPr>
          <a:lstStyle/>
          <a:p>
            <a:r>
              <a:rPr lang="zh-CN" altLang="en-US" b="1" dirty="0">
                <a:latin typeface="微软雅黑" panose="020B0503020204020204" pitchFamily="34" charset="-122"/>
                <a:ea typeface="微软雅黑" panose="020B0503020204020204" pitchFamily="34" charset="-122"/>
              </a:rPr>
              <a:t>    互联网及物联网技术</a:t>
            </a:r>
          </a:p>
        </p:txBody>
      </p:sp>
      <p:sp>
        <p:nvSpPr>
          <p:cNvPr id="35" name="文本框 34">
            <a:extLst>
              <a:ext uri="{FF2B5EF4-FFF2-40B4-BE49-F238E27FC236}">
                <a16:creationId xmlns:a16="http://schemas.microsoft.com/office/drawing/2014/main" id="{B19F10E2-5DDF-4D03-9065-9569D944A4C5}"/>
              </a:ext>
            </a:extLst>
          </p:cNvPr>
          <p:cNvSpPr txBox="1"/>
          <p:nvPr/>
        </p:nvSpPr>
        <p:spPr>
          <a:xfrm>
            <a:off x="1371394" y="4155926"/>
            <a:ext cx="2889496" cy="646331"/>
          </a:xfrm>
          <a:prstGeom prst="rect">
            <a:avLst/>
          </a:prstGeom>
          <a:solidFill>
            <a:schemeClr val="accent2">
              <a:lumMod val="20000"/>
              <a:lumOff val="80000"/>
            </a:schemeClr>
          </a:solidFill>
          <a:ln>
            <a:solidFill>
              <a:schemeClr val="accent1">
                <a:lumMod val="60000"/>
                <a:lumOff val="40000"/>
              </a:schemeClr>
            </a:solidFill>
          </a:ln>
        </p:spPr>
        <p:txBody>
          <a:bodyPr wrap="square" rtlCol="0">
            <a:spAutoFit/>
          </a:bodyPr>
          <a:lstStyle/>
          <a:p>
            <a:pPr algn="ctr"/>
            <a:r>
              <a:rPr lang="zh-CN" altLang="en-US" b="1" dirty="0">
                <a:latin typeface="微软雅黑" panose="020B0503020204020204" pitchFamily="34" charset="-122"/>
                <a:ea typeface="微软雅黑" panose="020B0503020204020204" pitchFamily="34" charset="-122"/>
              </a:rPr>
              <a:t>机器学习、模式识别等人工智能技术</a:t>
            </a:r>
          </a:p>
        </p:txBody>
      </p:sp>
      <p:sp>
        <p:nvSpPr>
          <p:cNvPr id="36" name="文本框 35">
            <a:extLst>
              <a:ext uri="{FF2B5EF4-FFF2-40B4-BE49-F238E27FC236}">
                <a16:creationId xmlns:a16="http://schemas.microsoft.com/office/drawing/2014/main" id="{B44DC931-6CC1-41DA-AE8B-42DF13545DDD}"/>
              </a:ext>
            </a:extLst>
          </p:cNvPr>
          <p:cNvSpPr txBox="1"/>
          <p:nvPr/>
        </p:nvSpPr>
        <p:spPr>
          <a:xfrm>
            <a:off x="4495745" y="4155926"/>
            <a:ext cx="3090843" cy="646331"/>
          </a:xfrm>
          <a:prstGeom prst="rect">
            <a:avLst/>
          </a:prstGeom>
          <a:solidFill>
            <a:schemeClr val="accent2">
              <a:lumMod val="20000"/>
              <a:lumOff val="80000"/>
            </a:schemeClr>
          </a:solidFill>
          <a:ln>
            <a:solidFill>
              <a:schemeClr val="accent1">
                <a:lumMod val="60000"/>
                <a:lumOff val="40000"/>
              </a:schemeClr>
            </a:solidFill>
          </a:ln>
        </p:spPr>
        <p:txBody>
          <a:bodyPr wrap="square" rtlCol="0">
            <a:spAutoFit/>
          </a:bodyPr>
          <a:lstStyle/>
          <a:p>
            <a:pPr algn="ctr"/>
            <a:r>
              <a:rPr lang="en-US" altLang="zh-CN" b="1" dirty="0">
                <a:latin typeface="微软雅黑" panose="020B0503020204020204" pitchFamily="34" charset="-122"/>
                <a:ea typeface="微软雅黑" panose="020B0503020204020204" pitchFamily="34" charset="-122"/>
              </a:rPr>
              <a:t>3D</a:t>
            </a:r>
            <a:r>
              <a:rPr lang="zh-CN" altLang="en-US" b="1" dirty="0">
                <a:latin typeface="微软雅黑" panose="020B0503020204020204" pitchFamily="34" charset="-122"/>
                <a:ea typeface="微软雅黑" panose="020B0503020204020204" pitchFamily="34" charset="-122"/>
              </a:rPr>
              <a:t>打印、</a:t>
            </a:r>
            <a:r>
              <a:rPr lang="en-US" altLang="zh-CN" b="1" dirty="0">
                <a:latin typeface="微软雅黑" panose="020B0503020204020204" pitchFamily="34" charset="-122"/>
                <a:ea typeface="微软雅黑" panose="020B0503020204020204" pitchFamily="34" charset="-122"/>
              </a:rPr>
              <a:t>VR</a:t>
            </a:r>
            <a:r>
              <a:rPr lang="zh-CN" altLang="en-US" b="1" dirty="0">
                <a:latin typeface="微软雅黑" panose="020B0503020204020204" pitchFamily="34" charset="-122"/>
                <a:ea typeface="微软雅黑" panose="020B0503020204020204" pitchFamily="34" charset="-122"/>
              </a:rPr>
              <a:t>、脑机接口等人机交互技术</a:t>
            </a:r>
          </a:p>
        </p:txBody>
      </p:sp>
      <p:sp>
        <p:nvSpPr>
          <p:cNvPr id="37" name="文本框 36">
            <a:extLst>
              <a:ext uri="{FF2B5EF4-FFF2-40B4-BE49-F238E27FC236}">
                <a16:creationId xmlns:a16="http://schemas.microsoft.com/office/drawing/2014/main" id="{4ACBDF42-EB13-4B9D-A424-62270C8733B7}"/>
              </a:ext>
            </a:extLst>
          </p:cNvPr>
          <p:cNvSpPr txBox="1"/>
          <p:nvPr/>
        </p:nvSpPr>
        <p:spPr>
          <a:xfrm>
            <a:off x="4461461" y="3252778"/>
            <a:ext cx="1684968" cy="368107"/>
          </a:xfrm>
          <a:prstGeom prst="rect">
            <a:avLst/>
          </a:prstGeom>
          <a:solidFill>
            <a:schemeClr val="accent2">
              <a:lumMod val="20000"/>
              <a:lumOff val="80000"/>
            </a:schemeClr>
          </a:solidFill>
          <a:ln>
            <a:solidFill>
              <a:schemeClr val="accent1">
                <a:lumMod val="60000"/>
                <a:lumOff val="40000"/>
              </a:schemeClr>
            </a:solidFill>
          </a:ln>
        </p:spPr>
        <p:txBody>
          <a:bodyPr wrap="square" rtlCol="0">
            <a:spAutoFit/>
          </a:bodyPr>
          <a:lstStyle/>
          <a:p>
            <a:r>
              <a:rPr lang="zh-CN" altLang="en-US" b="1" dirty="0">
                <a:latin typeface="微软雅黑" panose="020B0503020204020204" pitchFamily="34" charset="-122"/>
                <a:ea typeface="微软雅黑" panose="020B0503020204020204" pitchFamily="34" charset="-122"/>
              </a:rPr>
              <a:t> 生物医学信号</a:t>
            </a:r>
          </a:p>
        </p:txBody>
      </p:sp>
      <p:sp>
        <p:nvSpPr>
          <p:cNvPr id="38" name="文本框 37">
            <a:extLst>
              <a:ext uri="{FF2B5EF4-FFF2-40B4-BE49-F238E27FC236}">
                <a16:creationId xmlns:a16="http://schemas.microsoft.com/office/drawing/2014/main" id="{3ECA8FCC-8C88-4B88-B549-BE76F508479C}"/>
              </a:ext>
            </a:extLst>
          </p:cNvPr>
          <p:cNvSpPr txBox="1"/>
          <p:nvPr/>
        </p:nvSpPr>
        <p:spPr>
          <a:xfrm>
            <a:off x="6188655" y="3252778"/>
            <a:ext cx="1397934" cy="368107"/>
          </a:xfrm>
          <a:prstGeom prst="rect">
            <a:avLst/>
          </a:prstGeom>
          <a:solidFill>
            <a:schemeClr val="accent2">
              <a:lumMod val="20000"/>
              <a:lumOff val="80000"/>
            </a:schemeClr>
          </a:solidFill>
          <a:ln>
            <a:solidFill>
              <a:schemeClr val="accent1">
                <a:lumMod val="60000"/>
                <a:lumOff val="40000"/>
              </a:schemeClr>
            </a:solidFill>
          </a:ln>
        </p:spPr>
        <p:txBody>
          <a:bodyPr wrap="square" rtlCol="0">
            <a:spAutoFit/>
          </a:bodyPr>
          <a:lstStyle/>
          <a:p>
            <a:r>
              <a:rPr lang="zh-CN" altLang="en-US" b="1" dirty="0">
                <a:latin typeface="微软雅黑" panose="020B0503020204020204" pitchFamily="34" charset="-122"/>
                <a:ea typeface="微软雅黑" panose="020B0503020204020204" pitchFamily="34" charset="-122"/>
              </a:rPr>
              <a:t> 医学影像学</a:t>
            </a:r>
          </a:p>
        </p:txBody>
      </p:sp>
      <p:sp>
        <p:nvSpPr>
          <p:cNvPr id="39" name="文本框 38">
            <a:extLst>
              <a:ext uri="{FF2B5EF4-FFF2-40B4-BE49-F238E27FC236}">
                <a16:creationId xmlns:a16="http://schemas.microsoft.com/office/drawing/2014/main" id="{20CA9DA1-91AD-4A76-9986-DAE25F3C8ED8}"/>
              </a:ext>
            </a:extLst>
          </p:cNvPr>
          <p:cNvSpPr txBox="1"/>
          <p:nvPr/>
        </p:nvSpPr>
        <p:spPr>
          <a:xfrm>
            <a:off x="4495745" y="3725874"/>
            <a:ext cx="1506668" cy="367336"/>
          </a:xfrm>
          <a:prstGeom prst="rect">
            <a:avLst/>
          </a:prstGeom>
          <a:solidFill>
            <a:schemeClr val="accent2">
              <a:lumMod val="20000"/>
              <a:lumOff val="80000"/>
            </a:schemeClr>
          </a:solidFill>
          <a:ln>
            <a:solidFill>
              <a:schemeClr val="accent1">
                <a:lumMod val="60000"/>
                <a:lumOff val="40000"/>
              </a:schemeClr>
            </a:solidFill>
          </a:ln>
        </p:spPr>
        <p:txBody>
          <a:bodyPr wrap="square" rtlCol="0">
            <a:spAutoFit/>
          </a:bodyPr>
          <a:lstStyle/>
          <a:p>
            <a:r>
              <a:rPr lang="zh-CN" altLang="en-US" b="1" dirty="0">
                <a:latin typeface="微软雅黑" panose="020B0503020204020204" pitchFamily="34" charset="-122"/>
                <a:ea typeface="微软雅黑" panose="020B0503020204020204" pitchFamily="34" charset="-122"/>
              </a:rPr>
              <a:t> 医学诊断学</a:t>
            </a:r>
          </a:p>
        </p:txBody>
      </p:sp>
      <p:sp>
        <p:nvSpPr>
          <p:cNvPr id="40" name="文本框 39">
            <a:extLst>
              <a:ext uri="{FF2B5EF4-FFF2-40B4-BE49-F238E27FC236}">
                <a16:creationId xmlns:a16="http://schemas.microsoft.com/office/drawing/2014/main" id="{A782B39F-D443-4D6E-9D8C-4FD75E9B4060}"/>
              </a:ext>
            </a:extLst>
          </p:cNvPr>
          <p:cNvSpPr txBox="1"/>
          <p:nvPr/>
        </p:nvSpPr>
        <p:spPr>
          <a:xfrm>
            <a:off x="6161676" y="3723878"/>
            <a:ext cx="1424912" cy="369332"/>
          </a:xfrm>
          <a:prstGeom prst="rect">
            <a:avLst/>
          </a:prstGeom>
          <a:solidFill>
            <a:schemeClr val="accent2">
              <a:lumMod val="20000"/>
              <a:lumOff val="80000"/>
            </a:schemeClr>
          </a:solidFill>
          <a:ln>
            <a:solidFill>
              <a:schemeClr val="accent1">
                <a:lumMod val="60000"/>
                <a:lumOff val="40000"/>
              </a:schemeClr>
            </a:solidFill>
          </a:ln>
        </p:spPr>
        <p:txBody>
          <a:bodyPr wrap="square" rtlCol="0">
            <a:spAutoFit/>
          </a:bodyPr>
          <a:lstStyle/>
          <a:p>
            <a:r>
              <a:rPr lang="zh-CN" altLang="en-US" b="1" dirty="0">
                <a:latin typeface="微软雅黑" panose="020B0503020204020204" pitchFamily="34" charset="-122"/>
                <a:ea typeface="微软雅黑" panose="020B0503020204020204" pitchFamily="34" charset="-122"/>
              </a:rPr>
              <a:t> 医院信息学</a:t>
            </a:r>
          </a:p>
        </p:txBody>
      </p:sp>
      <p:sp>
        <p:nvSpPr>
          <p:cNvPr id="41" name="文本框 40">
            <a:extLst>
              <a:ext uri="{FF2B5EF4-FFF2-40B4-BE49-F238E27FC236}">
                <a16:creationId xmlns:a16="http://schemas.microsoft.com/office/drawing/2014/main" id="{A5BBC915-84D6-487E-BAE7-1B2435F21E50}"/>
              </a:ext>
            </a:extLst>
          </p:cNvPr>
          <p:cNvSpPr txBox="1"/>
          <p:nvPr/>
        </p:nvSpPr>
        <p:spPr>
          <a:xfrm>
            <a:off x="675089" y="3501322"/>
            <a:ext cx="492443" cy="1118255"/>
          </a:xfrm>
          <a:prstGeom prst="rect">
            <a:avLst/>
          </a:prstGeom>
          <a:noFill/>
        </p:spPr>
        <p:txBody>
          <a:bodyPr vert="eaVert" wrap="none" rtlCol="0">
            <a:spAutoFit/>
          </a:bodyPr>
          <a:lstStyle/>
          <a:p>
            <a:r>
              <a:rPr lang="zh-CN" altLang="en-US" sz="2000" b="1" dirty="0">
                <a:latin typeface="微软雅黑" panose="020B0503020204020204" pitchFamily="34" charset="-122"/>
                <a:ea typeface="微软雅黑" panose="020B0503020204020204" pitchFamily="34" charset="-122"/>
              </a:rPr>
              <a:t>工程技术</a:t>
            </a:r>
          </a:p>
        </p:txBody>
      </p:sp>
      <p:sp>
        <p:nvSpPr>
          <p:cNvPr id="42" name="文本框 41">
            <a:extLst>
              <a:ext uri="{FF2B5EF4-FFF2-40B4-BE49-F238E27FC236}">
                <a16:creationId xmlns:a16="http://schemas.microsoft.com/office/drawing/2014/main" id="{7C0E5B0D-CB4F-4E77-B2E0-E6889243B3E2}"/>
              </a:ext>
            </a:extLst>
          </p:cNvPr>
          <p:cNvSpPr txBox="1"/>
          <p:nvPr/>
        </p:nvSpPr>
        <p:spPr>
          <a:xfrm>
            <a:off x="7740352" y="3501322"/>
            <a:ext cx="492443" cy="1118255"/>
          </a:xfrm>
          <a:prstGeom prst="rect">
            <a:avLst/>
          </a:prstGeom>
          <a:noFill/>
        </p:spPr>
        <p:txBody>
          <a:bodyPr vert="eaVert" wrap="none" rtlCol="0">
            <a:spAutoFit/>
          </a:bodyPr>
          <a:lstStyle/>
          <a:p>
            <a:r>
              <a:rPr lang="zh-CN" altLang="en-US" sz="2000" b="1" dirty="0">
                <a:latin typeface="微软雅黑" panose="020B0503020204020204" pitchFamily="34" charset="-122"/>
                <a:ea typeface="微软雅黑" panose="020B0503020204020204" pitchFamily="34" charset="-122"/>
              </a:rPr>
              <a:t>医学技术</a:t>
            </a:r>
          </a:p>
        </p:txBody>
      </p:sp>
    </p:spTree>
    <p:extLst>
      <p:ext uri="{BB962C8B-B14F-4D97-AF65-F5344CB8AC3E}">
        <p14:creationId xmlns:p14="http://schemas.microsoft.com/office/powerpoint/2010/main" val="5453028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d2e4aa5d-86da-440d-ad63-55b6b9991fd3}"/>
  <p:tag name="TABLE_ENDDRAG_ORIGIN_RECT" val="606*328"/>
  <p:tag name="TABLE_ENDDRAG_RECT" val="50*48*607*328"/>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50,&quot;width&quot;:5840}"/>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870,&quot;width&quot;:3640}"/>
</p:tagLst>
</file>

<file path=ppt/theme/theme1.xml><?xml version="1.0" encoding="utf-8"?>
<a:theme xmlns:a="http://schemas.openxmlformats.org/drawingml/2006/main" name="主题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461</TotalTime>
  <Words>1777</Words>
  <Application>Microsoft Office PowerPoint</Application>
  <PresentationFormat>全屏显示(16:9)</PresentationFormat>
  <Paragraphs>268</Paragraphs>
  <Slides>18</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18</vt:i4>
      </vt:variant>
    </vt:vector>
  </HeadingPairs>
  <TitlesOfParts>
    <vt:vector size="29" baseType="lpstr">
      <vt:lpstr>等线</vt:lpstr>
      <vt:lpstr>黑体</vt:lpstr>
      <vt:lpstr>华文仿宋</vt:lpstr>
      <vt:lpstr>华文楷体</vt:lpstr>
      <vt:lpstr>宋体</vt:lpstr>
      <vt:lpstr>微软雅黑</vt:lpstr>
      <vt:lpstr>Arial</vt:lpstr>
      <vt:lpstr>Calibri</vt:lpstr>
      <vt:lpstr>Times New Roman</vt:lpstr>
      <vt:lpstr>Wingdings</vt:lpstr>
      <vt:lpstr>主题1</vt:lpstr>
      <vt:lpstr>智能医学工程专业介绍</vt:lpstr>
      <vt:lpstr>目  录</vt:lpstr>
      <vt:lpstr>1. 智能医学工程专业简介</vt:lpstr>
      <vt:lpstr>1. 智能医学工程专业简介</vt:lpstr>
      <vt:lpstr>1. 智能医学工程专业简介</vt:lpstr>
      <vt:lpstr>1. 智能医学工程专业简介</vt:lpstr>
      <vt:lpstr>1. 智能医学工程专业简介</vt:lpstr>
      <vt:lpstr>1. 智能医学工程专业简介</vt:lpstr>
      <vt:lpstr>1. 智能医学工程专业简介</vt:lpstr>
      <vt:lpstr>1. 智能医学工程专业简介</vt:lpstr>
      <vt:lpstr>1. 智能医学工程专业简介</vt:lpstr>
      <vt:lpstr>1. 智能医学工程专业简介</vt:lpstr>
      <vt:lpstr>PowerPoint 演示文稿</vt:lpstr>
      <vt:lpstr>2. 专业师资队伍介绍</vt:lpstr>
      <vt:lpstr>2. 专业师资队伍介绍</vt:lpstr>
      <vt:lpstr>2. 专业师资队伍介绍</vt:lpstr>
      <vt:lpstr>3.实验室及相关设备</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Crystal Cao</dc:creator>
  <cp:lastModifiedBy>weiwei</cp:lastModifiedBy>
  <cp:revision>163</cp:revision>
  <dcterms:created xsi:type="dcterms:W3CDTF">2017-09-09T00:45:00Z</dcterms:created>
  <dcterms:modified xsi:type="dcterms:W3CDTF">2021-11-17T01:06:16Z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F61B8FC4330E41BE815123C111BD67CE</vt:lpwstr>
  </property>
  <property fmtid="{D5CDD505-2E9C-101B-9397-08002B2CF9AE}" pid="3" name="KSOProductBuildVer">
    <vt:lpwstr>2052-11.1.0.10356</vt:lpwstr>
  </property>
</Properties>
</file>