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1"/>
  </p:notesMasterIdLst>
  <p:sldIdLst>
    <p:sldId id="257" r:id="rId3"/>
    <p:sldId id="11693" r:id="rId4"/>
    <p:sldId id="1251" r:id="rId5"/>
    <p:sldId id="11701" r:id="rId6"/>
    <p:sldId id="11692" r:id="rId7"/>
    <p:sldId id="11694" r:id="rId8"/>
    <p:sldId id="11695" r:id="rId9"/>
    <p:sldId id="11702" r:id="rId10"/>
    <p:sldId id="11704" r:id="rId11"/>
    <p:sldId id="11705" r:id="rId12"/>
    <p:sldId id="11703" r:id="rId13"/>
    <p:sldId id="11696" r:id="rId14"/>
    <p:sldId id="4462" r:id="rId15"/>
    <p:sldId id="11700" r:id="rId16"/>
    <p:sldId id="4459" r:id="rId17"/>
    <p:sldId id="1253" r:id="rId18"/>
    <p:sldId id="11706" r:id="rId19"/>
    <p:sldId id="1247"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p15:clr>
            <a:srgbClr val="A4A3A4"/>
          </p15:clr>
        </p15:guide>
        <p15:guide id="2" pos="38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45D"/>
    <a:srgbClr val="BDA0CD"/>
    <a:srgbClr val="E18082"/>
    <a:srgbClr val="84C283"/>
    <a:srgbClr val="001427"/>
    <a:srgbClr val="02182F"/>
    <a:srgbClr val="021629"/>
    <a:srgbClr val="011222"/>
    <a:srgbClr val="FFA502"/>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8" autoAdjust="0"/>
    <p:restoredTop sz="94660"/>
  </p:normalViewPr>
  <p:slideViewPr>
    <p:cSldViewPr snapToGrid="0" showGuides="1">
      <p:cViewPr varScale="1">
        <p:scale>
          <a:sx n="165" d="100"/>
          <a:sy n="165" d="100"/>
        </p:scale>
        <p:origin x="580" y="96"/>
      </p:cViewPr>
      <p:guideLst>
        <p:guide orient="horz" pos="2206"/>
        <p:guide pos="38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539CDF-AADE-4846-AB14-CC5EDB61EBB2}" type="datetimeFigureOut">
              <a:rPr lang="zh-CN" altLang="en-US" smtClean="0"/>
              <a:t>2026/5/25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19C57-E846-4AF1-ABF8-50C236AD49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1.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pic>
        <p:nvPicPr>
          <p:cNvPr id="5" name="图片 4" descr="资源 2">
            <a:extLst>
              <a:ext uri="{FF2B5EF4-FFF2-40B4-BE49-F238E27FC236}">
                <a16:creationId xmlns:a16="http://schemas.microsoft.com/office/drawing/2014/main" id="{9F46EE15-BF7A-4567-AD0A-20217292DD5E}"/>
              </a:ext>
            </a:extLst>
          </p:cNvPr>
          <p:cNvPicPr>
            <a:picLocks noChangeAspect="1"/>
          </p:cNvPicPr>
          <p:nvPr userDrawn="1"/>
        </p:nvPicPr>
        <p:blipFill>
          <a:blip r:embed="rId5"/>
          <a:stretch>
            <a:fillRect/>
          </a:stretch>
        </p:blipFill>
        <p:spPr>
          <a:xfrm>
            <a:off x="9970273" y="108547"/>
            <a:ext cx="1924685" cy="570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8" presetClass="emph" presetSubtype="0" fill="hold" nodeType="afterEffect">
                                  <p:stCondLst>
                                    <p:cond delay="0"/>
                                  </p:stCondLst>
                                  <p:childTnLst>
                                    <p:animRot by="21600000">
                                      <p:cBhvr>
                                        <p:cTn id="12"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pic>
        <p:nvPicPr>
          <p:cNvPr id="5" name="图片 4" descr="资源 2">
            <a:extLst>
              <a:ext uri="{FF2B5EF4-FFF2-40B4-BE49-F238E27FC236}">
                <a16:creationId xmlns:a16="http://schemas.microsoft.com/office/drawing/2014/main" id="{0851AF95-0994-4438-8918-E49DC0AC9AA8}"/>
              </a:ext>
            </a:extLst>
          </p:cNvPr>
          <p:cNvPicPr>
            <a:picLocks noChangeAspect="1"/>
          </p:cNvPicPr>
          <p:nvPr userDrawn="1"/>
        </p:nvPicPr>
        <p:blipFill>
          <a:blip r:embed="rId5"/>
          <a:stretch>
            <a:fillRect/>
          </a:stretch>
        </p:blipFill>
        <p:spPr>
          <a:xfrm>
            <a:off x="10043845" y="203141"/>
            <a:ext cx="1924685" cy="570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8" presetClass="emph" presetSubtype="0" fill="hold" nodeType="afterEffect">
                                  <p:stCondLst>
                                    <p:cond delay="0"/>
                                  </p:stCondLst>
                                  <p:childTnLst>
                                    <p:animRot by="21600000">
                                      <p:cBhvr>
                                        <p:cTn id="12"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8" presetClass="emph" presetSubtype="0" fill="hold" nodeType="afterEffect">
                                  <p:stCondLst>
                                    <p:cond delay="0"/>
                                  </p:stCondLst>
                                  <p:childTnLst>
                                    <p:animRot by="21600000">
                                      <p:cBhvr>
                                        <p:cTn id="12"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sp>
        <p:nvSpPr>
          <p:cNvPr id="9" name="Rectangle 41"/>
          <p:cNvSpPr/>
          <p:nvPr userDrawn="1"/>
        </p:nvSpPr>
        <p:spPr>
          <a:xfrm rot="16200000">
            <a:off x="-49268" y="572390"/>
            <a:ext cx="574053" cy="3444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705" b="0" i="0" u="none" strike="noStrike" kern="0" cap="none" spc="0" normalizeH="0" baseline="0" noProof="0">
              <a:ln>
                <a:noFill/>
              </a:ln>
              <a:solidFill>
                <a:prstClr val="white"/>
              </a:solidFill>
              <a:effectLst/>
              <a:uLnTx/>
              <a:uFillTx/>
              <a:latin typeface="微软雅黑"/>
              <a:ea typeface="微软雅黑"/>
              <a:cs typeface="+mn-cs"/>
            </a:endParaRPr>
          </a:p>
        </p:txBody>
      </p:sp>
      <p:sp>
        <p:nvSpPr>
          <p:cNvPr id="10" name="Rectangle 41"/>
          <p:cNvSpPr/>
          <p:nvPr userDrawn="1"/>
        </p:nvSpPr>
        <p:spPr>
          <a:xfrm rot="16200000">
            <a:off x="-200676" y="503259"/>
            <a:ext cx="574053" cy="1727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705" b="0" i="0" u="none" strike="noStrike" kern="0" cap="none" spc="0" normalizeH="0" baseline="0" noProof="0">
              <a:ln>
                <a:noFill/>
              </a:ln>
              <a:solidFill>
                <a:prstClr val="white"/>
              </a:solidFill>
              <a:effectLst/>
              <a:uLnTx/>
              <a:uFillTx/>
              <a:latin typeface="微软雅黑"/>
              <a:ea typeface="微软雅黑"/>
              <a:cs typeface="+mn-cs"/>
            </a:endParaRPr>
          </a:p>
        </p:txBody>
      </p:sp>
      <p:cxnSp>
        <p:nvCxnSpPr>
          <p:cNvPr id="11" name="直接连接符 10"/>
          <p:cNvCxnSpPr>
            <a:cxnSpLocks/>
          </p:cNvCxnSpPr>
          <p:nvPr userDrawn="1"/>
        </p:nvCxnSpPr>
        <p:spPr>
          <a:xfrm>
            <a:off x="254981" y="879430"/>
            <a:ext cx="7772846" cy="0"/>
          </a:xfrm>
          <a:prstGeom prst="line">
            <a:avLst/>
          </a:prstGeom>
          <a:noFill/>
          <a:ln w="6350" cap="flat" cmpd="sng" algn="ctr">
            <a:solidFill>
              <a:sysClr val="window" lastClr="FFFFFF">
                <a:lumMod val="75000"/>
              </a:sysClr>
            </a:solidFill>
            <a:prstDash val="solid"/>
            <a:miter lim="800000"/>
          </a:ln>
          <a:effectLst/>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6"/>
            <a:ext cx="2742447" cy="364275"/>
          </a:xfrm>
          <a:prstGeom prst="rect">
            <a:avLst/>
          </a:prstGeom>
        </p:spPr>
        <p:txBody>
          <a:bodyPr/>
          <a:lstStyle/>
          <a:p>
            <a:fld id="{32BF82D2-7A68-459D-A996-9BDDA2518FA4}" type="datetimeFigureOut">
              <a:rPr lang="zh-CN" altLang="en-US" smtClean="0"/>
              <a:t>2026/5/25</a:t>
            </a:fld>
            <a:endParaRPr lang="zh-CN" altLang="en-US"/>
          </a:p>
        </p:txBody>
      </p:sp>
      <p:sp>
        <p:nvSpPr>
          <p:cNvPr id="3" name="页脚占位符 2"/>
          <p:cNvSpPr>
            <a:spLocks noGrp="1"/>
          </p:cNvSpPr>
          <p:nvPr>
            <p:ph type="ftr" sz="quarter" idx="11"/>
          </p:nvPr>
        </p:nvSpPr>
        <p:spPr>
          <a:xfrm>
            <a:off x="4038412" y="6356746"/>
            <a:ext cx="4115176"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165" y="6356746"/>
            <a:ext cx="2742447" cy="364275"/>
          </a:xfrm>
          <a:prstGeom prst="rect">
            <a:avLst/>
          </a:prstGeom>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sp>
        <p:nvSpPr>
          <p:cNvPr id="9" name="Rectangle 41"/>
          <p:cNvSpPr/>
          <p:nvPr userDrawn="1"/>
        </p:nvSpPr>
        <p:spPr>
          <a:xfrm rot="16200000">
            <a:off x="-49268" y="572390"/>
            <a:ext cx="574053" cy="3444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705" b="0" i="0" u="none" strike="noStrike" kern="0" cap="none" spc="0" normalizeH="0" baseline="0" noProof="0">
              <a:ln>
                <a:noFill/>
              </a:ln>
              <a:solidFill>
                <a:prstClr val="white"/>
              </a:solidFill>
              <a:effectLst/>
              <a:uLnTx/>
              <a:uFillTx/>
              <a:latin typeface="微软雅黑"/>
              <a:ea typeface="微软雅黑"/>
              <a:cs typeface="+mn-cs"/>
            </a:endParaRPr>
          </a:p>
        </p:txBody>
      </p:sp>
      <p:sp>
        <p:nvSpPr>
          <p:cNvPr id="10" name="Rectangle 41"/>
          <p:cNvSpPr/>
          <p:nvPr userDrawn="1"/>
        </p:nvSpPr>
        <p:spPr>
          <a:xfrm rot="16200000">
            <a:off x="-200676" y="503259"/>
            <a:ext cx="574053" cy="1727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705" b="0" i="0" u="none" strike="noStrike" kern="0" cap="none" spc="0" normalizeH="0" baseline="0" noProof="0">
              <a:ln>
                <a:noFill/>
              </a:ln>
              <a:solidFill>
                <a:prstClr val="white"/>
              </a:solidFill>
              <a:effectLst/>
              <a:uLnTx/>
              <a:uFillTx/>
              <a:latin typeface="微软雅黑"/>
              <a:ea typeface="微软雅黑"/>
              <a:cs typeface="+mn-cs"/>
            </a:endParaRPr>
          </a:p>
        </p:txBody>
      </p:sp>
      <p:cxnSp>
        <p:nvCxnSpPr>
          <p:cNvPr id="11" name="直接连接符 10"/>
          <p:cNvCxnSpPr/>
          <p:nvPr userDrawn="1"/>
        </p:nvCxnSpPr>
        <p:spPr>
          <a:xfrm>
            <a:off x="3452906" y="594974"/>
            <a:ext cx="7890454" cy="0"/>
          </a:xfrm>
          <a:prstGeom prst="line">
            <a:avLst/>
          </a:prstGeom>
          <a:noFill/>
          <a:ln w="6350" cap="flat" cmpd="sng" algn="ctr">
            <a:solidFill>
              <a:sysClr val="window" lastClr="FFFFFF">
                <a:lumMod val="75000"/>
              </a:sysClr>
            </a:solidFill>
            <a:prstDash val="solid"/>
            <a:miter lim="800000"/>
          </a:ln>
          <a:effectLst/>
        </p:spPr>
      </p:cxnSp>
      <p:pic>
        <p:nvPicPr>
          <p:cNvPr id="6" name="图片 5" descr="资源 2">
            <a:extLst>
              <a:ext uri="{FF2B5EF4-FFF2-40B4-BE49-F238E27FC236}">
                <a16:creationId xmlns:a16="http://schemas.microsoft.com/office/drawing/2014/main" id="{10794938-AFDF-4702-B0AE-45A9FC2D09EB}"/>
              </a:ext>
            </a:extLst>
          </p:cNvPr>
          <p:cNvPicPr>
            <a:picLocks noChangeAspect="1"/>
          </p:cNvPicPr>
          <p:nvPr userDrawn="1"/>
        </p:nvPicPr>
        <p:blipFill>
          <a:blip r:embed="rId3"/>
          <a:stretch>
            <a:fillRect/>
          </a:stretch>
        </p:blipFill>
        <p:spPr>
          <a:xfrm>
            <a:off x="10046780" y="18747"/>
            <a:ext cx="1924685" cy="570865"/>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sp>
        <p:nvSpPr>
          <p:cNvPr id="6" name="文本框 2"/>
          <p:cNvSpPr txBox="1"/>
          <p:nvPr userDrawn="1"/>
        </p:nvSpPr>
        <p:spPr>
          <a:xfrm>
            <a:off x="2393122" y="2286803"/>
            <a:ext cx="1434743" cy="2891790"/>
          </a:xfrm>
          <a:prstGeom prst="rect">
            <a:avLst/>
          </a:prstGeom>
          <a:noFill/>
        </p:spPr>
        <p:txBody>
          <a:bodyPr wrap="square" rtlCol="0">
            <a:spAutoFit/>
          </a:bodyPr>
          <a:lstStyle>
            <a:defPPr>
              <a:defRPr lang="zh-CN"/>
            </a:defPPr>
            <a:lvl1pPr algn="r">
              <a:defRPr sz="9600" b="1">
                <a:solidFill>
                  <a:schemeClr val="bg1"/>
                </a:solidFill>
                <a:effectLst>
                  <a:outerShdw blurRad="38100" dist="38100" dir="2700000" algn="tl">
                    <a:srgbClr val="000000">
                      <a:alpha val="43137"/>
                    </a:srgbClr>
                  </a:outerShdw>
                </a:effectLst>
                <a:latin typeface="方正细谭黑简体" panose="02000000000000000000" pitchFamily="2" charset="-122"/>
                <a:ea typeface="方正细谭黑简体" panose="02000000000000000000" pitchFamily="2" charset="-122"/>
                <a:cs typeface="+mn-ea"/>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9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细谭黑简体" panose="02000000000000000000" pitchFamily="2" charset="-122"/>
                <a:ea typeface="方正细谭黑简体" panose="02000000000000000000" pitchFamily="2" charset="-122"/>
                <a:sym typeface="+mn-lt"/>
              </a:rPr>
              <a:t>01</a:t>
            </a:r>
          </a:p>
        </p:txBody>
      </p:sp>
      <p:pic>
        <p:nvPicPr>
          <p:cNvPr id="5" name="图片 4" descr="资源 2">
            <a:extLst>
              <a:ext uri="{FF2B5EF4-FFF2-40B4-BE49-F238E27FC236}">
                <a16:creationId xmlns:a16="http://schemas.microsoft.com/office/drawing/2014/main" id="{FC314898-C97D-4999-90F7-3773296A733F}"/>
              </a:ext>
            </a:extLst>
          </p:cNvPr>
          <p:cNvPicPr>
            <a:picLocks noChangeAspect="1"/>
          </p:cNvPicPr>
          <p:nvPr userDrawn="1"/>
        </p:nvPicPr>
        <p:blipFill>
          <a:blip r:embed="rId5"/>
          <a:stretch>
            <a:fillRect/>
          </a:stretch>
        </p:blipFill>
        <p:spPr>
          <a:xfrm>
            <a:off x="10169970" y="224161"/>
            <a:ext cx="1924685" cy="570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8" presetClass="emph" presetSubtype="0" fill="hold" nodeType="afterEffect">
                                  <p:stCondLst>
                                    <p:cond delay="0"/>
                                  </p:stCondLst>
                                  <p:childTnLst>
                                    <p:animRot by="21600000">
                                      <p:cBhvr>
                                        <p:cTn id="1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sp>
        <p:nvSpPr>
          <p:cNvPr id="6" name="文本框 2"/>
          <p:cNvSpPr txBox="1"/>
          <p:nvPr userDrawn="1"/>
        </p:nvSpPr>
        <p:spPr>
          <a:xfrm>
            <a:off x="2393122" y="2286803"/>
            <a:ext cx="1434743" cy="2891790"/>
          </a:xfrm>
          <a:prstGeom prst="rect">
            <a:avLst/>
          </a:prstGeom>
          <a:noFill/>
        </p:spPr>
        <p:txBody>
          <a:bodyPr wrap="square" rtlCol="0">
            <a:spAutoFit/>
          </a:bodyPr>
          <a:lstStyle>
            <a:defPPr>
              <a:defRPr lang="zh-CN"/>
            </a:defPPr>
            <a:lvl1pPr algn="r">
              <a:defRPr sz="9600" b="1">
                <a:solidFill>
                  <a:schemeClr val="bg1"/>
                </a:solidFill>
                <a:effectLst>
                  <a:outerShdw blurRad="38100" dist="38100" dir="2700000" algn="tl">
                    <a:srgbClr val="000000">
                      <a:alpha val="43137"/>
                    </a:srgbClr>
                  </a:outerShdw>
                </a:effectLst>
                <a:latin typeface="方正细谭黑简体" panose="02000000000000000000" pitchFamily="2" charset="-122"/>
                <a:ea typeface="方正细谭黑简体" panose="02000000000000000000" pitchFamily="2" charset="-122"/>
                <a:cs typeface="+mn-ea"/>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9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细谭黑简体" panose="02000000000000000000" pitchFamily="2" charset="-122"/>
                <a:ea typeface="方正细谭黑简体" panose="02000000000000000000" pitchFamily="2" charset="-122"/>
                <a:sym typeface="+mn-lt"/>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8" presetClass="emph" presetSubtype="0" fill="hold" nodeType="afterEffect">
                                  <p:stCondLst>
                                    <p:cond delay="0"/>
                                  </p:stCondLst>
                                  <p:childTnLst>
                                    <p:animRot by="21600000">
                                      <p:cBhvr>
                                        <p:cTn id="1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sp>
        <p:nvSpPr>
          <p:cNvPr id="6" name="文本框 2"/>
          <p:cNvSpPr txBox="1"/>
          <p:nvPr userDrawn="1"/>
        </p:nvSpPr>
        <p:spPr>
          <a:xfrm>
            <a:off x="2393122" y="2286803"/>
            <a:ext cx="1434743" cy="2891790"/>
          </a:xfrm>
          <a:prstGeom prst="rect">
            <a:avLst/>
          </a:prstGeom>
          <a:noFill/>
        </p:spPr>
        <p:txBody>
          <a:bodyPr wrap="square" rtlCol="0">
            <a:spAutoFit/>
          </a:bodyPr>
          <a:lstStyle>
            <a:defPPr>
              <a:defRPr lang="zh-CN"/>
            </a:defPPr>
            <a:lvl1pPr algn="r">
              <a:defRPr sz="9600" b="1">
                <a:solidFill>
                  <a:schemeClr val="bg1"/>
                </a:solidFill>
                <a:effectLst>
                  <a:outerShdw blurRad="38100" dist="38100" dir="2700000" algn="tl">
                    <a:srgbClr val="000000">
                      <a:alpha val="43137"/>
                    </a:srgbClr>
                  </a:outerShdw>
                </a:effectLst>
                <a:latin typeface="方正细谭黑简体" panose="02000000000000000000" pitchFamily="2" charset="-122"/>
                <a:ea typeface="方正细谭黑简体" panose="02000000000000000000" pitchFamily="2" charset="-122"/>
                <a:cs typeface="+mn-ea"/>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9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细谭黑简体" panose="02000000000000000000" pitchFamily="2" charset="-122"/>
                <a:ea typeface="方正细谭黑简体" panose="02000000000000000000" pitchFamily="2" charset="-122"/>
                <a:sym typeface="+mn-lt"/>
              </a:rPr>
              <a:t>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8" presetClass="emph" presetSubtype="0" fill="hold" nodeType="afterEffect">
                                  <p:stCondLst>
                                    <p:cond delay="0"/>
                                  </p:stCondLst>
                                  <p:childTnLst>
                                    <p:animRot by="21600000">
                                      <p:cBhvr>
                                        <p:cTn id="1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sp>
        <p:nvSpPr>
          <p:cNvPr id="6" name="文本框 2"/>
          <p:cNvSpPr txBox="1"/>
          <p:nvPr userDrawn="1"/>
        </p:nvSpPr>
        <p:spPr>
          <a:xfrm>
            <a:off x="2393122" y="2286803"/>
            <a:ext cx="1434743" cy="2891790"/>
          </a:xfrm>
          <a:prstGeom prst="rect">
            <a:avLst/>
          </a:prstGeom>
          <a:noFill/>
        </p:spPr>
        <p:txBody>
          <a:bodyPr wrap="square" rtlCol="0">
            <a:spAutoFit/>
          </a:bodyPr>
          <a:lstStyle>
            <a:defPPr>
              <a:defRPr lang="zh-CN"/>
            </a:defPPr>
            <a:lvl1pPr algn="r">
              <a:defRPr sz="9600" b="1">
                <a:solidFill>
                  <a:schemeClr val="bg1"/>
                </a:solidFill>
                <a:effectLst>
                  <a:outerShdw blurRad="38100" dist="38100" dir="2700000" algn="tl">
                    <a:srgbClr val="000000">
                      <a:alpha val="43137"/>
                    </a:srgbClr>
                  </a:outerShdw>
                </a:effectLst>
                <a:latin typeface="方正细谭黑简体" panose="02000000000000000000" pitchFamily="2" charset="-122"/>
                <a:ea typeface="方正细谭黑简体" panose="02000000000000000000" pitchFamily="2" charset="-122"/>
                <a:cs typeface="+mn-ea"/>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9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细谭黑简体" panose="02000000000000000000" pitchFamily="2" charset="-122"/>
                <a:ea typeface="方正细谭黑简体" panose="02000000000000000000" pitchFamily="2" charset="-122"/>
                <a:sym typeface="+mn-lt"/>
              </a:rPr>
              <a:t>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8" presetClass="emph" presetSubtype="0" fill="hold" nodeType="afterEffect">
                                  <p:stCondLst>
                                    <p:cond delay="0"/>
                                  </p:stCondLst>
                                  <p:childTnLst>
                                    <p:animRot by="21600000">
                                      <p:cBhvr>
                                        <p:cTn id="1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sp>
        <p:nvSpPr>
          <p:cNvPr id="6" name="文本框 2"/>
          <p:cNvSpPr txBox="1"/>
          <p:nvPr userDrawn="1"/>
        </p:nvSpPr>
        <p:spPr>
          <a:xfrm>
            <a:off x="2393122" y="2286803"/>
            <a:ext cx="1434743" cy="2891790"/>
          </a:xfrm>
          <a:prstGeom prst="rect">
            <a:avLst/>
          </a:prstGeom>
          <a:noFill/>
        </p:spPr>
        <p:txBody>
          <a:bodyPr wrap="square" rtlCol="0">
            <a:spAutoFit/>
          </a:bodyPr>
          <a:lstStyle>
            <a:defPPr>
              <a:defRPr lang="zh-CN"/>
            </a:defPPr>
            <a:lvl1pPr algn="r">
              <a:defRPr sz="9600" b="1">
                <a:solidFill>
                  <a:schemeClr val="bg1"/>
                </a:solidFill>
                <a:effectLst>
                  <a:outerShdw blurRad="38100" dist="38100" dir="2700000" algn="tl">
                    <a:srgbClr val="000000">
                      <a:alpha val="43137"/>
                    </a:srgbClr>
                  </a:outerShdw>
                </a:effectLst>
                <a:latin typeface="方正细谭黑简体" panose="02000000000000000000" pitchFamily="2" charset="-122"/>
                <a:ea typeface="方正细谭黑简体" panose="02000000000000000000" pitchFamily="2" charset="-122"/>
                <a:cs typeface="+mn-ea"/>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9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细谭黑简体" panose="02000000000000000000" pitchFamily="2" charset="-122"/>
                <a:ea typeface="方正细谭黑简体" panose="02000000000000000000" pitchFamily="2" charset="-122"/>
                <a:sym typeface="+mn-lt"/>
              </a:rPr>
              <a:t>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8" presetClass="emph" presetSubtype="0" fill="hold" nodeType="afterEffect">
                                  <p:stCondLst>
                                    <p:cond delay="0"/>
                                  </p:stCondLst>
                                  <p:childTnLst>
                                    <p:animRot by="21600000">
                                      <p:cBhvr>
                                        <p:cTn id="1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1" cy="6858000"/>
          </a:xfrm>
          <a:prstGeom prst="rect">
            <a:avLst/>
          </a:prstGeom>
        </p:spPr>
      </p:pic>
      <p:pic>
        <p:nvPicPr>
          <p:cNvPr id="7" name="图片 6"/>
          <p:cNvPicPr>
            <a:picLocks noChangeAspect="1"/>
          </p:cNvPicPr>
          <p:nvPr userDrawn="1"/>
        </p:nvPicPr>
        <p:blipFill>
          <a:blip r:embed="rId3">
            <a:biLevel thresh="25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164186" y="980699"/>
            <a:ext cx="3839426" cy="3839637"/>
          </a:xfrm>
          <a:prstGeom prst="rect">
            <a:avLst/>
          </a:prstGeom>
        </p:spPr>
      </p:pic>
      <p:sp>
        <p:nvSpPr>
          <p:cNvPr id="6" name="文本框 2"/>
          <p:cNvSpPr txBox="1"/>
          <p:nvPr userDrawn="1"/>
        </p:nvSpPr>
        <p:spPr>
          <a:xfrm>
            <a:off x="2393122" y="2286803"/>
            <a:ext cx="1434743" cy="2891790"/>
          </a:xfrm>
          <a:prstGeom prst="rect">
            <a:avLst/>
          </a:prstGeom>
          <a:noFill/>
        </p:spPr>
        <p:txBody>
          <a:bodyPr wrap="square" rtlCol="0">
            <a:spAutoFit/>
          </a:bodyPr>
          <a:lstStyle>
            <a:defPPr>
              <a:defRPr lang="zh-CN"/>
            </a:defPPr>
            <a:lvl1pPr algn="r">
              <a:defRPr sz="9600" b="1">
                <a:solidFill>
                  <a:schemeClr val="bg1"/>
                </a:solidFill>
                <a:effectLst>
                  <a:outerShdw blurRad="38100" dist="38100" dir="2700000" algn="tl">
                    <a:srgbClr val="000000">
                      <a:alpha val="43137"/>
                    </a:srgbClr>
                  </a:outerShdw>
                </a:effectLst>
                <a:latin typeface="方正细谭黑简体" panose="02000000000000000000" pitchFamily="2" charset="-122"/>
                <a:ea typeface="方正细谭黑简体" panose="02000000000000000000" pitchFamily="2" charset="-122"/>
                <a:cs typeface="+mn-ea"/>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9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方正细谭黑简体" panose="02000000000000000000" pitchFamily="2" charset="-122"/>
                <a:ea typeface="方正细谭黑简体" panose="02000000000000000000" pitchFamily="2" charset="-122"/>
                <a:sym typeface="+mn-lt"/>
              </a:rPr>
              <a:t>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8" presetClass="emph" presetSubtype="0" fill="hold" nodeType="afterEffect">
                                  <p:stCondLst>
                                    <p:cond delay="0"/>
                                  </p:stCondLst>
                                  <p:childTnLst>
                                    <p:animRot by="21600000">
                                      <p:cBhvr>
                                        <p:cTn id="1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389" y="365781"/>
            <a:ext cx="10515224" cy="1324636"/>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389" y="6356746"/>
            <a:ext cx="2742447" cy="364275"/>
          </a:xfrm>
          <a:prstGeom prst="rect">
            <a:avLst/>
          </a:prstGeom>
        </p:spPr>
        <p:txBody>
          <a:bodyPr/>
          <a:lstStyle/>
          <a:p>
            <a:fld id="{32BF82D2-7A68-459D-A996-9BDDA2518FA4}" type="datetimeFigureOut">
              <a:rPr lang="zh-CN" altLang="en-US" smtClean="0"/>
              <a:t>2026/5/25</a:t>
            </a:fld>
            <a:endParaRPr lang="zh-CN" altLang="en-US"/>
          </a:p>
        </p:txBody>
      </p:sp>
      <p:sp>
        <p:nvSpPr>
          <p:cNvPr id="4" name="页脚占位符 3"/>
          <p:cNvSpPr>
            <a:spLocks noGrp="1"/>
          </p:cNvSpPr>
          <p:nvPr>
            <p:ph type="ftr" sz="quarter" idx="11"/>
          </p:nvPr>
        </p:nvSpPr>
        <p:spPr>
          <a:xfrm>
            <a:off x="4038412" y="6356746"/>
            <a:ext cx="4115176" cy="36427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165" y="6356746"/>
            <a:ext cx="2742447" cy="364275"/>
          </a:xfrm>
          <a:prstGeom prst="rect">
            <a:avLst/>
          </a:prstGeom>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389" y="365781"/>
            <a:ext cx="10515224" cy="1324636"/>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389" y="6356746"/>
            <a:ext cx="2742447" cy="364275"/>
          </a:xfrm>
          <a:prstGeom prst="rect">
            <a:avLst/>
          </a:prstGeom>
        </p:spPr>
        <p:txBody>
          <a:bodyPr/>
          <a:lstStyle/>
          <a:p>
            <a:fld id="{32BF82D2-7A68-459D-A996-9BDDA2518FA4}" type="datetimeFigureOut">
              <a:rPr lang="zh-CN" altLang="en-US" smtClean="0"/>
              <a:t>2026/5/25</a:t>
            </a:fld>
            <a:endParaRPr lang="zh-CN" altLang="en-US"/>
          </a:p>
        </p:txBody>
      </p:sp>
      <p:sp>
        <p:nvSpPr>
          <p:cNvPr id="4" name="页脚占位符 3"/>
          <p:cNvSpPr>
            <a:spLocks noGrp="1"/>
          </p:cNvSpPr>
          <p:nvPr>
            <p:ph type="ftr" sz="quarter" idx="11"/>
          </p:nvPr>
        </p:nvSpPr>
        <p:spPr>
          <a:xfrm>
            <a:off x="4038412" y="6356746"/>
            <a:ext cx="4115176" cy="36427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165" y="6356746"/>
            <a:ext cx="2742447" cy="364275"/>
          </a:xfrm>
          <a:prstGeom prst="rect">
            <a:avLst/>
          </a:prstGeom>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959"/>
            <a:ext cx="10972800" cy="1144004"/>
          </a:xfrm>
          <a:prstGeom prst="rect">
            <a:avLst/>
          </a:prstGeom>
        </p:spPr>
        <p:txBody>
          <a:bodyPr/>
          <a:lstStyle/>
          <a:p>
            <a:r>
              <a:rPr lang="zh-CN" altLang="en-US"/>
              <a:t>单击此处编辑母版标题样式</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959"/>
            <a:ext cx="10972800" cy="1144004"/>
          </a:xfrm>
          <a:prstGeom prst="rect">
            <a:avLst/>
          </a:prstGeom>
        </p:spPr>
        <p:txBody>
          <a:bodyPr/>
          <a:lstStyle/>
          <a:p>
            <a:r>
              <a:rPr lang="zh-CN" altLang="en-US"/>
              <a:t>单击此处编辑母版标题样式</a:t>
            </a:r>
          </a:p>
        </p:txBody>
      </p:sp>
      <p:sp>
        <p:nvSpPr>
          <p:cNvPr id="4" name="TextBox 3"/>
          <p:cNvSpPr txBox="1"/>
          <p:nvPr userDrawn="1"/>
        </p:nvSpPr>
        <p:spPr>
          <a:xfrm>
            <a:off x="838883" y="6433232"/>
            <a:ext cx="1365484" cy="121920"/>
          </a:xfrm>
          <a:prstGeom prst="rect">
            <a:avLst/>
          </a:prstGeom>
          <a:noFill/>
        </p:spPr>
        <p:txBody>
          <a:bodyPr wrap="square" rtlCol="0">
            <a:spAutoFit/>
          </a:bodyPr>
          <a:lstStyle/>
          <a:p>
            <a:pPr fontAlgn="auto">
              <a:lnSpc>
                <a:spcPct val="200000"/>
              </a:lnSpc>
              <a:spcBef>
                <a:spcPts val="0"/>
              </a:spcBef>
              <a:spcAft>
                <a:spcPts val="0"/>
              </a:spcAft>
            </a:pPr>
            <a:r>
              <a:rPr lang="zh-CN" altLang="en-US" sz="100" dirty="0">
                <a:solidFill>
                  <a:prstClr val="black"/>
                </a:solidFill>
                <a:latin typeface="微软雅黑" panose="020B0503020204020204" pitchFamily="34" charset="-122"/>
                <a:ea typeface="微软雅黑" panose="020B0503020204020204" pitchFamily="34" charset="-122"/>
                <a:hlinkClick r:id="rId2"/>
              </a:rPr>
              <a:t>行业</a:t>
            </a: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en-US" altLang="zh-CN" sz="100" dirty="0">
                <a:solidFill>
                  <a:prstClr val="black"/>
                </a:solidFill>
                <a:latin typeface="微软雅黑" panose="020B0503020204020204" pitchFamily="34" charset="-122"/>
                <a:ea typeface="微软雅黑" panose="020B0503020204020204" pitchFamily="34" charset="-122"/>
              </a:rPr>
              <a:t>http://www.1ppt.com/hangye/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389" y="365781"/>
            <a:ext cx="10515224" cy="1324636"/>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389" y="6356746"/>
            <a:ext cx="2742447" cy="364275"/>
          </a:xfrm>
          <a:prstGeom prst="rect">
            <a:avLst/>
          </a:prstGeom>
        </p:spPr>
        <p:txBody>
          <a:bodyPr/>
          <a:lstStyle/>
          <a:p>
            <a:fld id="{32BF82D2-7A68-459D-A996-9BDDA2518FA4}" type="datetimeFigureOut">
              <a:rPr lang="zh-CN" altLang="en-US" smtClean="0"/>
              <a:t>2026/5/25</a:t>
            </a:fld>
            <a:endParaRPr lang="zh-CN" altLang="en-US"/>
          </a:p>
        </p:txBody>
      </p:sp>
      <p:sp>
        <p:nvSpPr>
          <p:cNvPr id="4" name="页脚占位符 3"/>
          <p:cNvSpPr>
            <a:spLocks noGrp="1"/>
          </p:cNvSpPr>
          <p:nvPr>
            <p:ph type="ftr" sz="quarter" idx="11"/>
          </p:nvPr>
        </p:nvSpPr>
        <p:spPr>
          <a:xfrm>
            <a:off x="4038412" y="6356746"/>
            <a:ext cx="4115176" cy="36427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165" y="6356746"/>
            <a:ext cx="2742447" cy="364275"/>
          </a:xfrm>
          <a:prstGeom prst="rect">
            <a:avLst/>
          </a:prstGeom>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D0FAE8E-7051-49F3-BD52-AAF97E0351E6}" type="datetimeFigureOut">
              <a:rPr lang="zh-CN" altLang="en-US" smtClean="0"/>
              <a:t>2026/5/25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BC8EE6-0EBE-4CE1-A2BC-25425A32954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386255" y="136525"/>
            <a:ext cx="10515600" cy="654378"/>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386255" y="1082566"/>
            <a:ext cx="10967545" cy="50943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FAE8E-7051-49F3-BD52-AAF97E0351E6}" type="datetimeFigureOut">
              <a:rPr lang="zh-CN" altLang="en-US" smtClean="0"/>
              <a:t>2026/5/25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C8EE6-0EBE-4CE1-A2BC-25425A329547}" type="slidenum">
              <a:rPr lang="zh-CN" altLang="en-US" smtClean="0"/>
              <a:t>‹#›</a:t>
            </a:fld>
            <a:endParaRPr lang="zh-CN" altLang="en-US"/>
          </a:p>
        </p:txBody>
      </p:sp>
      <p:pic>
        <p:nvPicPr>
          <p:cNvPr id="7" name="图片 6" descr="资源 2">
            <a:extLst>
              <a:ext uri="{FF2B5EF4-FFF2-40B4-BE49-F238E27FC236}">
                <a16:creationId xmlns:a16="http://schemas.microsoft.com/office/drawing/2014/main" id="{BB3D658F-7E4E-4A12-AC5B-261207D8DC66}"/>
              </a:ext>
            </a:extLst>
          </p:cNvPr>
          <p:cNvPicPr>
            <a:picLocks noChangeAspect="1"/>
          </p:cNvPicPr>
          <p:nvPr userDrawn="1"/>
        </p:nvPicPr>
        <p:blipFill>
          <a:blip r:embed="rId17"/>
          <a:stretch>
            <a:fillRect/>
          </a:stretch>
        </p:blipFill>
        <p:spPr>
          <a:xfrm>
            <a:off x="9982200" y="136575"/>
            <a:ext cx="1924685" cy="570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ct val="190000"/>
        </a:spcBef>
        <a:buFont typeface="Arial" panose="020B060402020209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ct val="95000"/>
        </a:spcBef>
        <a:buFont typeface="Arial" panose="020B060402020209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ct val="95000"/>
        </a:spcBef>
        <a:buFont typeface="Arial" panose="020B060402020209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ct val="95000"/>
        </a:spcBef>
        <a:buFont typeface="Arial" panose="020B060402020209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ct val="95000"/>
        </a:spcBef>
        <a:buFont typeface="Arial" panose="020B060402020209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ct val="95000"/>
        </a:spcBef>
        <a:buFont typeface="Arial" panose="020B060402020209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ct val="95000"/>
        </a:spcBef>
        <a:buFont typeface="Arial" panose="020B060402020209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ct val="95000"/>
        </a:spcBef>
        <a:buFont typeface="Arial" panose="020B060402020209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ct val="95000"/>
        </a:spcBef>
        <a:buFont typeface="Arial" panose="020B060402020209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1.png"/><Relationship Id="rId18" Type="http://schemas.openxmlformats.org/officeDocument/2006/relationships/image" Target="../media/image59.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eg"/><Relationship Id="rId17" Type="http://schemas.openxmlformats.org/officeDocument/2006/relationships/image" Target="../media/image58.png"/><Relationship Id="rId2" Type="http://schemas.openxmlformats.org/officeDocument/2006/relationships/image" Target="../media/image44.jpg"/><Relationship Id="rId16" Type="http://schemas.openxmlformats.org/officeDocument/2006/relationships/image" Target="../media/image57.png"/><Relationship Id="rId1" Type="http://schemas.openxmlformats.org/officeDocument/2006/relationships/slideLayout" Target="../slideLayouts/slideLayout15.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6.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g"/><Relationship Id="rId14" Type="http://schemas.openxmlformats.org/officeDocument/2006/relationships/image" Target="../media/image55.jpeg"/></Relationships>
</file>

<file path=ppt/slides/_rels/slide16.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jpeg"/><Relationship Id="rId26" Type="http://schemas.openxmlformats.org/officeDocument/2006/relationships/image" Target="../media/image83.png"/><Relationship Id="rId3" Type="http://schemas.openxmlformats.org/officeDocument/2006/relationships/image" Target="../media/image60.jpeg"/><Relationship Id="rId21" Type="http://schemas.openxmlformats.org/officeDocument/2006/relationships/image" Target="../media/image78.png"/><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jpeg"/><Relationship Id="rId25" Type="http://schemas.openxmlformats.org/officeDocument/2006/relationships/image" Target="../media/image82.png"/><Relationship Id="rId2" Type="http://schemas.openxmlformats.org/officeDocument/2006/relationships/image" Target="../media/image1.png"/><Relationship Id="rId16" Type="http://schemas.openxmlformats.org/officeDocument/2006/relationships/image" Target="../media/image73.png"/><Relationship Id="rId20" Type="http://schemas.openxmlformats.org/officeDocument/2006/relationships/image" Target="../media/image77.jpeg"/><Relationship Id="rId1" Type="http://schemas.openxmlformats.org/officeDocument/2006/relationships/slideLayout" Target="../slideLayouts/slideLayout15.xml"/><Relationship Id="rId6" Type="http://schemas.openxmlformats.org/officeDocument/2006/relationships/image" Target="../media/image63.jpeg"/><Relationship Id="rId11" Type="http://schemas.openxmlformats.org/officeDocument/2006/relationships/image" Target="../media/image68.jpeg"/><Relationship Id="rId24" Type="http://schemas.openxmlformats.org/officeDocument/2006/relationships/image" Target="../media/image81.jpeg"/><Relationship Id="rId5" Type="http://schemas.openxmlformats.org/officeDocument/2006/relationships/image" Target="../media/image62.jpeg"/><Relationship Id="rId15" Type="http://schemas.openxmlformats.org/officeDocument/2006/relationships/image" Target="../media/image72.jpeg"/><Relationship Id="rId23" Type="http://schemas.openxmlformats.org/officeDocument/2006/relationships/image" Target="../media/image80.jpeg"/><Relationship Id="rId10" Type="http://schemas.openxmlformats.org/officeDocument/2006/relationships/image" Target="../media/image67.jpeg"/><Relationship Id="rId19" Type="http://schemas.openxmlformats.org/officeDocument/2006/relationships/image" Target="../media/image76.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png"/><Relationship Id="rId22"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标题 1"/>
          <p:cNvSpPr txBox="1"/>
          <p:nvPr/>
        </p:nvSpPr>
        <p:spPr>
          <a:xfrm>
            <a:off x="2243667" y="2463800"/>
            <a:ext cx="7493000" cy="161299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6600" b="1" dirty="0">
                <a:solidFill>
                  <a:schemeClr val="bg1">
                    <a:lumMod val="9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医学信息工程专业</a:t>
            </a:r>
          </a:p>
        </p:txBody>
      </p:sp>
      <p:sp>
        <p:nvSpPr>
          <p:cNvPr id="3" name="矩形 2">
            <a:extLst>
              <a:ext uri="{FF2B5EF4-FFF2-40B4-BE49-F238E27FC236}">
                <a16:creationId xmlns:a16="http://schemas.microsoft.com/office/drawing/2014/main" id="{D012BAB3-812F-4736-A1B8-317E0E81296B}"/>
              </a:ext>
            </a:extLst>
          </p:cNvPr>
          <p:cNvSpPr/>
          <p:nvPr/>
        </p:nvSpPr>
        <p:spPr>
          <a:xfrm>
            <a:off x="6777074" y="4017528"/>
            <a:ext cx="2959593" cy="825419"/>
          </a:xfrm>
          <a:prstGeom prst="rect">
            <a:avLst/>
          </a:prstGeom>
        </p:spPr>
        <p:txBody>
          <a:bodyPr wrap="square">
            <a:spAutoFit/>
          </a:bodyPr>
          <a:lstStyle/>
          <a:p>
            <a:pPr fontAlgn="auto">
              <a:lnSpc>
                <a:spcPct val="150000"/>
              </a:lnSpc>
              <a:spcBef>
                <a:spcPts val="0"/>
              </a:spcBef>
              <a:spcAft>
                <a:spcPts val="0"/>
              </a:spcAft>
              <a:defRPr/>
            </a:pPr>
            <a:r>
              <a:rPr lang="en-US" altLang="zh-CN" sz="3600" b="1" dirty="0">
                <a:solidFill>
                  <a:srgbClr val="FFFF00"/>
                </a:solidFill>
                <a:latin typeface="微软雅黑" panose="020B0503020204020204" pitchFamily="34" charset="-122"/>
                <a:ea typeface="微软雅黑" panose="020B0503020204020204" pitchFamily="34" charset="-122"/>
              </a:rPr>
              <a:t>AI+</a:t>
            </a:r>
            <a:r>
              <a:rPr lang="zh-CN" altLang="en-US" sz="3600" b="1" dirty="0">
                <a:solidFill>
                  <a:srgbClr val="FFFF00"/>
                </a:solidFill>
                <a:latin typeface="微软雅黑" panose="020B0503020204020204" pitchFamily="34" charset="-122"/>
                <a:ea typeface="微软雅黑" panose="020B0503020204020204" pitchFamily="34" charset="-122"/>
              </a:rPr>
              <a:t>医疗健康</a:t>
            </a:r>
            <a:endParaRPr lang="zh-CN" altLang="en-US" sz="3600" b="1" dirty="0">
              <a:solidFill>
                <a:srgbClr val="FFFF0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3" grpId="5"/>
      <p:bldP spid="3" grpId="6"/>
      <p:bldP spid="3" grpId="7"/>
      <p:bldP spid="3" grpId="8"/>
      <p:bldP spid="3" grpId="9"/>
      <p:bldP spid="3" grpId="10"/>
      <p:bldP spid="3" grpId="1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CD629-D888-5C60-B8B4-BF36CC630540}"/>
            </a:ext>
          </a:extLst>
        </p:cNvPr>
        <p:cNvGrpSpPr/>
        <p:nvPr/>
      </p:nvGrpSpPr>
      <p:grpSpPr>
        <a:xfrm>
          <a:off x="0" y="0"/>
          <a:ext cx="0" cy="0"/>
          <a:chOff x="0" y="0"/>
          <a:chExt cx="0" cy="0"/>
        </a:xfrm>
      </p:grpSpPr>
      <p:sp>
        <p:nvSpPr>
          <p:cNvPr id="27" name="TextBox 39">
            <a:extLst>
              <a:ext uri="{FF2B5EF4-FFF2-40B4-BE49-F238E27FC236}">
                <a16:creationId xmlns:a16="http://schemas.microsoft.com/office/drawing/2014/main" id="{C930E34C-015C-94FF-9C95-E302E0CECFF8}"/>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科研动态</a:t>
            </a:r>
          </a:p>
        </p:txBody>
      </p:sp>
      <p:pic>
        <p:nvPicPr>
          <p:cNvPr id="13" name="图片 12" descr="资源 2">
            <a:extLst>
              <a:ext uri="{FF2B5EF4-FFF2-40B4-BE49-F238E27FC236}">
                <a16:creationId xmlns:a16="http://schemas.microsoft.com/office/drawing/2014/main" id="{F5EA3A92-B215-3D1A-380F-1002E27E731F}"/>
              </a:ext>
            </a:extLst>
          </p:cNvPr>
          <p:cNvPicPr>
            <a:picLocks noChangeAspect="1"/>
          </p:cNvPicPr>
          <p:nvPr/>
        </p:nvPicPr>
        <p:blipFill>
          <a:blip r:embed="rId2"/>
          <a:stretch>
            <a:fillRect/>
          </a:stretch>
        </p:blipFill>
        <p:spPr>
          <a:xfrm>
            <a:off x="9964495" y="41505"/>
            <a:ext cx="1924685" cy="570865"/>
          </a:xfrm>
          <a:prstGeom prst="rect">
            <a:avLst/>
          </a:prstGeom>
        </p:spPr>
      </p:pic>
      <p:pic>
        <p:nvPicPr>
          <p:cNvPr id="20" name="图片 19">
            <a:extLst>
              <a:ext uri="{FF2B5EF4-FFF2-40B4-BE49-F238E27FC236}">
                <a16:creationId xmlns:a16="http://schemas.microsoft.com/office/drawing/2014/main" id="{DB6919DC-E7A2-F887-9509-9A0A238FBDC4}"/>
              </a:ext>
            </a:extLst>
          </p:cNvPr>
          <p:cNvPicPr>
            <a:picLocks noChangeAspect="1"/>
          </p:cNvPicPr>
          <p:nvPr/>
        </p:nvPicPr>
        <p:blipFill>
          <a:blip r:embed="rId3"/>
          <a:stretch>
            <a:fillRect/>
          </a:stretch>
        </p:blipFill>
        <p:spPr>
          <a:xfrm>
            <a:off x="568885" y="1419446"/>
            <a:ext cx="11054229" cy="4593265"/>
          </a:xfrm>
          <a:prstGeom prst="rect">
            <a:avLst/>
          </a:prstGeom>
        </p:spPr>
      </p:pic>
      <p:sp>
        <p:nvSpPr>
          <p:cNvPr id="21" name="标题 1">
            <a:extLst>
              <a:ext uri="{FF2B5EF4-FFF2-40B4-BE49-F238E27FC236}">
                <a16:creationId xmlns:a16="http://schemas.microsoft.com/office/drawing/2014/main" id="{3377B575-7A59-D40F-46EB-88F2F18302C0}"/>
              </a:ext>
            </a:extLst>
          </p:cNvPr>
          <p:cNvSpPr txBox="1">
            <a:spLocks/>
          </p:cNvSpPr>
          <p:nvPr/>
        </p:nvSpPr>
        <p:spPr>
          <a:xfrm>
            <a:off x="2875132" y="904831"/>
            <a:ext cx="7294665" cy="10292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4"/>
                </a:solidFill>
                <a:latin typeface="微软雅黑" panose="020B0503020204020204" pitchFamily="34" charset="-122"/>
                <a:ea typeface="微软雅黑" panose="020B0503020204020204" pitchFamily="34" charset="-122"/>
              </a:rPr>
              <a:t>医学</a:t>
            </a:r>
            <a:r>
              <a:rPr lang="en-US" altLang="zh-CN" sz="3200" b="1" dirty="0">
                <a:solidFill>
                  <a:schemeClr val="accent4"/>
                </a:solidFill>
                <a:latin typeface="微软雅黑" panose="020B0503020204020204" pitchFamily="34" charset="-122"/>
                <a:ea typeface="微软雅黑" panose="020B0503020204020204" pitchFamily="34" charset="-122"/>
              </a:rPr>
              <a:t>AI</a:t>
            </a:r>
            <a:r>
              <a:rPr lang="zh-CN" altLang="en-US" sz="3200" b="1" dirty="0">
                <a:solidFill>
                  <a:schemeClr val="accent4"/>
                </a:solidFill>
                <a:latin typeface="微软雅黑" panose="020B0503020204020204" pitchFamily="34" charset="-122"/>
                <a:ea typeface="微软雅黑" panose="020B0503020204020204" pitchFamily="34" charset="-122"/>
              </a:rPr>
              <a:t>大模型</a:t>
            </a:r>
          </a:p>
        </p:txBody>
      </p:sp>
      <p:sp>
        <p:nvSpPr>
          <p:cNvPr id="22" name="文本框 21">
            <a:extLst>
              <a:ext uri="{FF2B5EF4-FFF2-40B4-BE49-F238E27FC236}">
                <a16:creationId xmlns:a16="http://schemas.microsoft.com/office/drawing/2014/main" id="{1C1F9565-1D49-197F-E7AF-BC448ACA8962}"/>
              </a:ext>
            </a:extLst>
          </p:cNvPr>
          <p:cNvSpPr txBox="1"/>
          <p:nvPr/>
        </p:nvSpPr>
        <p:spPr>
          <a:xfrm>
            <a:off x="503573" y="5942088"/>
            <a:ext cx="11184852" cy="874407"/>
          </a:xfrm>
          <a:prstGeom prst="rect">
            <a:avLst/>
          </a:prstGeom>
          <a:noFill/>
        </p:spPr>
        <p:txBody>
          <a:bodyPr wrap="square" rtlCol="0">
            <a:spAutoFit/>
          </a:bodyPr>
          <a:lstStyle/>
          <a:p>
            <a:pPr>
              <a:lnSpc>
                <a:spcPct val="150000"/>
              </a:lnSpc>
            </a:pPr>
            <a:r>
              <a:rPr lang="zh-CN" altLang="en-US" b="0" i="0" dirty="0">
                <a:solidFill>
                  <a:schemeClr val="bg1"/>
                </a:solidFill>
                <a:effectLst/>
                <a:latin typeface="微软雅黑" panose="020B0503020204020204" pitchFamily="34" charset="-122"/>
                <a:ea typeface="微软雅黑" panose="020B0503020204020204" pitchFamily="34" charset="-122"/>
              </a:rPr>
              <a:t>医疗大模型技术是指基于大规模预训练模型构建的、面向医疗健康领域的人工智能技术。它通过海量医学数据和通用知识的融合学习，实现对医学语言理解、诊断辅助、科研支持等场景的智能化应用。</a:t>
            </a:r>
          </a:p>
        </p:txBody>
      </p:sp>
    </p:spTree>
    <p:extLst>
      <p:ext uri="{BB962C8B-B14F-4D97-AF65-F5344CB8AC3E}">
        <p14:creationId xmlns:p14="http://schemas.microsoft.com/office/powerpoint/2010/main" val="3327910729"/>
      </p:ext>
    </p:extLst>
  </p:cSld>
  <p:clrMapOvr>
    <a:masterClrMapping/>
  </p:clrMapOvr>
  <p:transition>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4B05-5CDD-2F10-1551-4645374AD19C}"/>
            </a:ext>
          </a:extLst>
        </p:cNvPr>
        <p:cNvGrpSpPr/>
        <p:nvPr/>
      </p:nvGrpSpPr>
      <p:grpSpPr>
        <a:xfrm>
          <a:off x="0" y="0"/>
          <a:ext cx="0" cy="0"/>
          <a:chOff x="0" y="0"/>
          <a:chExt cx="0" cy="0"/>
        </a:xfrm>
      </p:grpSpPr>
      <p:sp>
        <p:nvSpPr>
          <p:cNvPr id="27" name="TextBox 39">
            <a:extLst>
              <a:ext uri="{FF2B5EF4-FFF2-40B4-BE49-F238E27FC236}">
                <a16:creationId xmlns:a16="http://schemas.microsoft.com/office/drawing/2014/main" id="{AB032D3D-84A6-59D6-DBB0-C02A55F52948}"/>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科研动态</a:t>
            </a:r>
          </a:p>
        </p:txBody>
      </p:sp>
      <p:pic>
        <p:nvPicPr>
          <p:cNvPr id="13" name="图片 12" descr="资源 2">
            <a:extLst>
              <a:ext uri="{FF2B5EF4-FFF2-40B4-BE49-F238E27FC236}">
                <a16:creationId xmlns:a16="http://schemas.microsoft.com/office/drawing/2014/main" id="{8D517A8F-5233-C583-91D3-752A76029C09}"/>
              </a:ext>
            </a:extLst>
          </p:cNvPr>
          <p:cNvPicPr>
            <a:picLocks noChangeAspect="1"/>
          </p:cNvPicPr>
          <p:nvPr/>
        </p:nvPicPr>
        <p:blipFill>
          <a:blip r:embed="rId2"/>
          <a:stretch>
            <a:fillRect/>
          </a:stretch>
        </p:blipFill>
        <p:spPr>
          <a:xfrm>
            <a:off x="9964495" y="41505"/>
            <a:ext cx="1924685" cy="570865"/>
          </a:xfrm>
          <a:prstGeom prst="rect">
            <a:avLst/>
          </a:prstGeom>
        </p:spPr>
      </p:pic>
      <p:sp>
        <p:nvSpPr>
          <p:cNvPr id="4" name="矩形 3">
            <a:extLst>
              <a:ext uri="{FF2B5EF4-FFF2-40B4-BE49-F238E27FC236}">
                <a16:creationId xmlns:a16="http://schemas.microsoft.com/office/drawing/2014/main" id="{D94178A0-4E7E-36DA-772A-6324F476CB9D}"/>
              </a:ext>
            </a:extLst>
          </p:cNvPr>
          <p:cNvSpPr/>
          <p:nvPr/>
        </p:nvSpPr>
        <p:spPr>
          <a:xfrm>
            <a:off x="252425" y="1102442"/>
            <a:ext cx="4960620" cy="615553"/>
          </a:xfrm>
          <a:prstGeom prst="rect">
            <a:avLst/>
          </a:prstGeom>
        </p:spPr>
        <p:txBody>
          <a:bodyPr wrap="square" lIns="0" tIns="0" rIns="0" bIns="0">
            <a:spAutoFit/>
          </a:bodyPr>
          <a:lstStyle/>
          <a:p>
            <a:r>
              <a:rPr lang="zh-CN" altLang="en-US" sz="4000" b="1" dirty="0">
                <a:solidFill>
                  <a:schemeClr val="accent4"/>
                </a:solidFill>
                <a:latin typeface="Arial" panose="020B0604020202090204" pitchFamily="34" charset="0"/>
                <a:ea typeface="微软雅黑" panose="020B0503020204020204" pitchFamily="34" charset="-122"/>
                <a:cs typeface="+mn-ea"/>
                <a:sym typeface="Arial" panose="020B0604020202090204" pitchFamily="34" charset="0"/>
              </a:rPr>
              <a:t>健康物联网工程</a:t>
            </a:r>
          </a:p>
        </p:txBody>
      </p:sp>
      <p:sp>
        <p:nvSpPr>
          <p:cNvPr id="5" name="文本框 4">
            <a:extLst>
              <a:ext uri="{FF2B5EF4-FFF2-40B4-BE49-F238E27FC236}">
                <a16:creationId xmlns:a16="http://schemas.microsoft.com/office/drawing/2014/main" id="{B66DC8AD-703D-4BE4-3092-467F0B5034BC}"/>
              </a:ext>
            </a:extLst>
          </p:cNvPr>
          <p:cNvSpPr txBox="1"/>
          <p:nvPr/>
        </p:nvSpPr>
        <p:spPr>
          <a:xfrm>
            <a:off x="302820" y="1780575"/>
            <a:ext cx="3926075"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健康医疗——下一代的物联</a:t>
            </a:r>
          </a:p>
        </p:txBody>
      </p:sp>
      <p:pic>
        <p:nvPicPr>
          <p:cNvPr id="6" name="图片 5">
            <a:extLst>
              <a:ext uri="{FF2B5EF4-FFF2-40B4-BE49-F238E27FC236}">
                <a16:creationId xmlns:a16="http://schemas.microsoft.com/office/drawing/2014/main" id="{6B664E30-634E-6FBF-0D6C-4022453132EC}"/>
              </a:ext>
            </a:extLst>
          </p:cNvPr>
          <p:cNvPicPr>
            <a:picLocks noChangeAspect="1"/>
          </p:cNvPicPr>
          <p:nvPr/>
        </p:nvPicPr>
        <p:blipFill>
          <a:blip r:embed="rId3"/>
          <a:srcRect l="12313" t="13388" r="17948" b="3291"/>
          <a:stretch>
            <a:fillRect/>
          </a:stretch>
        </p:blipFill>
        <p:spPr>
          <a:xfrm>
            <a:off x="479519" y="3322448"/>
            <a:ext cx="4233475" cy="2845062"/>
          </a:xfrm>
          <a:prstGeom prst="rect">
            <a:avLst/>
          </a:prstGeom>
        </p:spPr>
      </p:pic>
      <p:pic>
        <p:nvPicPr>
          <p:cNvPr id="7" name="图片 6">
            <a:extLst>
              <a:ext uri="{FF2B5EF4-FFF2-40B4-BE49-F238E27FC236}">
                <a16:creationId xmlns:a16="http://schemas.microsoft.com/office/drawing/2014/main" id="{8F8205EC-3F24-B9EA-1178-9FDE56F0FA5A}"/>
              </a:ext>
            </a:extLst>
          </p:cNvPr>
          <p:cNvPicPr>
            <a:picLocks noChangeAspect="1"/>
          </p:cNvPicPr>
          <p:nvPr/>
        </p:nvPicPr>
        <p:blipFill>
          <a:blip r:embed="rId4"/>
          <a:srcRect l="11093" t="14765" r="10560" b="10747"/>
          <a:stretch>
            <a:fillRect/>
          </a:stretch>
        </p:blipFill>
        <p:spPr>
          <a:xfrm>
            <a:off x="5550090" y="3908874"/>
            <a:ext cx="5217994" cy="2907621"/>
          </a:xfrm>
          <a:prstGeom prst="rect">
            <a:avLst/>
          </a:prstGeom>
        </p:spPr>
      </p:pic>
      <p:pic>
        <p:nvPicPr>
          <p:cNvPr id="8" name="图片 7">
            <a:extLst>
              <a:ext uri="{FF2B5EF4-FFF2-40B4-BE49-F238E27FC236}">
                <a16:creationId xmlns:a16="http://schemas.microsoft.com/office/drawing/2014/main" id="{C426C50D-586B-9E38-9BF2-C6A99ABDA619}"/>
              </a:ext>
            </a:extLst>
          </p:cNvPr>
          <p:cNvPicPr>
            <a:picLocks noChangeAspect="1"/>
          </p:cNvPicPr>
          <p:nvPr/>
        </p:nvPicPr>
        <p:blipFill>
          <a:blip r:embed="rId5"/>
          <a:srcRect l="3021" t="16075" r="3507" b="3682"/>
          <a:stretch>
            <a:fillRect/>
          </a:stretch>
        </p:blipFill>
        <p:spPr>
          <a:xfrm>
            <a:off x="4793141" y="955761"/>
            <a:ext cx="5974943" cy="2885302"/>
          </a:xfrm>
          <a:prstGeom prst="rect">
            <a:avLst/>
          </a:prstGeom>
        </p:spPr>
      </p:pic>
    </p:spTree>
    <p:extLst>
      <p:ext uri="{BB962C8B-B14F-4D97-AF65-F5344CB8AC3E}">
        <p14:creationId xmlns:p14="http://schemas.microsoft.com/office/powerpoint/2010/main" val="393045526"/>
      </p:ext>
    </p:extLst>
  </p:cSld>
  <p:clrMapOvr>
    <a:masterClrMapping/>
  </p:clrMapOvr>
  <p:transition>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F1B8C-8C01-A8C9-7195-DF9CC07AC875}"/>
            </a:ext>
          </a:extLst>
        </p:cNvPr>
        <p:cNvGrpSpPr/>
        <p:nvPr/>
      </p:nvGrpSpPr>
      <p:grpSpPr>
        <a:xfrm>
          <a:off x="0" y="0"/>
          <a:ext cx="0" cy="0"/>
          <a:chOff x="0" y="0"/>
          <a:chExt cx="0" cy="0"/>
        </a:xfrm>
      </p:grpSpPr>
      <p:sp>
        <p:nvSpPr>
          <p:cNvPr id="27" name="TextBox 39">
            <a:extLst>
              <a:ext uri="{FF2B5EF4-FFF2-40B4-BE49-F238E27FC236}">
                <a16:creationId xmlns:a16="http://schemas.microsoft.com/office/drawing/2014/main" id="{83403C47-38F5-A875-966E-88D7DCBCA65A}"/>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科研动态</a:t>
            </a:r>
          </a:p>
        </p:txBody>
      </p:sp>
      <p:pic>
        <p:nvPicPr>
          <p:cNvPr id="13" name="图片 12" descr="资源 2">
            <a:extLst>
              <a:ext uri="{FF2B5EF4-FFF2-40B4-BE49-F238E27FC236}">
                <a16:creationId xmlns:a16="http://schemas.microsoft.com/office/drawing/2014/main" id="{D4A42AF1-12F7-4BBD-6449-77C83CA06C5C}"/>
              </a:ext>
            </a:extLst>
          </p:cNvPr>
          <p:cNvPicPr>
            <a:picLocks noChangeAspect="1"/>
          </p:cNvPicPr>
          <p:nvPr/>
        </p:nvPicPr>
        <p:blipFill>
          <a:blip r:embed="rId2"/>
          <a:stretch>
            <a:fillRect/>
          </a:stretch>
        </p:blipFill>
        <p:spPr>
          <a:xfrm>
            <a:off x="9964495" y="41505"/>
            <a:ext cx="1924685" cy="570865"/>
          </a:xfrm>
          <a:prstGeom prst="rect">
            <a:avLst/>
          </a:prstGeom>
        </p:spPr>
      </p:pic>
      <p:sp>
        <p:nvSpPr>
          <p:cNvPr id="2" name="矩形 1">
            <a:extLst>
              <a:ext uri="{FF2B5EF4-FFF2-40B4-BE49-F238E27FC236}">
                <a16:creationId xmlns:a16="http://schemas.microsoft.com/office/drawing/2014/main" id="{1F817F99-0E44-357B-AC4B-814B023D746F}"/>
              </a:ext>
            </a:extLst>
          </p:cNvPr>
          <p:cNvSpPr/>
          <p:nvPr/>
        </p:nvSpPr>
        <p:spPr>
          <a:xfrm>
            <a:off x="356916" y="1024890"/>
            <a:ext cx="4598670" cy="615553"/>
          </a:xfrm>
          <a:prstGeom prst="rect">
            <a:avLst/>
          </a:prstGeom>
        </p:spPr>
        <p:txBody>
          <a:bodyPr wrap="square" lIns="0" tIns="0" rIns="0" bIns="0">
            <a:spAutoFit/>
          </a:bodyPr>
          <a:lstStyle/>
          <a:p>
            <a:pPr lvl="0" fontAlgn="auto">
              <a:spcBef>
                <a:spcPts val="0"/>
              </a:spcBef>
              <a:spcAft>
                <a:spcPts val="0"/>
              </a:spcAft>
            </a:pPr>
            <a:r>
              <a:rPr lang="zh-CN" altLang="en-US" sz="4000" b="1" dirty="0">
                <a:solidFill>
                  <a:schemeClr val="accent4"/>
                </a:solidFill>
                <a:effectLst>
                  <a:outerShdw blurRad="38100" dist="38100" dir="2700000" algn="tl">
                    <a:srgbClr val="000000">
                      <a:alpha val="43137"/>
                    </a:srgbClr>
                  </a:outerShdw>
                </a:effectLst>
                <a:latin typeface="微软雅黑"/>
                <a:ea typeface="微软雅黑"/>
                <a:cs typeface="+mn-ea"/>
                <a:sym typeface="+mn-lt"/>
              </a:rPr>
              <a:t>医疗大数据分析</a:t>
            </a:r>
          </a:p>
        </p:txBody>
      </p:sp>
      <p:sp>
        <p:nvSpPr>
          <p:cNvPr id="3" name="TextBox 11">
            <a:extLst>
              <a:ext uri="{FF2B5EF4-FFF2-40B4-BE49-F238E27FC236}">
                <a16:creationId xmlns:a16="http://schemas.microsoft.com/office/drawing/2014/main" id="{4DDA874E-E5DA-AE01-E063-A6B570F3578C}"/>
              </a:ext>
            </a:extLst>
          </p:cNvPr>
          <p:cNvSpPr txBox="1"/>
          <p:nvPr/>
        </p:nvSpPr>
        <p:spPr>
          <a:xfrm>
            <a:off x="356916" y="1659817"/>
            <a:ext cx="3328670" cy="460375"/>
          </a:xfrm>
          <a:prstGeom prst="rect">
            <a:avLst/>
          </a:prstGeom>
          <a:noFill/>
        </p:spPr>
        <p:txBody>
          <a:bodyPr wrap="square" rtlCol="0">
            <a:spAutoFit/>
          </a:bodyPr>
          <a:lstStyle/>
          <a:p>
            <a:pPr marL="0" lvl="1"/>
            <a:r>
              <a:rPr lang="zh-CN" altLang="en-US" sz="2400" dirty="0">
                <a:solidFill>
                  <a:prstClr val="white"/>
                </a:solidFill>
                <a:latin typeface="Arial" panose="020B0604020202090204" pitchFamily="34" charset="0"/>
                <a:ea typeface="微软雅黑" panose="020B0503020204020204" pitchFamily="34" charset="-122"/>
                <a:sym typeface="Arial" panose="020B0604020202090204" pitchFamily="34" charset="0"/>
              </a:rPr>
              <a:t>数字医疗的必然趋势</a:t>
            </a:r>
          </a:p>
        </p:txBody>
      </p:sp>
      <p:pic>
        <p:nvPicPr>
          <p:cNvPr id="4" name="图片 3">
            <a:extLst>
              <a:ext uri="{FF2B5EF4-FFF2-40B4-BE49-F238E27FC236}">
                <a16:creationId xmlns:a16="http://schemas.microsoft.com/office/drawing/2014/main" id="{731FB799-B43D-1633-C939-8E08F2699F34}"/>
              </a:ext>
            </a:extLst>
          </p:cNvPr>
          <p:cNvPicPr>
            <a:picLocks noChangeAspect="1"/>
          </p:cNvPicPr>
          <p:nvPr/>
        </p:nvPicPr>
        <p:blipFill>
          <a:blip r:embed="rId3"/>
          <a:srcRect l="4197" t="16019" r="5485" b="8458"/>
          <a:stretch>
            <a:fillRect/>
          </a:stretch>
        </p:blipFill>
        <p:spPr>
          <a:xfrm>
            <a:off x="807233" y="3870035"/>
            <a:ext cx="5962733" cy="2804615"/>
          </a:xfrm>
          <a:prstGeom prst="rect">
            <a:avLst/>
          </a:prstGeom>
        </p:spPr>
      </p:pic>
      <p:pic>
        <p:nvPicPr>
          <p:cNvPr id="5" name="图片 4">
            <a:extLst>
              <a:ext uri="{FF2B5EF4-FFF2-40B4-BE49-F238E27FC236}">
                <a16:creationId xmlns:a16="http://schemas.microsoft.com/office/drawing/2014/main" id="{6916889C-D9AB-15EA-85B4-2D260B2EB8C3}"/>
              </a:ext>
            </a:extLst>
          </p:cNvPr>
          <p:cNvPicPr>
            <a:picLocks noChangeAspect="1"/>
          </p:cNvPicPr>
          <p:nvPr/>
        </p:nvPicPr>
        <p:blipFill>
          <a:blip r:embed="rId4"/>
          <a:srcRect l="7577" t="60812" r="76238" b="11600"/>
          <a:stretch>
            <a:fillRect/>
          </a:stretch>
        </p:blipFill>
        <p:spPr>
          <a:xfrm>
            <a:off x="728746" y="2219252"/>
            <a:ext cx="1503608" cy="1441742"/>
          </a:xfrm>
          <a:prstGeom prst="flowChartConnector">
            <a:avLst/>
          </a:prstGeom>
        </p:spPr>
      </p:pic>
      <p:pic>
        <p:nvPicPr>
          <p:cNvPr id="6" name="图片 5">
            <a:extLst>
              <a:ext uri="{FF2B5EF4-FFF2-40B4-BE49-F238E27FC236}">
                <a16:creationId xmlns:a16="http://schemas.microsoft.com/office/drawing/2014/main" id="{2FCCA61B-BBDD-FD5F-A978-8A29DD1AC369}"/>
              </a:ext>
            </a:extLst>
          </p:cNvPr>
          <p:cNvPicPr>
            <a:picLocks noChangeAspect="1"/>
          </p:cNvPicPr>
          <p:nvPr/>
        </p:nvPicPr>
        <p:blipFill>
          <a:blip r:embed="rId4"/>
          <a:srcRect l="31324" t="12722" r="33134" b="6989"/>
          <a:stretch>
            <a:fillRect/>
          </a:stretch>
        </p:blipFill>
        <p:spPr>
          <a:xfrm>
            <a:off x="7192926" y="1065927"/>
            <a:ext cx="4413869" cy="5608723"/>
          </a:xfrm>
          <a:prstGeom prst="rect">
            <a:avLst/>
          </a:prstGeom>
        </p:spPr>
      </p:pic>
      <p:pic>
        <p:nvPicPr>
          <p:cNvPr id="7" name="图片 6">
            <a:extLst>
              <a:ext uri="{FF2B5EF4-FFF2-40B4-BE49-F238E27FC236}">
                <a16:creationId xmlns:a16="http://schemas.microsoft.com/office/drawing/2014/main" id="{8FE80005-6429-0388-53E4-29BC667D3E03}"/>
              </a:ext>
            </a:extLst>
          </p:cNvPr>
          <p:cNvPicPr>
            <a:picLocks noChangeAspect="1"/>
          </p:cNvPicPr>
          <p:nvPr/>
        </p:nvPicPr>
        <p:blipFill>
          <a:blip r:embed="rId4"/>
          <a:srcRect l="14936" t="26861" r="70360" b="45752"/>
          <a:stretch>
            <a:fillRect/>
          </a:stretch>
        </p:blipFill>
        <p:spPr>
          <a:xfrm>
            <a:off x="2953963" y="2313129"/>
            <a:ext cx="1301894" cy="1363969"/>
          </a:xfrm>
          <a:prstGeom prst="flowChartConnector">
            <a:avLst/>
          </a:prstGeom>
        </p:spPr>
      </p:pic>
      <p:pic>
        <p:nvPicPr>
          <p:cNvPr id="8" name="图片 7">
            <a:extLst>
              <a:ext uri="{FF2B5EF4-FFF2-40B4-BE49-F238E27FC236}">
                <a16:creationId xmlns:a16="http://schemas.microsoft.com/office/drawing/2014/main" id="{F432CE50-5AA6-7141-6396-F36A345295B2}"/>
              </a:ext>
            </a:extLst>
          </p:cNvPr>
          <p:cNvPicPr>
            <a:picLocks noChangeAspect="1"/>
          </p:cNvPicPr>
          <p:nvPr/>
        </p:nvPicPr>
        <p:blipFill>
          <a:blip r:embed="rId4"/>
          <a:srcRect l="68085" t="69932" r="16355" b="2223"/>
          <a:stretch>
            <a:fillRect/>
          </a:stretch>
        </p:blipFill>
        <p:spPr>
          <a:xfrm>
            <a:off x="5333951" y="2285719"/>
            <a:ext cx="1300234" cy="1308808"/>
          </a:xfrm>
          <a:prstGeom prst="flowChartConnector">
            <a:avLst/>
          </a:prstGeom>
        </p:spPr>
      </p:pic>
      <p:pic>
        <p:nvPicPr>
          <p:cNvPr id="9" name="图片 8">
            <a:extLst>
              <a:ext uri="{FF2B5EF4-FFF2-40B4-BE49-F238E27FC236}">
                <a16:creationId xmlns:a16="http://schemas.microsoft.com/office/drawing/2014/main" id="{941A69D1-A99C-9FB8-F847-00B761449856}"/>
              </a:ext>
            </a:extLst>
          </p:cNvPr>
          <p:cNvPicPr>
            <a:picLocks noChangeAspect="1"/>
          </p:cNvPicPr>
          <p:nvPr/>
        </p:nvPicPr>
        <p:blipFill>
          <a:blip r:embed="rId4"/>
          <a:srcRect l="78085" t="42835" r="6299" b="29503"/>
          <a:stretch>
            <a:fillRect/>
          </a:stretch>
        </p:blipFill>
        <p:spPr>
          <a:xfrm>
            <a:off x="4124826" y="2343997"/>
            <a:ext cx="1300234" cy="1295574"/>
          </a:xfrm>
          <a:prstGeom prst="flowChartConnector">
            <a:avLst/>
          </a:prstGeom>
        </p:spPr>
      </p:pic>
      <p:pic>
        <p:nvPicPr>
          <p:cNvPr id="10" name="图片 9">
            <a:extLst>
              <a:ext uri="{FF2B5EF4-FFF2-40B4-BE49-F238E27FC236}">
                <a16:creationId xmlns:a16="http://schemas.microsoft.com/office/drawing/2014/main" id="{3F507192-EF2A-473B-D1F7-B7D5E630418E}"/>
              </a:ext>
            </a:extLst>
          </p:cNvPr>
          <p:cNvPicPr>
            <a:picLocks noChangeAspect="1"/>
          </p:cNvPicPr>
          <p:nvPr/>
        </p:nvPicPr>
        <p:blipFill>
          <a:blip r:embed="rId4"/>
          <a:srcRect l="67824" t="16833" r="16393" b="55107"/>
          <a:stretch>
            <a:fillRect/>
          </a:stretch>
        </p:blipFill>
        <p:spPr>
          <a:xfrm>
            <a:off x="1979603" y="2486692"/>
            <a:ext cx="1123671" cy="1123671"/>
          </a:xfrm>
          <a:prstGeom prst="flowChartConnector">
            <a:avLst/>
          </a:prstGeom>
        </p:spPr>
      </p:pic>
    </p:spTree>
    <p:extLst>
      <p:ext uri="{BB962C8B-B14F-4D97-AF65-F5344CB8AC3E}">
        <p14:creationId xmlns:p14="http://schemas.microsoft.com/office/powerpoint/2010/main" val="3389357089"/>
      </p:ext>
    </p:extLst>
  </p:cSld>
  <p:clrMapOvr>
    <a:masterClrMapping/>
  </p:clrMapOvr>
  <p:transition>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345"/>
          <p:cNvGrpSpPr/>
          <p:nvPr/>
        </p:nvGrpSpPr>
        <p:grpSpPr>
          <a:xfrm>
            <a:off x="6333372" y="1814503"/>
            <a:ext cx="5486126" cy="4174228"/>
            <a:chOff x="4219575" y="1744663"/>
            <a:chExt cx="657226" cy="500063"/>
          </a:xfrm>
          <a:solidFill>
            <a:sysClr val="window" lastClr="FFFFFF">
              <a:alpha val="72000"/>
            </a:sysClr>
          </a:solidFill>
        </p:grpSpPr>
        <p:sp>
          <p:nvSpPr>
            <p:cNvPr id="23" name="Freeform 36"/>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grpSp>
          <p:nvGrpSpPr>
            <p:cNvPr id="24" name="Group 343"/>
            <p:cNvGrpSpPr/>
            <p:nvPr/>
          </p:nvGrpSpPr>
          <p:grpSpPr>
            <a:xfrm>
              <a:off x="4219575" y="1744663"/>
              <a:ext cx="657226" cy="500063"/>
              <a:chOff x="4219575" y="1744663"/>
              <a:chExt cx="657226" cy="500063"/>
            </a:xfrm>
            <a:grpFill/>
          </p:grpSpPr>
          <p:sp>
            <p:nvSpPr>
              <p:cNvPr id="25" name="Freeform 24"/>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26" name="Freeform 28"/>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27" name="Freeform 29"/>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28" name="Freeform 31"/>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29" name="Freeform 32"/>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30" name="Freeform 33"/>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31" name="Freeform 34"/>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32" name="Freeform 35"/>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33" name="Freeform 37"/>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sp>
            <p:nvSpPr>
              <p:cNvPr id="34" name="Freeform 38"/>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ln>
            </p:spPr>
            <p:txBody>
              <a:bodyPr vert="horz" wrap="square" lIns="86699" tIns="43349" rIns="86699" bIns="43349" numCol="1" anchor="t" anchorCtr="0" compatLnSpc="1"/>
              <a:lstStyle/>
              <a:p>
                <a:pPr defTabSz="866943">
                  <a:defRPr/>
                </a:pPr>
                <a:endParaRPr lang="en-US" sz="1707" kern="0" dirty="0">
                  <a:solidFill>
                    <a:prstClr val="white"/>
                  </a:solidFill>
                  <a:latin typeface="微软雅黑"/>
                  <a:ea typeface="微软雅黑"/>
                  <a:cs typeface="+mn-ea"/>
                  <a:sym typeface="+mn-lt"/>
                </a:endParaRPr>
              </a:p>
            </p:txBody>
          </p:sp>
        </p:grpSp>
      </p:grpSp>
      <p:sp>
        <p:nvSpPr>
          <p:cNvPr id="42" name="文本框 41">
            <a:extLst>
              <a:ext uri="{FF2B5EF4-FFF2-40B4-BE49-F238E27FC236}">
                <a16:creationId xmlns:a16="http://schemas.microsoft.com/office/drawing/2014/main" id="{6A695BDE-6FF6-4F2E-B5D7-93B5FA30B7C3}"/>
              </a:ext>
            </a:extLst>
          </p:cNvPr>
          <p:cNvSpPr txBox="1"/>
          <p:nvPr/>
        </p:nvSpPr>
        <p:spPr>
          <a:xfrm>
            <a:off x="1903712" y="4894433"/>
            <a:ext cx="5364767" cy="461665"/>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1</a:t>
            </a:r>
            <a:r>
              <a:rPr lang="zh-CN" altLang="en-US" sz="2400" b="1" dirty="0">
                <a:solidFill>
                  <a:prstClr val="white"/>
                </a:solidFill>
                <a:latin typeface="微软雅黑"/>
                <a:ea typeface="微软雅黑"/>
                <a:cs typeface="+mn-ea"/>
                <a:sym typeface="+mn-lt"/>
              </a:rPr>
              <a:t>篇论文</a:t>
            </a:r>
            <a:r>
              <a:rPr lang="en-US" altLang="zh-CN" sz="2400" b="1" dirty="0">
                <a:solidFill>
                  <a:prstClr val="white"/>
                </a:solidFill>
                <a:latin typeface="微软雅黑"/>
                <a:ea typeface="微软雅黑"/>
                <a:cs typeface="+mn-ea"/>
                <a:sym typeface="+mn-lt"/>
              </a:rPr>
              <a:t>/</a:t>
            </a:r>
            <a:r>
              <a:rPr lang="zh-CN" altLang="en-US" sz="2400" b="1" dirty="0">
                <a:solidFill>
                  <a:prstClr val="white"/>
                </a:solidFill>
                <a:latin typeface="微软雅黑"/>
                <a:ea typeface="微软雅黑"/>
                <a:cs typeface="+mn-ea"/>
                <a:sym typeface="+mn-lt"/>
              </a:rPr>
              <a:t>软著</a:t>
            </a:r>
            <a:r>
              <a:rPr lang="zh-CN" altLang="en-US" dirty="0">
                <a:solidFill>
                  <a:schemeClr val="bg1"/>
                </a:solidFill>
                <a:cs typeface="+mn-ea"/>
                <a:sym typeface="+mn-lt"/>
              </a:rPr>
              <a:t>：国内外论文</a:t>
            </a:r>
            <a:r>
              <a:rPr lang="en-US" altLang="zh-CN" dirty="0">
                <a:solidFill>
                  <a:schemeClr val="bg1"/>
                </a:solidFill>
                <a:cs typeface="+mn-ea"/>
                <a:sym typeface="+mn-lt"/>
              </a:rPr>
              <a:t>/</a:t>
            </a:r>
            <a:r>
              <a:rPr lang="zh-CN" altLang="en-US" dirty="0">
                <a:solidFill>
                  <a:schemeClr val="bg1"/>
                </a:solidFill>
                <a:cs typeface="+mn-ea"/>
                <a:sym typeface="+mn-lt"/>
              </a:rPr>
              <a:t>专利</a:t>
            </a:r>
            <a:r>
              <a:rPr lang="en-US" altLang="zh-CN" dirty="0">
                <a:solidFill>
                  <a:schemeClr val="bg1"/>
                </a:solidFill>
                <a:cs typeface="+mn-ea"/>
                <a:sym typeface="+mn-lt"/>
              </a:rPr>
              <a:t>/</a:t>
            </a:r>
            <a:r>
              <a:rPr lang="zh-CN" altLang="en-US" dirty="0">
                <a:solidFill>
                  <a:schemeClr val="bg1"/>
                </a:solidFill>
                <a:cs typeface="+mn-ea"/>
                <a:sym typeface="+mn-lt"/>
              </a:rPr>
              <a:t>软件著作权</a:t>
            </a:r>
            <a:endParaRPr lang="en-US" altLang="zh-CN" dirty="0">
              <a:solidFill>
                <a:schemeClr val="bg1"/>
              </a:solidFill>
              <a:cs typeface="+mn-ea"/>
              <a:sym typeface="+mn-lt"/>
            </a:endParaRPr>
          </a:p>
        </p:txBody>
      </p:sp>
      <p:sp>
        <p:nvSpPr>
          <p:cNvPr id="43" name="文本框 42">
            <a:extLst>
              <a:ext uri="{FF2B5EF4-FFF2-40B4-BE49-F238E27FC236}">
                <a16:creationId xmlns:a16="http://schemas.microsoft.com/office/drawing/2014/main" id="{D1588CE2-B140-4512-9973-06BD613D1C4F}"/>
              </a:ext>
            </a:extLst>
          </p:cNvPr>
          <p:cNvSpPr txBox="1"/>
          <p:nvPr/>
        </p:nvSpPr>
        <p:spPr>
          <a:xfrm>
            <a:off x="1903712" y="4387432"/>
            <a:ext cx="4911756" cy="461665"/>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1</a:t>
            </a:r>
            <a:r>
              <a:rPr lang="zh-CN" altLang="en-US" sz="2400" b="1" dirty="0">
                <a:solidFill>
                  <a:prstClr val="white"/>
                </a:solidFill>
                <a:latin typeface="微软雅黑"/>
                <a:ea typeface="微软雅黑"/>
                <a:cs typeface="+mn-ea"/>
                <a:sym typeface="+mn-lt"/>
              </a:rPr>
              <a:t>个基金</a:t>
            </a:r>
            <a:r>
              <a:rPr lang="zh-CN" altLang="en-US" dirty="0">
                <a:solidFill>
                  <a:schemeClr val="bg1"/>
                </a:solidFill>
                <a:cs typeface="+mn-ea"/>
                <a:sym typeface="+mn-lt"/>
              </a:rPr>
              <a:t>：大学生创新基金，市级</a:t>
            </a:r>
            <a:r>
              <a:rPr lang="en-US" altLang="zh-CN" dirty="0">
                <a:solidFill>
                  <a:schemeClr val="bg1"/>
                </a:solidFill>
                <a:cs typeface="+mn-ea"/>
                <a:sym typeface="+mn-lt"/>
              </a:rPr>
              <a:t>/</a:t>
            </a:r>
            <a:r>
              <a:rPr lang="zh-CN" altLang="en-US" dirty="0">
                <a:solidFill>
                  <a:schemeClr val="bg1"/>
                </a:solidFill>
                <a:cs typeface="+mn-ea"/>
                <a:sym typeface="+mn-lt"/>
              </a:rPr>
              <a:t>校级</a:t>
            </a:r>
            <a:r>
              <a:rPr lang="en-US" altLang="zh-CN" dirty="0">
                <a:solidFill>
                  <a:schemeClr val="bg1"/>
                </a:solidFill>
                <a:cs typeface="+mn-ea"/>
                <a:sym typeface="+mn-lt"/>
              </a:rPr>
              <a:t>/</a:t>
            </a:r>
            <a:r>
              <a:rPr lang="zh-CN" altLang="en-US" dirty="0">
                <a:solidFill>
                  <a:schemeClr val="bg1"/>
                </a:solidFill>
                <a:cs typeface="+mn-ea"/>
                <a:sym typeface="+mn-lt"/>
              </a:rPr>
              <a:t>院级</a:t>
            </a:r>
            <a:endParaRPr lang="en-US" altLang="zh-CN" dirty="0">
              <a:solidFill>
                <a:schemeClr val="bg1"/>
              </a:solidFill>
              <a:cs typeface="+mn-ea"/>
              <a:sym typeface="+mn-lt"/>
            </a:endParaRPr>
          </a:p>
        </p:txBody>
      </p:sp>
      <p:sp>
        <p:nvSpPr>
          <p:cNvPr id="44" name="文本框 43">
            <a:extLst>
              <a:ext uri="{FF2B5EF4-FFF2-40B4-BE49-F238E27FC236}">
                <a16:creationId xmlns:a16="http://schemas.microsoft.com/office/drawing/2014/main" id="{91792BF4-C73D-4CA4-B2ED-411438349665}"/>
              </a:ext>
            </a:extLst>
          </p:cNvPr>
          <p:cNvSpPr txBox="1"/>
          <p:nvPr/>
        </p:nvSpPr>
        <p:spPr>
          <a:xfrm>
            <a:off x="1882740" y="1909550"/>
            <a:ext cx="4274193" cy="461665"/>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1</a:t>
            </a:r>
            <a:r>
              <a:rPr lang="zh-CN" altLang="en-US" sz="2400" b="1" dirty="0">
                <a:solidFill>
                  <a:prstClr val="white"/>
                </a:solidFill>
                <a:latin typeface="微软雅黑"/>
                <a:ea typeface="微软雅黑"/>
                <a:cs typeface="+mn-ea"/>
                <a:sym typeface="+mn-lt"/>
              </a:rPr>
              <a:t>个市级比赛：</a:t>
            </a:r>
            <a:r>
              <a:rPr lang="en-US" altLang="zh-CN" dirty="0">
                <a:solidFill>
                  <a:schemeClr val="bg1"/>
                </a:solidFill>
                <a:cs typeface="+mn-ea"/>
                <a:sym typeface="+mn-lt"/>
              </a:rPr>
              <a:t>1/2/3</a:t>
            </a:r>
            <a:r>
              <a:rPr lang="zh-CN" altLang="en-US" dirty="0">
                <a:solidFill>
                  <a:schemeClr val="bg1"/>
                </a:solidFill>
                <a:cs typeface="+mn-ea"/>
                <a:sym typeface="+mn-lt"/>
              </a:rPr>
              <a:t>等奖</a:t>
            </a:r>
            <a:endParaRPr lang="en-US" altLang="zh-CN" dirty="0">
              <a:solidFill>
                <a:schemeClr val="bg1"/>
              </a:solidFill>
              <a:cs typeface="+mn-ea"/>
              <a:sym typeface="+mn-lt"/>
            </a:endParaRPr>
          </a:p>
        </p:txBody>
      </p:sp>
      <p:sp>
        <p:nvSpPr>
          <p:cNvPr id="45" name="文本框 44">
            <a:extLst>
              <a:ext uri="{FF2B5EF4-FFF2-40B4-BE49-F238E27FC236}">
                <a16:creationId xmlns:a16="http://schemas.microsoft.com/office/drawing/2014/main" id="{8B873232-71E1-4191-9EB2-A4CFD3CB7862}"/>
              </a:ext>
            </a:extLst>
          </p:cNvPr>
          <p:cNvSpPr txBox="1"/>
          <p:nvPr/>
        </p:nvSpPr>
        <p:spPr>
          <a:xfrm>
            <a:off x="1920487" y="2395011"/>
            <a:ext cx="3988968" cy="461665"/>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1</a:t>
            </a:r>
            <a:r>
              <a:rPr lang="zh-CN" altLang="en-US" sz="2400" b="1" dirty="0">
                <a:solidFill>
                  <a:prstClr val="white"/>
                </a:solidFill>
                <a:latin typeface="微软雅黑"/>
                <a:ea typeface="微软雅黑"/>
                <a:cs typeface="+mn-ea"/>
                <a:sym typeface="+mn-lt"/>
              </a:rPr>
              <a:t>个国家级比赛</a:t>
            </a:r>
            <a:r>
              <a:rPr lang="zh-CN" altLang="en-US" dirty="0">
                <a:solidFill>
                  <a:schemeClr val="bg1"/>
                </a:solidFill>
                <a:cs typeface="+mn-ea"/>
                <a:sym typeface="+mn-lt"/>
              </a:rPr>
              <a:t>：</a:t>
            </a:r>
            <a:r>
              <a:rPr lang="en-US" altLang="zh-CN" dirty="0">
                <a:solidFill>
                  <a:schemeClr val="bg1"/>
                </a:solidFill>
                <a:cs typeface="+mn-ea"/>
                <a:sym typeface="+mn-lt"/>
              </a:rPr>
              <a:t> 1/2/3</a:t>
            </a:r>
            <a:r>
              <a:rPr lang="zh-CN" altLang="en-US" dirty="0">
                <a:solidFill>
                  <a:schemeClr val="bg1"/>
                </a:solidFill>
                <a:cs typeface="+mn-ea"/>
                <a:sym typeface="+mn-lt"/>
              </a:rPr>
              <a:t>等奖</a:t>
            </a:r>
            <a:endParaRPr lang="en-US" altLang="zh-CN" dirty="0">
              <a:solidFill>
                <a:schemeClr val="bg1"/>
              </a:solidFill>
              <a:cs typeface="+mn-ea"/>
              <a:sym typeface="+mn-lt"/>
            </a:endParaRPr>
          </a:p>
        </p:txBody>
      </p:sp>
      <p:sp>
        <p:nvSpPr>
          <p:cNvPr id="46" name="文本框 45">
            <a:extLst>
              <a:ext uri="{FF2B5EF4-FFF2-40B4-BE49-F238E27FC236}">
                <a16:creationId xmlns:a16="http://schemas.microsoft.com/office/drawing/2014/main" id="{209978AB-116E-4FC8-87D7-FE4CC9E4811F}"/>
              </a:ext>
            </a:extLst>
          </p:cNvPr>
          <p:cNvSpPr txBox="1"/>
          <p:nvPr/>
        </p:nvSpPr>
        <p:spPr>
          <a:xfrm>
            <a:off x="1920487" y="2825366"/>
            <a:ext cx="3888301" cy="738664"/>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1</a:t>
            </a:r>
            <a:r>
              <a:rPr lang="zh-CN" altLang="en-US" sz="2400" b="1" dirty="0">
                <a:solidFill>
                  <a:prstClr val="white"/>
                </a:solidFill>
                <a:latin typeface="微软雅黑"/>
                <a:ea typeface="微软雅黑"/>
                <a:cs typeface="+mn-ea"/>
                <a:sym typeface="+mn-lt"/>
              </a:rPr>
              <a:t>个实际项目</a:t>
            </a:r>
            <a:r>
              <a:rPr lang="zh-CN" altLang="en-US" dirty="0">
                <a:solidFill>
                  <a:schemeClr val="bg1"/>
                </a:solidFill>
                <a:cs typeface="+mn-ea"/>
                <a:sym typeface="+mn-lt"/>
              </a:rPr>
              <a:t>：医工结合产学研</a:t>
            </a:r>
            <a:r>
              <a:rPr lang="zh-CN" altLang="en-US" dirty="0">
                <a:cs typeface="+mn-ea"/>
                <a:sym typeface="+mn-lt"/>
              </a:rPr>
              <a:t>项目</a:t>
            </a:r>
            <a:endParaRPr lang="en-US" altLang="zh-CN" dirty="0">
              <a:cs typeface="+mn-ea"/>
              <a:sym typeface="+mn-lt"/>
            </a:endParaRPr>
          </a:p>
        </p:txBody>
      </p:sp>
      <p:sp>
        <p:nvSpPr>
          <p:cNvPr id="47" name="文本框 46">
            <a:extLst>
              <a:ext uri="{FF2B5EF4-FFF2-40B4-BE49-F238E27FC236}">
                <a16:creationId xmlns:a16="http://schemas.microsoft.com/office/drawing/2014/main" id="{CF2ED3A7-DE9D-4C76-9F45-9901C86437D3}"/>
              </a:ext>
            </a:extLst>
          </p:cNvPr>
          <p:cNvSpPr txBox="1"/>
          <p:nvPr/>
        </p:nvSpPr>
        <p:spPr>
          <a:xfrm>
            <a:off x="1937269" y="3362902"/>
            <a:ext cx="4125985" cy="738664"/>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1</a:t>
            </a:r>
            <a:r>
              <a:rPr lang="zh-CN" altLang="en-US" sz="2400" b="1" dirty="0">
                <a:solidFill>
                  <a:prstClr val="white"/>
                </a:solidFill>
                <a:latin typeface="微软雅黑"/>
                <a:ea typeface="微软雅黑"/>
                <a:cs typeface="+mn-ea"/>
                <a:sym typeface="+mn-lt"/>
              </a:rPr>
              <a:t>个暑期培训</a:t>
            </a:r>
            <a:r>
              <a:rPr lang="zh-CN" altLang="en-US" dirty="0">
                <a:solidFill>
                  <a:schemeClr val="bg1"/>
                </a:solidFill>
                <a:cs typeface="+mn-ea"/>
                <a:sym typeface="+mn-lt"/>
              </a:rPr>
              <a:t>：每年</a:t>
            </a:r>
            <a:r>
              <a:rPr lang="en-US" altLang="zh-CN" dirty="0">
                <a:solidFill>
                  <a:schemeClr val="bg1"/>
                </a:solidFill>
                <a:cs typeface="+mn-ea"/>
                <a:sym typeface="+mn-lt"/>
              </a:rPr>
              <a:t>1</a:t>
            </a:r>
            <a:r>
              <a:rPr lang="zh-CN" altLang="en-US" dirty="0">
                <a:solidFill>
                  <a:schemeClr val="bg1"/>
                </a:solidFill>
                <a:cs typeface="+mn-ea"/>
                <a:sym typeface="+mn-lt"/>
              </a:rPr>
              <a:t>个月</a:t>
            </a:r>
            <a:r>
              <a:rPr lang="en-US" altLang="zh-CN" dirty="0">
                <a:solidFill>
                  <a:schemeClr val="bg1"/>
                </a:solidFill>
                <a:cs typeface="+mn-ea"/>
                <a:sym typeface="+mn-lt"/>
              </a:rPr>
              <a:t>AI+</a:t>
            </a:r>
            <a:r>
              <a:rPr lang="zh-CN" altLang="en-US" dirty="0">
                <a:solidFill>
                  <a:schemeClr val="bg1"/>
                </a:solidFill>
                <a:cs typeface="+mn-ea"/>
                <a:sym typeface="+mn-lt"/>
              </a:rPr>
              <a:t>技术</a:t>
            </a:r>
            <a:r>
              <a:rPr lang="zh-CN" altLang="en-US" dirty="0">
                <a:cs typeface="+mn-ea"/>
                <a:sym typeface="+mn-lt"/>
              </a:rPr>
              <a:t>培训</a:t>
            </a:r>
            <a:endParaRPr lang="en-US" altLang="zh-CN" dirty="0">
              <a:cs typeface="+mn-ea"/>
              <a:sym typeface="+mn-lt"/>
            </a:endParaRPr>
          </a:p>
        </p:txBody>
      </p:sp>
      <p:sp>
        <p:nvSpPr>
          <p:cNvPr id="48" name="文本框 47">
            <a:extLst>
              <a:ext uri="{FF2B5EF4-FFF2-40B4-BE49-F238E27FC236}">
                <a16:creationId xmlns:a16="http://schemas.microsoft.com/office/drawing/2014/main" id="{45772917-A07F-4FD7-BE97-F179FAEFFCBE}"/>
              </a:ext>
            </a:extLst>
          </p:cNvPr>
          <p:cNvSpPr txBox="1"/>
          <p:nvPr/>
        </p:nvSpPr>
        <p:spPr>
          <a:xfrm>
            <a:off x="1937269" y="5431436"/>
            <a:ext cx="5331210" cy="461665"/>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N</a:t>
            </a:r>
            <a:r>
              <a:rPr lang="zh-CN" altLang="en-US" sz="2400" b="1" dirty="0">
                <a:solidFill>
                  <a:prstClr val="white"/>
                </a:solidFill>
                <a:latin typeface="微软雅黑"/>
                <a:ea typeface="微软雅黑"/>
                <a:cs typeface="+mn-ea"/>
                <a:sym typeface="+mn-lt"/>
              </a:rPr>
              <a:t>次企业实践</a:t>
            </a:r>
            <a:r>
              <a:rPr lang="zh-CN" altLang="en-US" dirty="0">
                <a:solidFill>
                  <a:schemeClr val="bg1"/>
                </a:solidFill>
                <a:cs typeface="+mn-ea"/>
                <a:sym typeface="+mn-lt"/>
              </a:rPr>
              <a:t>：国内外知名学术专家、企业家</a:t>
            </a:r>
            <a:endParaRPr lang="en-US" altLang="zh-CN" dirty="0">
              <a:solidFill>
                <a:schemeClr val="bg1"/>
              </a:solidFill>
              <a:cs typeface="+mn-ea"/>
              <a:sym typeface="+mn-lt"/>
            </a:endParaRPr>
          </a:p>
        </p:txBody>
      </p:sp>
      <p:sp>
        <p:nvSpPr>
          <p:cNvPr id="49" name="文本框 48">
            <a:extLst>
              <a:ext uri="{FF2B5EF4-FFF2-40B4-BE49-F238E27FC236}">
                <a16:creationId xmlns:a16="http://schemas.microsoft.com/office/drawing/2014/main" id="{E453D3F0-24E5-4287-B469-F6E93588BE33}"/>
              </a:ext>
            </a:extLst>
          </p:cNvPr>
          <p:cNvSpPr txBox="1"/>
          <p:nvPr/>
        </p:nvSpPr>
        <p:spPr>
          <a:xfrm>
            <a:off x="1903708" y="3857034"/>
            <a:ext cx="4741446" cy="738664"/>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1</a:t>
            </a:r>
            <a:r>
              <a:rPr lang="zh-CN" altLang="en-US" sz="2400" b="1" dirty="0">
                <a:solidFill>
                  <a:prstClr val="white"/>
                </a:solidFill>
                <a:latin typeface="微软雅黑"/>
                <a:ea typeface="微软雅黑"/>
                <a:cs typeface="+mn-ea"/>
                <a:sym typeface="+mn-lt"/>
              </a:rPr>
              <a:t>次研讨会</a:t>
            </a:r>
            <a:r>
              <a:rPr lang="en-US" altLang="zh-CN" sz="2400" b="1" dirty="0">
                <a:solidFill>
                  <a:prstClr val="white"/>
                </a:solidFill>
                <a:latin typeface="微软雅黑"/>
                <a:ea typeface="微软雅黑"/>
                <a:cs typeface="+mn-ea"/>
                <a:sym typeface="+mn-lt"/>
              </a:rPr>
              <a:t>/</a:t>
            </a:r>
            <a:r>
              <a:rPr lang="zh-CN" altLang="en-US" sz="2400" b="1" dirty="0">
                <a:solidFill>
                  <a:prstClr val="white"/>
                </a:solidFill>
                <a:latin typeface="微软雅黑"/>
                <a:ea typeface="微软雅黑"/>
                <a:cs typeface="+mn-ea"/>
                <a:sym typeface="+mn-lt"/>
              </a:rPr>
              <a:t>每周</a:t>
            </a:r>
            <a:r>
              <a:rPr lang="zh-CN" altLang="en-US" dirty="0">
                <a:solidFill>
                  <a:schemeClr val="bg1"/>
                </a:solidFill>
                <a:cs typeface="+mn-ea"/>
                <a:sym typeface="+mn-lt"/>
              </a:rPr>
              <a:t>：科研与项目俱乐部组</a:t>
            </a:r>
            <a:r>
              <a:rPr lang="zh-CN" altLang="en-US" dirty="0">
                <a:cs typeface="+mn-ea"/>
                <a:sym typeface="+mn-lt"/>
              </a:rPr>
              <a:t>会</a:t>
            </a:r>
            <a:endParaRPr lang="en-US" altLang="zh-CN" dirty="0">
              <a:cs typeface="+mn-ea"/>
              <a:sym typeface="+mn-lt"/>
            </a:endParaRPr>
          </a:p>
        </p:txBody>
      </p:sp>
      <p:sp>
        <p:nvSpPr>
          <p:cNvPr id="50" name="文本框 49">
            <a:extLst>
              <a:ext uri="{FF2B5EF4-FFF2-40B4-BE49-F238E27FC236}">
                <a16:creationId xmlns:a16="http://schemas.microsoft.com/office/drawing/2014/main" id="{500B0507-4520-428A-8490-4426B5700D82}"/>
              </a:ext>
            </a:extLst>
          </p:cNvPr>
          <p:cNvSpPr txBox="1"/>
          <p:nvPr/>
        </p:nvSpPr>
        <p:spPr>
          <a:xfrm>
            <a:off x="1903708" y="5935960"/>
            <a:ext cx="8988807" cy="738664"/>
          </a:xfrm>
          <a:prstGeom prst="rect">
            <a:avLst/>
          </a:prstGeom>
          <a:noFill/>
        </p:spPr>
        <p:txBody>
          <a:bodyPr wrap="square" rtlCol="0">
            <a:spAutoFit/>
          </a:bodyPr>
          <a:lstStyle/>
          <a:p>
            <a:r>
              <a:rPr lang="en-US" altLang="zh-CN" sz="2400" b="1" dirty="0">
                <a:solidFill>
                  <a:prstClr val="white"/>
                </a:solidFill>
                <a:latin typeface="微软雅黑"/>
                <a:ea typeface="微软雅黑"/>
                <a:cs typeface="+mn-ea"/>
                <a:sym typeface="+mn-lt"/>
              </a:rPr>
              <a:t>N</a:t>
            </a:r>
            <a:r>
              <a:rPr lang="zh-CN" altLang="en-US" sz="2400" b="1" dirty="0">
                <a:solidFill>
                  <a:prstClr val="white"/>
                </a:solidFill>
                <a:latin typeface="微软雅黑"/>
                <a:ea typeface="微软雅黑"/>
                <a:cs typeface="+mn-ea"/>
                <a:sym typeface="+mn-lt"/>
              </a:rPr>
              <a:t>次学术会议志愿者</a:t>
            </a:r>
            <a:r>
              <a:rPr lang="zh-CN" altLang="en-US" dirty="0">
                <a:solidFill>
                  <a:schemeClr val="bg1"/>
                </a:solidFill>
                <a:cs typeface="+mn-ea"/>
                <a:sym typeface="+mn-lt"/>
              </a:rPr>
              <a:t>：与中国计算机学会等相关协会</a:t>
            </a:r>
            <a:r>
              <a:rPr lang="en-US" altLang="zh-CN" dirty="0">
                <a:solidFill>
                  <a:schemeClr val="bg1"/>
                </a:solidFill>
                <a:cs typeface="+mn-ea"/>
                <a:sym typeface="+mn-lt"/>
              </a:rPr>
              <a:t>/</a:t>
            </a:r>
            <a:r>
              <a:rPr lang="zh-CN" altLang="en-US" dirty="0">
                <a:solidFill>
                  <a:schemeClr val="bg1"/>
                </a:solidFill>
                <a:cs typeface="+mn-ea"/>
                <a:sym typeface="+mn-lt"/>
              </a:rPr>
              <a:t>学会合作参与主办学术会议</a:t>
            </a:r>
            <a:r>
              <a:rPr lang="zh-CN" altLang="en-US" dirty="0">
                <a:cs typeface="+mn-ea"/>
                <a:sym typeface="+mn-lt"/>
              </a:rPr>
              <a:t>机会。</a:t>
            </a:r>
            <a:endParaRPr lang="en-US" altLang="zh-CN" dirty="0">
              <a:cs typeface="+mn-ea"/>
              <a:sym typeface="+mn-lt"/>
            </a:endParaRPr>
          </a:p>
        </p:txBody>
      </p:sp>
      <p:sp>
        <p:nvSpPr>
          <p:cNvPr id="51" name="文本框 50">
            <a:extLst>
              <a:ext uri="{FF2B5EF4-FFF2-40B4-BE49-F238E27FC236}">
                <a16:creationId xmlns:a16="http://schemas.microsoft.com/office/drawing/2014/main" id="{FB1B8DDB-824B-48B8-B47E-3D5D27C8FDC1}"/>
              </a:ext>
            </a:extLst>
          </p:cNvPr>
          <p:cNvSpPr txBox="1"/>
          <p:nvPr/>
        </p:nvSpPr>
        <p:spPr>
          <a:xfrm>
            <a:off x="198469" y="3919797"/>
            <a:ext cx="1458286" cy="646331"/>
          </a:xfrm>
          <a:prstGeom prst="rect">
            <a:avLst/>
          </a:prstGeom>
          <a:noFill/>
        </p:spPr>
        <p:txBody>
          <a:bodyPr wrap="square" rtlCol="0">
            <a:spAutoFit/>
          </a:bodyPr>
          <a:lstStyle/>
          <a:p>
            <a:r>
              <a:rPr lang="zh-CN" altLang="en-US" dirty="0">
                <a:solidFill>
                  <a:schemeClr val="bg1"/>
                </a:solidFill>
                <a:cs typeface="+mn-ea"/>
                <a:sym typeface="+mn-lt"/>
              </a:rPr>
              <a:t>每位医信</a:t>
            </a:r>
            <a:endParaRPr lang="en-US" altLang="zh-CN" dirty="0">
              <a:solidFill>
                <a:schemeClr val="bg1"/>
              </a:solidFill>
              <a:cs typeface="+mn-ea"/>
              <a:sym typeface="+mn-lt"/>
            </a:endParaRPr>
          </a:p>
          <a:p>
            <a:r>
              <a:rPr lang="zh-CN" altLang="en-US" dirty="0">
                <a:solidFill>
                  <a:schemeClr val="bg1"/>
                </a:solidFill>
                <a:cs typeface="+mn-ea"/>
                <a:sym typeface="+mn-lt"/>
              </a:rPr>
              <a:t>同学机会</a:t>
            </a:r>
          </a:p>
        </p:txBody>
      </p:sp>
      <p:sp>
        <p:nvSpPr>
          <p:cNvPr id="52" name="左大括号 51">
            <a:extLst>
              <a:ext uri="{FF2B5EF4-FFF2-40B4-BE49-F238E27FC236}">
                <a16:creationId xmlns:a16="http://schemas.microsoft.com/office/drawing/2014/main" id="{210FEFF8-E136-4A43-A851-25DE5666DFB8}"/>
              </a:ext>
            </a:extLst>
          </p:cNvPr>
          <p:cNvSpPr/>
          <p:nvPr/>
        </p:nvSpPr>
        <p:spPr>
          <a:xfrm>
            <a:off x="1443362" y="1880316"/>
            <a:ext cx="645952" cy="479430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cs typeface="+mn-ea"/>
              <a:sym typeface="+mn-lt"/>
            </a:endParaRPr>
          </a:p>
        </p:txBody>
      </p:sp>
      <p:sp>
        <p:nvSpPr>
          <p:cNvPr id="55" name="文本框 54">
            <a:extLst>
              <a:ext uri="{FF2B5EF4-FFF2-40B4-BE49-F238E27FC236}">
                <a16:creationId xmlns:a16="http://schemas.microsoft.com/office/drawing/2014/main" id="{E4D258CC-1A28-4C6B-9B0F-21F968DEB322}"/>
              </a:ext>
            </a:extLst>
          </p:cNvPr>
          <p:cNvSpPr txBox="1"/>
          <p:nvPr/>
        </p:nvSpPr>
        <p:spPr>
          <a:xfrm>
            <a:off x="380112" y="1022083"/>
            <a:ext cx="11311856" cy="400110"/>
          </a:xfrm>
          <a:prstGeom prst="rect">
            <a:avLst/>
          </a:prstGeom>
          <a:solidFill>
            <a:srgbClr val="003369"/>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sz="2000" dirty="0">
                <a:latin typeface="微软雅黑" panose="020B0503020204020204" pitchFamily="34" charset="-122"/>
                <a:ea typeface="微软雅黑" panose="020B0503020204020204" pitchFamily="34" charset="-122"/>
                <a:cs typeface="+mn-ea"/>
                <a:sym typeface="+mn-lt"/>
              </a:rPr>
              <a:t>大二开始：每名导师带</a:t>
            </a:r>
            <a:r>
              <a:rPr lang="en-US" altLang="zh-CN" sz="2000" dirty="0">
                <a:latin typeface="微软雅黑" panose="020B0503020204020204" pitchFamily="34" charset="-122"/>
                <a:ea typeface="微软雅黑" panose="020B0503020204020204" pitchFamily="34" charset="-122"/>
                <a:cs typeface="+mn-ea"/>
                <a:sym typeface="+mn-lt"/>
              </a:rPr>
              <a:t>7~8</a:t>
            </a:r>
            <a:r>
              <a:rPr lang="zh-CN" altLang="en-US" sz="2000" dirty="0">
                <a:latin typeface="微软雅黑" panose="020B0503020204020204" pitchFamily="34" charset="-122"/>
                <a:ea typeface="微软雅黑" panose="020B0503020204020204" pitchFamily="34" charset="-122"/>
                <a:cs typeface="+mn-ea"/>
                <a:sym typeface="+mn-lt"/>
              </a:rPr>
              <a:t>位同学，开展科研项目、大学生创新基金、科技创新竞赛、沙龙等工作。</a:t>
            </a:r>
          </a:p>
        </p:txBody>
      </p:sp>
      <p:pic>
        <p:nvPicPr>
          <p:cNvPr id="35" name="图片 34" descr="资源 2">
            <a:extLst>
              <a:ext uri="{FF2B5EF4-FFF2-40B4-BE49-F238E27FC236}">
                <a16:creationId xmlns:a16="http://schemas.microsoft.com/office/drawing/2014/main" id="{D49D42A9-8768-4D19-A39E-FBFEC4BC4039}"/>
              </a:ext>
            </a:extLst>
          </p:cNvPr>
          <p:cNvPicPr>
            <a:picLocks noChangeAspect="1"/>
          </p:cNvPicPr>
          <p:nvPr/>
        </p:nvPicPr>
        <p:blipFill>
          <a:blip r:embed="rId2"/>
          <a:stretch>
            <a:fillRect/>
          </a:stretch>
        </p:blipFill>
        <p:spPr>
          <a:xfrm>
            <a:off x="10140409" y="32948"/>
            <a:ext cx="1924685" cy="570865"/>
          </a:xfrm>
          <a:prstGeom prst="rect">
            <a:avLst/>
          </a:prstGeom>
        </p:spPr>
      </p:pic>
      <p:sp>
        <p:nvSpPr>
          <p:cNvPr id="2" name="TextBox 39">
            <a:extLst>
              <a:ext uri="{FF2B5EF4-FFF2-40B4-BE49-F238E27FC236}">
                <a16:creationId xmlns:a16="http://schemas.microsoft.com/office/drawing/2014/main" id="{A702903A-AD3F-DC89-45BB-B8F551BC0348}"/>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学生发展</a:t>
            </a:r>
          </a:p>
        </p:txBody>
      </p:sp>
    </p:spTree>
    <p:extLst>
      <p:ext uri="{BB962C8B-B14F-4D97-AF65-F5344CB8AC3E}">
        <p14:creationId xmlns:p14="http://schemas.microsoft.com/office/powerpoint/2010/main" val="32625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BDB7-81D7-59BB-835F-A2F4BBE24497}"/>
            </a:ext>
          </a:extLst>
        </p:cNvPr>
        <p:cNvGrpSpPr/>
        <p:nvPr/>
      </p:nvGrpSpPr>
      <p:grpSpPr>
        <a:xfrm>
          <a:off x="0" y="0"/>
          <a:ext cx="0" cy="0"/>
          <a:chOff x="0" y="0"/>
          <a:chExt cx="0" cy="0"/>
        </a:xfrm>
      </p:grpSpPr>
      <p:pic>
        <p:nvPicPr>
          <p:cNvPr id="35" name="图片 34" descr="资源 2">
            <a:extLst>
              <a:ext uri="{FF2B5EF4-FFF2-40B4-BE49-F238E27FC236}">
                <a16:creationId xmlns:a16="http://schemas.microsoft.com/office/drawing/2014/main" id="{4137A814-0C57-48F4-176C-1C9ECE2267D6}"/>
              </a:ext>
            </a:extLst>
          </p:cNvPr>
          <p:cNvPicPr>
            <a:picLocks noChangeAspect="1"/>
          </p:cNvPicPr>
          <p:nvPr/>
        </p:nvPicPr>
        <p:blipFill>
          <a:blip r:embed="rId2"/>
          <a:stretch>
            <a:fillRect/>
          </a:stretch>
        </p:blipFill>
        <p:spPr>
          <a:xfrm>
            <a:off x="10140409" y="32948"/>
            <a:ext cx="1924685" cy="570865"/>
          </a:xfrm>
          <a:prstGeom prst="rect">
            <a:avLst/>
          </a:prstGeom>
        </p:spPr>
      </p:pic>
      <p:sp>
        <p:nvSpPr>
          <p:cNvPr id="2" name="文本框 1">
            <a:extLst>
              <a:ext uri="{FF2B5EF4-FFF2-40B4-BE49-F238E27FC236}">
                <a16:creationId xmlns:a16="http://schemas.microsoft.com/office/drawing/2014/main" id="{5E3F9DA9-5C14-D14E-D56D-6A6D1EE72C34}"/>
              </a:ext>
            </a:extLst>
          </p:cNvPr>
          <p:cNvSpPr txBox="1"/>
          <p:nvPr/>
        </p:nvSpPr>
        <p:spPr>
          <a:xfrm>
            <a:off x="1036074" y="1445736"/>
            <a:ext cx="6096000" cy="4459041"/>
          </a:xfrm>
          <a:prstGeom prst="rect">
            <a:avLst/>
          </a:prstGeom>
          <a:noFill/>
        </p:spPr>
        <p:txBody>
          <a:bodyPr wrap="square">
            <a:spAutoFit/>
          </a:bodyPr>
          <a:lstStyle/>
          <a:p>
            <a:pPr marL="342900" indent="-342900">
              <a:lnSpc>
                <a:spcPct val="150000"/>
              </a:lnSpc>
              <a:buFont typeface="Wingdings" panose="05000000000000000000" pitchFamily="2" charset="2"/>
              <a:buChar char="n"/>
            </a:pP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近三年指导学生获</a:t>
            </a:r>
            <a:r>
              <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a:t>
            </a: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类赛事市级、国家级三等以上奖项</a:t>
            </a:r>
            <a:r>
              <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50</a:t>
            </a: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余项；</a:t>
            </a:r>
            <a:endPar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Wingdings" panose="05000000000000000000" pitchFamily="2" charset="2"/>
              <a:buChar char="n"/>
            </a:pP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创新实践方面以企业应用问题设立创新项目，指导学生获批的创新创业实训项目</a:t>
            </a:r>
            <a:r>
              <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42</a:t>
            </a: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项，其中市级项目</a:t>
            </a:r>
            <a:r>
              <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6</a:t>
            </a: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项，毕业生在医疗</a:t>
            </a:r>
            <a:r>
              <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 AI</a:t>
            </a: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等领域就业竞争力显著提升。</a:t>
            </a:r>
            <a:endPar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endParaRPr>
          </a:p>
          <a:p>
            <a:pPr marL="342900" indent="-342900">
              <a:lnSpc>
                <a:spcPct val="150000"/>
              </a:lnSpc>
              <a:buFont typeface="Wingdings" panose="05000000000000000000" pitchFamily="2" charset="2"/>
              <a:buChar char="n"/>
            </a:pP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校企联合近五年毕业生平均就业率年超</a:t>
            </a:r>
            <a:r>
              <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 95%</a:t>
            </a: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，用人单位满意度达</a:t>
            </a:r>
            <a:r>
              <a:rPr lang="en-US"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 98%</a:t>
            </a:r>
            <a:r>
              <a:rPr lang="zh-CN" altLang="zh-CN" sz="24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95F8ADB0-0085-26B0-118C-EA77280C88E7}"/>
              </a:ext>
            </a:extLst>
          </p:cNvPr>
          <p:cNvPicPr/>
          <p:nvPr/>
        </p:nvPicPr>
        <p:blipFill>
          <a:blip r:embed="rId3"/>
          <a:stretch>
            <a:fillRect/>
          </a:stretch>
        </p:blipFill>
        <p:spPr>
          <a:xfrm>
            <a:off x="7292593" y="3083782"/>
            <a:ext cx="4332824" cy="2809319"/>
          </a:xfrm>
          <a:prstGeom prst="rect">
            <a:avLst/>
          </a:prstGeom>
        </p:spPr>
      </p:pic>
      <p:pic>
        <p:nvPicPr>
          <p:cNvPr id="4" name="图片 3">
            <a:extLst>
              <a:ext uri="{FF2B5EF4-FFF2-40B4-BE49-F238E27FC236}">
                <a16:creationId xmlns:a16="http://schemas.microsoft.com/office/drawing/2014/main" id="{0CEAFA52-BC0A-12E8-7AA1-778AE78C9C4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59567" y="1629257"/>
            <a:ext cx="2336165" cy="1450975"/>
          </a:xfrm>
          <a:prstGeom prst="rect">
            <a:avLst/>
          </a:prstGeom>
          <a:noFill/>
          <a:ln>
            <a:noFill/>
          </a:ln>
        </p:spPr>
      </p:pic>
      <p:pic>
        <p:nvPicPr>
          <p:cNvPr id="5" name="图片 4">
            <a:extLst>
              <a:ext uri="{FF2B5EF4-FFF2-40B4-BE49-F238E27FC236}">
                <a16:creationId xmlns:a16="http://schemas.microsoft.com/office/drawing/2014/main" id="{B165E7DC-5CE4-1A60-0212-8BC816401C2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268480" y="1640626"/>
            <a:ext cx="1991088" cy="1400297"/>
          </a:xfrm>
          <a:prstGeom prst="rect">
            <a:avLst/>
          </a:prstGeom>
        </p:spPr>
      </p:pic>
      <p:sp>
        <p:nvSpPr>
          <p:cNvPr id="6" name="TextBox 39">
            <a:extLst>
              <a:ext uri="{FF2B5EF4-FFF2-40B4-BE49-F238E27FC236}">
                <a16:creationId xmlns:a16="http://schemas.microsoft.com/office/drawing/2014/main" id="{8B94CA7C-812A-FB5E-97CB-EB32CA635FE6}"/>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学生发展</a:t>
            </a:r>
          </a:p>
        </p:txBody>
      </p:sp>
    </p:spTree>
    <p:extLst>
      <p:ext uri="{BB962C8B-B14F-4D97-AF65-F5344CB8AC3E}">
        <p14:creationId xmlns:p14="http://schemas.microsoft.com/office/powerpoint/2010/main" val="2693951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接连接符 39"/>
          <p:cNvCxnSpPr/>
          <p:nvPr/>
        </p:nvCxnSpPr>
        <p:spPr>
          <a:xfrm>
            <a:off x="2589291" y="1973537"/>
            <a:ext cx="0" cy="3413760"/>
          </a:xfrm>
          <a:prstGeom prst="line">
            <a:avLst/>
          </a:prstGeom>
          <a:noFill/>
          <a:ln w="19050" cap="flat" cmpd="sng" algn="ctr">
            <a:solidFill>
              <a:sysClr val="window" lastClr="FFFFFF"/>
            </a:solidFill>
            <a:prstDash val="solid"/>
            <a:miter lim="800000"/>
          </a:ln>
          <a:effectLst/>
        </p:spPr>
      </p:cxnSp>
      <p:cxnSp>
        <p:nvCxnSpPr>
          <p:cNvPr id="41" name="直接连接符 40"/>
          <p:cNvCxnSpPr/>
          <p:nvPr/>
        </p:nvCxnSpPr>
        <p:spPr>
          <a:xfrm rot="5400000">
            <a:off x="2784662" y="1751669"/>
            <a:ext cx="0" cy="443733"/>
          </a:xfrm>
          <a:prstGeom prst="line">
            <a:avLst/>
          </a:prstGeom>
          <a:noFill/>
          <a:ln w="19050" cap="flat" cmpd="sng" algn="ctr">
            <a:solidFill>
              <a:sysClr val="window" lastClr="FFFFFF"/>
            </a:solidFill>
            <a:prstDash val="solid"/>
            <a:miter lim="800000"/>
          </a:ln>
          <a:effectLst/>
        </p:spPr>
      </p:cxnSp>
      <p:cxnSp>
        <p:nvCxnSpPr>
          <p:cNvPr id="42" name="直接连接符 41"/>
          <p:cNvCxnSpPr>
            <a:cxnSpLocks/>
          </p:cNvCxnSpPr>
          <p:nvPr/>
        </p:nvCxnSpPr>
        <p:spPr>
          <a:xfrm flipH="1">
            <a:off x="2042909" y="3693967"/>
            <a:ext cx="546382" cy="0"/>
          </a:xfrm>
          <a:prstGeom prst="line">
            <a:avLst/>
          </a:prstGeom>
          <a:noFill/>
          <a:ln w="19050" cap="flat" cmpd="sng" algn="ctr">
            <a:solidFill>
              <a:sysClr val="window" lastClr="FFFFFF"/>
            </a:solidFill>
            <a:prstDash val="solid"/>
            <a:miter lim="800000"/>
          </a:ln>
          <a:effectLst/>
        </p:spPr>
      </p:cxnSp>
      <p:cxnSp>
        <p:nvCxnSpPr>
          <p:cNvPr id="43" name="直接连接符 42"/>
          <p:cNvCxnSpPr/>
          <p:nvPr/>
        </p:nvCxnSpPr>
        <p:spPr>
          <a:xfrm rot="5400000">
            <a:off x="2782462" y="5185506"/>
            <a:ext cx="0" cy="409600"/>
          </a:xfrm>
          <a:prstGeom prst="line">
            <a:avLst/>
          </a:prstGeom>
          <a:noFill/>
          <a:ln w="19050" cap="flat" cmpd="sng" algn="ctr">
            <a:solidFill>
              <a:srgbClr val="FFFFFF"/>
            </a:solidFill>
            <a:prstDash val="solid"/>
            <a:miter lim="800000"/>
          </a:ln>
          <a:effectLst/>
        </p:spPr>
      </p:cxnSp>
      <p:grpSp>
        <p:nvGrpSpPr>
          <p:cNvPr id="44" name="组合 43"/>
          <p:cNvGrpSpPr/>
          <p:nvPr/>
        </p:nvGrpSpPr>
        <p:grpSpPr>
          <a:xfrm>
            <a:off x="3007089" y="1618644"/>
            <a:ext cx="2137315" cy="733025"/>
            <a:chOff x="2962972" y="1970434"/>
            <a:chExt cx="2855913" cy="773112"/>
          </a:xfrm>
        </p:grpSpPr>
        <p:sp>
          <p:nvSpPr>
            <p:cNvPr id="56" name="圆角矩形 55"/>
            <p:cNvSpPr/>
            <p:nvPr/>
          </p:nvSpPr>
          <p:spPr>
            <a:xfrm>
              <a:off x="2962972" y="1970434"/>
              <a:ext cx="2855913" cy="773112"/>
            </a:xfrm>
            <a:prstGeom prst="roundRect">
              <a:avLst/>
            </a:prstGeom>
            <a:solidFill>
              <a:srgbClr val="4472C4">
                <a:lumMod val="75000"/>
                <a:alpha val="30000"/>
              </a:srgbClr>
            </a:solidFill>
            <a:ln w="12700" cap="flat" cmpd="sng" algn="ctr">
              <a:noFill/>
              <a:prstDash val="solid"/>
              <a:miter lim="800000"/>
            </a:ln>
            <a:effectLst/>
          </p:spPr>
          <p:txBody>
            <a:bodyPr anchor="ctr"/>
            <a:lstStyle/>
            <a:p>
              <a:pPr algn="ctr" defTabSz="866943">
                <a:defRPr/>
              </a:pPr>
              <a:endParaRPr lang="zh-CN" altLang="en-US" sz="1707" kern="0" noProof="1">
                <a:solidFill>
                  <a:prstClr val="white"/>
                </a:solidFill>
                <a:latin typeface="微软雅黑"/>
                <a:ea typeface="微软雅黑"/>
                <a:cs typeface="+mn-ea"/>
                <a:sym typeface="+mn-lt"/>
              </a:endParaRPr>
            </a:p>
          </p:txBody>
        </p:sp>
        <p:sp>
          <p:nvSpPr>
            <p:cNvPr id="57" name="文本框 50"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3325720" y="1985626"/>
              <a:ext cx="2178306" cy="698788"/>
            </a:xfrm>
            <a:prstGeom prst="rect">
              <a:avLst/>
            </a:prstGeom>
            <a:noFill/>
            <a:effectLst/>
          </p:spPr>
          <p:txBody>
            <a:bodyPr wrap="square" rtlCol="0">
              <a:spAutoFit/>
            </a:bodyPr>
            <a:lstStyle/>
            <a:p>
              <a:pPr algn="just" defTabSz="866943">
                <a:lnSpc>
                  <a:spcPct val="150000"/>
                </a:lnSpc>
                <a:defRPr/>
              </a:pPr>
              <a:r>
                <a:rPr lang="zh-CN" altLang="en-US" sz="2800" kern="0" dirty="0">
                  <a:solidFill>
                    <a:prstClr val="white"/>
                  </a:solidFill>
                  <a:latin typeface="微软雅黑"/>
                  <a:ea typeface="微软雅黑"/>
                  <a:cs typeface="+mn-ea"/>
                  <a:sym typeface="+mn-lt"/>
                </a:rPr>
                <a:t>保研推免</a:t>
              </a:r>
              <a:endParaRPr lang="en-US" altLang="zh-CN" sz="2800" kern="0" dirty="0">
                <a:solidFill>
                  <a:prstClr val="white"/>
                </a:solidFill>
                <a:latin typeface="微软雅黑"/>
                <a:ea typeface="微软雅黑"/>
                <a:cs typeface="+mn-ea"/>
                <a:sym typeface="+mn-lt"/>
              </a:endParaRPr>
            </a:p>
          </p:txBody>
        </p:sp>
      </p:grpSp>
      <p:grpSp>
        <p:nvGrpSpPr>
          <p:cNvPr id="46" name="组合 45"/>
          <p:cNvGrpSpPr/>
          <p:nvPr/>
        </p:nvGrpSpPr>
        <p:grpSpPr>
          <a:xfrm>
            <a:off x="2688907" y="4995949"/>
            <a:ext cx="1491998" cy="734530"/>
            <a:chOff x="3606628" y="5532438"/>
            <a:chExt cx="2439311" cy="774700"/>
          </a:xfrm>
        </p:grpSpPr>
        <p:sp>
          <p:nvSpPr>
            <p:cNvPr id="52" name="圆角矩形 51"/>
            <p:cNvSpPr/>
            <p:nvPr/>
          </p:nvSpPr>
          <p:spPr>
            <a:xfrm>
              <a:off x="3952875" y="5532438"/>
              <a:ext cx="2093064" cy="774700"/>
            </a:xfrm>
            <a:prstGeom prst="roundRect">
              <a:avLst/>
            </a:prstGeom>
            <a:solidFill>
              <a:srgbClr val="4472C4">
                <a:lumMod val="75000"/>
                <a:alpha val="30000"/>
              </a:srgbClr>
            </a:solidFill>
            <a:ln w="12700" cap="flat" cmpd="sng" algn="ctr">
              <a:noFill/>
              <a:prstDash val="solid"/>
              <a:miter lim="800000"/>
            </a:ln>
            <a:effectLst>
              <a:outerShdw blurRad="88900" dist="63500" dir="2700000" algn="tl" rotWithShape="0">
                <a:sysClr val="windowText" lastClr="000000">
                  <a:lumMod val="95000"/>
                  <a:lumOff val="5000"/>
                  <a:alpha val="40000"/>
                </a:sysClr>
              </a:outerShdw>
            </a:effectLst>
          </p:spPr>
          <p:txBody>
            <a:bodyPr anchor="ctr"/>
            <a:lstStyle/>
            <a:p>
              <a:pPr algn="ctr" defTabSz="866943">
                <a:defRPr/>
              </a:pPr>
              <a:endParaRPr lang="zh-CN" altLang="en-US" sz="1707" kern="0" noProof="1">
                <a:solidFill>
                  <a:prstClr val="white"/>
                </a:solidFill>
                <a:latin typeface="微软雅黑"/>
                <a:ea typeface="微软雅黑"/>
                <a:cs typeface="+mn-ea"/>
                <a:sym typeface="+mn-lt"/>
              </a:endParaRPr>
            </a:p>
          </p:txBody>
        </p:sp>
        <p:sp>
          <p:nvSpPr>
            <p:cNvPr id="53" name="文本框 56"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3606628" y="5641258"/>
              <a:ext cx="2439310" cy="551834"/>
            </a:xfrm>
            <a:prstGeom prst="rect">
              <a:avLst/>
            </a:prstGeom>
            <a:noFill/>
            <a:effectLst/>
          </p:spPr>
          <p:txBody>
            <a:bodyPr wrap="square" rtlCol="0">
              <a:spAutoFit/>
            </a:bodyPr>
            <a:lstStyle/>
            <a:p>
              <a:pPr algn="ctr" defTabSz="866943">
                <a:defRPr/>
              </a:pPr>
              <a:r>
                <a:rPr lang="zh-CN" altLang="en-US" sz="2800" kern="0" dirty="0">
                  <a:solidFill>
                    <a:prstClr val="white"/>
                  </a:solidFill>
                  <a:latin typeface="微软雅黑"/>
                  <a:ea typeface="微软雅黑"/>
                  <a:cs typeface="+mn-ea"/>
                  <a:sym typeface="+mn-lt"/>
                </a:rPr>
                <a:t>考研</a:t>
              </a:r>
              <a:endParaRPr lang="en-US" altLang="zh-CN" sz="2800" kern="0" dirty="0">
                <a:solidFill>
                  <a:srgbClr val="FFFF00"/>
                </a:solidFill>
                <a:latin typeface="微软雅黑"/>
                <a:ea typeface="微软雅黑"/>
                <a:cs typeface="+mn-ea"/>
                <a:sym typeface="+mn-lt"/>
              </a:endParaRPr>
            </a:p>
          </p:txBody>
        </p:sp>
      </p:grpSp>
      <p:pic>
        <p:nvPicPr>
          <p:cNvPr id="50" name="图片 4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051" y="2622979"/>
            <a:ext cx="2144697" cy="2080166"/>
          </a:xfrm>
          <a:prstGeom prst="ellipse">
            <a:avLst/>
          </a:prstGeom>
          <a:ln>
            <a:solidFill>
              <a:sysClr val="window" lastClr="FFFFFF"/>
            </a:solidFill>
          </a:ln>
        </p:spPr>
      </p:pic>
      <p:sp>
        <p:nvSpPr>
          <p:cNvPr id="27" name="矩形 26">
            <a:extLst>
              <a:ext uri="{FF2B5EF4-FFF2-40B4-BE49-F238E27FC236}">
                <a16:creationId xmlns:a16="http://schemas.microsoft.com/office/drawing/2014/main" id="{3C909844-589A-42E6-8511-29F56A2FD4DC}"/>
              </a:ext>
            </a:extLst>
          </p:cNvPr>
          <p:cNvSpPr/>
          <p:nvPr/>
        </p:nvSpPr>
        <p:spPr>
          <a:xfrm>
            <a:off x="3270816" y="4438174"/>
            <a:ext cx="1160881"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北京大学</a:t>
            </a:r>
          </a:p>
        </p:txBody>
      </p:sp>
      <p:sp>
        <p:nvSpPr>
          <p:cNvPr id="58" name="矩形 57">
            <a:extLst>
              <a:ext uri="{FF2B5EF4-FFF2-40B4-BE49-F238E27FC236}">
                <a16:creationId xmlns:a16="http://schemas.microsoft.com/office/drawing/2014/main" id="{94AB6E1B-AD86-45EC-A4B8-58AF9F2CEB64}"/>
              </a:ext>
            </a:extLst>
          </p:cNvPr>
          <p:cNvSpPr/>
          <p:nvPr/>
        </p:nvSpPr>
        <p:spPr>
          <a:xfrm>
            <a:off x="9000915" y="2982008"/>
            <a:ext cx="1160881"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600" kern="0" dirty="0">
                <a:solidFill>
                  <a:srgbClr val="FDFDFD"/>
                </a:solidFill>
                <a:latin typeface="微软雅黑"/>
                <a:ea typeface="微软雅黑"/>
                <a:cs typeface="+mn-ea"/>
                <a:sym typeface="+mn-lt"/>
              </a:rPr>
              <a:t>东南</a:t>
            </a: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大学</a:t>
            </a:r>
          </a:p>
        </p:txBody>
      </p:sp>
      <p:sp>
        <p:nvSpPr>
          <p:cNvPr id="63" name="矩形 62">
            <a:extLst>
              <a:ext uri="{FF2B5EF4-FFF2-40B4-BE49-F238E27FC236}">
                <a16:creationId xmlns:a16="http://schemas.microsoft.com/office/drawing/2014/main" id="{31500D02-E039-4D2A-9933-AE38F176C668}"/>
              </a:ext>
            </a:extLst>
          </p:cNvPr>
          <p:cNvSpPr/>
          <p:nvPr/>
        </p:nvSpPr>
        <p:spPr>
          <a:xfrm>
            <a:off x="8763059" y="1515357"/>
            <a:ext cx="1667233"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西安交通大学</a:t>
            </a:r>
          </a:p>
        </p:txBody>
      </p:sp>
      <p:pic>
        <p:nvPicPr>
          <p:cNvPr id="10" name="图片 9">
            <a:extLst>
              <a:ext uri="{FF2B5EF4-FFF2-40B4-BE49-F238E27FC236}">
                <a16:creationId xmlns:a16="http://schemas.microsoft.com/office/drawing/2014/main" id="{E0433311-3218-4F47-AB55-E4ADBA0753C6}"/>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951630" y="575632"/>
            <a:ext cx="972000" cy="97403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图片 12">
            <a:extLst>
              <a:ext uri="{FF2B5EF4-FFF2-40B4-BE49-F238E27FC236}">
                <a16:creationId xmlns:a16="http://schemas.microsoft.com/office/drawing/2014/main" id="{CD562189-1B33-4864-BD81-1F090796B459}"/>
              </a:ext>
            </a:extLst>
          </p:cNvPr>
          <p:cNvPicPr>
            <a:picLocks/>
          </p:cNvPicPr>
          <p:nvPr/>
        </p:nvPicPr>
        <p:blipFill rotWithShape="1">
          <a:blip r:embed="rId4" cstate="print">
            <a:extLst>
              <a:ext uri="{28A0092B-C50C-407E-A947-70E740481C1C}">
                <a14:useLocalDpi xmlns:a14="http://schemas.microsoft.com/office/drawing/2010/main" val="0"/>
              </a:ext>
            </a:extLst>
          </a:blip>
          <a:srcRect l="13292" t="11290" r="11685" b="3457"/>
          <a:stretch/>
        </p:blipFill>
        <p:spPr>
          <a:xfrm>
            <a:off x="10391677" y="1247463"/>
            <a:ext cx="972000" cy="9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7" name="矩形 66">
            <a:extLst>
              <a:ext uri="{FF2B5EF4-FFF2-40B4-BE49-F238E27FC236}">
                <a16:creationId xmlns:a16="http://schemas.microsoft.com/office/drawing/2014/main" id="{0C40A779-B0E9-48B1-A7C3-418AC50E40BD}"/>
              </a:ext>
            </a:extLst>
          </p:cNvPr>
          <p:cNvSpPr/>
          <p:nvPr/>
        </p:nvSpPr>
        <p:spPr>
          <a:xfrm>
            <a:off x="10390491" y="2263348"/>
            <a:ext cx="1160881"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600" kern="0" dirty="0">
                <a:solidFill>
                  <a:srgbClr val="FDFDFD"/>
                </a:solidFill>
                <a:latin typeface="微软雅黑"/>
                <a:ea typeface="微软雅黑"/>
                <a:cs typeface="+mn-ea"/>
                <a:sym typeface="+mn-lt"/>
              </a:rPr>
              <a:t>东华</a:t>
            </a: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大学</a:t>
            </a:r>
          </a:p>
        </p:txBody>
      </p:sp>
      <p:pic>
        <p:nvPicPr>
          <p:cNvPr id="15" name="图片 14">
            <a:extLst>
              <a:ext uri="{FF2B5EF4-FFF2-40B4-BE49-F238E27FC236}">
                <a16:creationId xmlns:a16="http://schemas.microsoft.com/office/drawing/2014/main" id="{DE8FF2B9-C05B-4210-A854-56F34072B09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047382" y="3405102"/>
            <a:ext cx="972000" cy="9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4" name="矩形 73">
            <a:extLst>
              <a:ext uri="{FF2B5EF4-FFF2-40B4-BE49-F238E27FC236}">
                <a16:creationId xmlns:a16="http://schemas.microsoft.com/office/drawing/2014/main" id="{5A0DB028-0018-41D1-8762-C7E709893AF0}"/>
              </a:ext>
            </a:extLst>
          </p:cNvPr>
          <p:cNvSpPr/>
          <p:nvPr/>
        </p:nvSpPr>
        <p:spPr>
          <a:xfrm>
            <a:off x="5875250" y="4364591"/>
            <a:ext cx="1464228"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上海交通大学</a:t>
            </a:r>
          </a:p>
        </p:txBody>
      </p:sp>
      <p:pic>
        <p:nvPicPr>
          <p:cNvPr id="17" name="图片 16">
            <a:extLst>
              <a:ext uri="{FF2B5EF4-FFF2-40B4-BE49-F238E27FC236}">
                <a16:creationId xmlns:a16="http://schemas.microsoft.com/office/drawing/2014/main" id="{38FE9ED0-A100-4B23-B1CA-B0AA833D6D05}"/>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013489" y="3735113"/>
            <a:ext cx="972000" cy="9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5" name="矩形 74">
            <a:extLst>
              <a:ext uri="{FF2B5EF4-FFF2-40B4-BE49-F238E27FC236}">
                <a16:creationId xmlns:a16="http://schemas.microsoft.com/office/drawing/2014/main" id="{602B0234-F79D-4789-B91B-F46A1448CC57}"/>
              </a:ext>
            </a:extLst>
          </p:cNvPr>
          <p:cNvSpPr/>
          <p:nvPr/>
        </p:nvSpPr>
        <p:spPr>
          <a:xfrm>
            <a:off x="8825835" y="4703145"/>
            <a:ext cx="1464228"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华东师范大学</a:t>
            </a:r>
          </a:p>
        </p:txBody>
      </p:sp>
      <p:pic>
        <p:nvPicPr>
          <p:cNvPr id="76" name="图片 75">
            <a:extLst>
              <a:ext uri="{FF2B5EF4-FFF2-40B4-BE49-F238E27FC236}">
                <a16:creationId xmlns:a16="http://schemas.microsoft.com/office/drawing/2014/main" id="{28A31371-5437-4E5A-BBAC-7A5772DD6ECA}"/>
              </a:ext>
            </a:extLst>
          </p:cNvPr>
          <p:cNvPicPr>
            <a:picLocks noChangeAspect="1"/>
          </p:cNvPicPr>
          <p:nvPr/>
        </p:nvPicPr>
        <p:blipFill>
          <a:blip r:embed="rId7"/>
          <a:stretch>
            <a:fillRect/>
          </a:stretch>
        </p:blipFill>
        <p:spPr>
          <a:xfrm>
            <a:off x="7633629" y="2892212"/>
            <a:ext cx="972000" cy="9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7" name="矩形 76">
            <a:extLst>
              <a:ext uri="{FF2B5EF4-FFF2-40B4-BE49-F238E27FC236}">
                <a16:creationId xmlns:a16="http://schemas.microsoft.com/office/drawing/2014/main" id="{299EFAD3-A7FC-47D1-9C1C-8EF77770DFCF}"/>
              </a:ext>
            </a:extLst>
          </p:cNvPr>
          <p:cNvSpPr/>
          <p:nvPr/>
        </p:nvSpPr>
        <p:spPr>
          <a:xfrm>
            <a:off x="7622931" y="3906757"/>
            <a:ext cx="1158671"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浙江大学</a:t>
            </a:r>
          </a:p>
        </p:txBody>
      </p:sp>
      <p:pic>
        <p:nvPicPr>
          <p:cNvPr id="28" name="图片 27">
            <a:extLst>
              <a:ext uri="{FF2B5EF4-FFF2-40B4-BE49-F238E27FC236}">
                <a16:creationId xmlns:a16="http://schemas.microsoft.com/office/drawing/2014/main" id="{1D779B17-9F65-4771-A9BF-55D6AD3FD704}"/>
              </a:ext>
            </a:extLst>
          </p:cNvPr>
          <p:cNvPicPr>
            <a:picLocks/>
          </p:cNvPicPr>
          <p:nvPr/>
        </p:nvPicPr>
        <p:blipFill rotWithShape="1">
          <a:blip r:embed="rId8" cstate="print">
            <a:extLst>
              <a:ext uri="{28A0092B-C50C-407E-A947-70E740481C1C}">
                <a14:useLocalDpi xmlns:a14="http://schemas.microsoft.com/office/drawing/2010/main" val="0"/>
              </a:ext>
            </a:extLst>
          </a:blip>
          <a:srcRect l="8709" t="5061" r="9146" b="2871"/>
          <a:stretch/>
        </p:blipFill>
        <p:spPr>
          <a:xfrm>
            <a:off x="8991416" y="5202282"/>
            <a:ext cx="972000" cy="9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8" name="矩形 77">
            <a:extLst>
              <a:ext uri="{FF2B5EF4-FFF2-40B4-BE49-F238E27FC236}">
                <a16:creationId xmlns:a16="http://schemas.microsoft.com/office/drawing/2014/main" id="{49B9780E-67F2-4AB8-8B7E-007101163381}"/>
              </a:ext>
            </a:extLst>
          </p:cNvPr>
          <p:cNvSpPr/>
          <p:nvPr/>
        </p:nvSpPr>
        <p:spPr>
          <a:xfrm>
            <a:off x="9013489" y="6174282"/>
            <a:ext cx="1464228"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同济大学</a:t>
            </a:r>
          </a:p>
        </p:txBody>
      </p:sp>
      <p:pic>
        <p:nvPicPr>
          <p:cNvPr id="30" name="图片 29">
            <a:extLst>
              <a:ext uri="{FF2B5EF4-FFF2-40B4-BE49-F238E27FC236}">
                <a16:creationId xmlns:a16="http://schemas.microsoft.com/office/drawing/2014/main" id="{FB28C514-F646-4238-AFC3-FE0FBAA1DDB3}"/>
              </a:ext>
            </a:extLst>
          </p:cNvPr>
          <p:cNvPicPr>
            <a:picLocks/>
          </p:cNvPicPr>
          <p:nvPr/>
        </p:nvPicPr>
        <p:blipFill rotWithShape="1">
          <a:blip r:embed="rId9" cstate="print">
            <a:extLst>
              <a:ext uri="{28A0092B-C50C-407E-A947-70E740481C1C}">
                <a14:useLocalDpi xmlns:a14="http://schemas.microsoft.com/office/drawing/2010/main" val="0"/>
              </a:ext>
            </a:extLst>
          </a:blip>
          <a:srcRect l="9744" t="10161" r="10776" b="7160"/>
          <a:stretch/>
        </p:blipFill>
        <p:spPr>
          <a:xfrm>
            <a:off x="10414326" y="4509949"/>
            <a:ext cx="972000" cy="9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9" name="矩形 78">
            <a:extLst>
              <a:ext uri="{FF2B5EF4-FFF2-40B4-BE49-F238E27FC236}">
                <a16:creationId xmlns:a16="http://schemas.microsoft.com/office/drawing/2014/main" id="{DEAF1D24-68BB-441B-8EDF-463FB4CBA53B}"/>
              </a:ext>
            </a:extLst>
          </p:cNvPr>
          <p:cNvSpPr/>
          <p:nvPr/>
        </p:nvSpPr>
        <p:spPr>
          <a:xfrm>
            <a:off x="10195920" y="5498008"/>
            <a:ext cx="1464228"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上海理工大学</a:t>
            </a:r>
          </a:p>
        </p:txBody>
      </p:sp>
      <p:pic>
        <p:nvPicPr>
          <p:cNvPr id="35" name="图片 34">
            <a:extLst>
              <a:ext uri="{FF2B5EF4-FFF2-40B4-BE49-F238E27FC236}">
                <a16:creationId xmlns:a16="http://schemas.microsoft.com/office/drawing/2014/main" id="{3ECE7475-AD61-4873-BED9-D6DCDCFF1F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305" t="6654" r="8251" b="5785"/>
          <a:stretch/>
        </p:blipFill>
        <p:spPr>
          <a:xfrm>
            <a:off x="10414157" y="2955923"/>
            <a:ext cx="972169" cy="9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0" name="矩形 79">
            <a:extLst>
              <a:ext uri="{FF2B5EF4-FFF2-40B4-BE49-F238E27FC236}">
                <a16:creationId xmlns:a16="http://schemas.microsoft.com/office/drawing/2014/main" id="{ABF25A71-17AF-4109-AC9F-FA4E9D1FCBF6}"/>
              </a:ext>
            </a:extLst>
          </p:cNvPr>
          <p:cNvSpPr/>
          <p:nvPr/>
        </p:nvSpPr>
        <p:spPr>
          <a:xfrm>
            <a:off x="10329958" y="3914521"/>
            <a:ext cx="1464228"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DFDFD"/>
                </a:solidFill>
                <a:effectLst/>
                <a:uLnTx/>
                <a:uFillTx/>
                <a:latin typeface="微软雅黑"/>
                <a:ea typeface="微软雅黑"/>
                <a:cs typeface="+mn-ea"/>
                <a:sym typeface="+mn-lt"/>
              </a:rPr>
              <a:t>中国科学院</a:t>
            </a:r>
          </a:p>
        </p:txBody>
      </p:sp>
      <p:grpSp>
        <p:nvGrpSpPr>
          <p:cNvPr id="88" name="组合 87">
            <a:extLst>
              <a:ext uri="{FF2B5EF4-FFF2-40B4-BE49-F238E27FC236}">
                <a16:creationId xmlns:a16="http://schemas.microsoft.com/office/drawing/2014/main" id="{A52C9B82-9DB4-4C17-B465-FDD296E4BC26}"/>
              </a:ext>
            </a:extLst>
          </p:cNvPr>
          <p:cNvGrpSpPr/>
          <p:nvPr/>
        </p:nvGrpSpPr>
        <p:grpSpPr>
          <a:xfrm>
            <a:off x="16103" y="950525"/>
            <a:ext cx="8146041" cy="555457"/>
            <a:chOff x="11790" y="950525"/>
            <a:chExt cx="7688848" cy="555457"/>
          </a:xfrm>
        </p:grpSpPr>
        <p:sp>
          <p:nvSpPr>
            <p:cNvPr id="86" name="圆角矩形 53">
              <a:extLst>
                <a:ext uri="{FF2B5EF4-FFF2-40B4-BE49-F238E27FC236}">
                  <a16:creationId xmlns:a16="http://schemas.microsoft.com/office/drawing/2014/main" id="{A501296C-A1D3-4720-A270-38BD4692713D}"/>
                </a:ext>
              </a:extLst>
            </p:cNvPr>
            <p:cNvSpPr/>
            <p:nvPr/>
          </p:nvSpPr>
          <p:spPr>
            <a:xfrm>
              <a:off x="11790" y="950525"/>
              <a:ext cx="7688848" cy="555457"/>
            </a:xfrm>
            <a:prstGeom prst="roundRect">
              <a:avLst/>
            </a:prstGeom>
            <a:solidFill>
              <a:sysClr val="window" lastClr="FFFFFF"/>
            </a:solidFill>
            <a:ln w="12700" cap="flat" cmpd="sng" algn="ctr">
              <a:noFill/>
              <a:prstDash val="solid"/>
              <a:miter lim="800000"/>
            </a:ln>
            <a:effectLst>
              <a:outerShdw blurRad="50800" dist="63500" dir="2700000" algn="tl" rotWithShape="0">
                <a:prstClr val="black">
                  <a:alpha val="2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1">
                <a:ln>
                  <a:noFill/>
                </a:ln>
                <a:solidFill>
                  <a:prstClr val="white"/>
                </a:solidFill>
                <a:effectLst/>
                <a:uLnTx/>
                <a:uFillTx/>
                <a:latin typeface="微软雅黑"/>
                <a:ea typeface="微软雅黑"/>
                <a:cs typeface="+mn-ea"/>
                <a:sym typeface="+mn-lt"/>
              </a:endParaRPr>
            </a:p>
          </p:txBody>
        </p:sp>
        <p:sp>
          <p:nvSpPr>
            <p:cNvPr id="87" name="文本框 53"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1E823DF8-4809-4DD0-B0BA-BF78EC9260EE}"/>
                </a:ext>
              </a:extLst>
            </p:cNvPr>
            <p:cNvSpPr txBox="1"/>
            <p:nvPr/>
          </p:nvSpPr>
          <p:spPr>
            <a:xfrm>
              <a:off x="185128" y="1016645"/>
              <a:ext cx="7332586" cy="369332"/>
            </a:xfrm>
            <a:prstGeom prst="rect">
              <a:avLst/>
            </a:prstGeom>
            <a:noFill/>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rgbClr val="26576E"/>
                  </a:solidFill>
                  <a:effectLst/>
                  <a:uLnTx/>
                  <a:uFillTx/>
                  <a:latin typeface="微软雅黑"/>
                  <a:ea typeface="微软雅黑"/>
                  <a:cs typeface="+mn-ea"/>
                  <a:sym typeface="+mn-lt"/>
                </a:rPr>
                <a:t>考研专业方向：生物医学工程、电子信息大类、计算机科学、软件工程</a:t>
              </a:r>
              <a:endParaRPr kumimoji="0" lang="en-US" altLang="zh-CN" b="0" i="0" u="none" strike="noStrike" kern="0" cap="none" spc="0" normalizeH="0" baseline="0" noProof="0" dirty="0">
                <a:ln>
                  <a:noFill/>
                </a:ln>
                <a:solidFill>
                  <a:srgbClr val="26576E"/>
                </a:solidFill>
                <a:effectLst/>
                <a:uLnTx/>
                <a:uFillTx/>
                <a:latin typeface="微软雅黑"/>
                <a:ea typeface="微软雅黑"/>
                <a:cs typeface="+mn-ea"/>
                <a:sym typeface="+mn-lt"/>
              </a:endParaRPr>
            </a:p>
          </p:txBody>
        </p:sp>
      </p:grpSp>
      <p:grpSp>
        <p:nvGrpSpPr>
          <p:cNvPr id="91" name="组合 90">
            <a:extLst>
              <a:ext uri="{FF2B5EF4-FFF2-40B4-BE49-F238E27FC236}">
                <a16:creationId xmlns:a16="http://schemas.microsoft.com/office/drawing/2014/main" id="{E23F463C-8085-4624-B907-9520EE61A72C}"/>
              </a:ext>
            </a:extLst>
          </p:cNvPr>
          <p:cNvGrpSpPr/>
          <p:nvPr/>
        </p:nvGrpSpPr>
        <p:grpSpPr>
          <a:xfrm>
            <a:off x="2994295" y="2469819"/>
            <a:ext cx="2150110" cy="427364"/>
            <a:chOff x="159759" y="4100092"/>
            <a:chExt cx="8137521" cy="546328"/>
          </a:xfrm>
        </p:grpSpPr>
        <p:sp>
          <p:nvSpPr>
            <p:cNvPr id="92" name="圆角矩形 53">
              <a:extLst>
                <a:ext uri="{FF2B5EF4-FFF2-40B4-BE49-F238E27FC236}">
                  <a16:creationId xmlns:a16="http://schemas.microsoft.com/office/drawing/2014/main" id="{4CCED8A5-20D4-4360-9A1F-A2F6C15C45F3}"/>
                </a:ext>
              </a:extLst>
            </p:cNvPr>
            <p:cNvSpPr/>
            <p:nvPr/>
          </p:nvSpPr>
          <p:spPr>
            <a:xfrm>
              <a:off x="159759" y="4100092"/>
              <a:ext cx="8137521" cy="546328"/>
            </a:xfrm>
            <a:prstGeom prst="roundRect">
              <a:avLst/>
            </a:prstGeom>
            <a:solidFill>
              <a:sysClr val="window" lastClr="FFFFFF"/>
            </a:solidFill>
            <a:ln w="12700" cap="flat" cmpd="sng" algn="ctr">
              <a:noFill/>
              <a:prstDash val="solid"/>
              <a:miter lim="800000"/>
            </a:ln>
            <a:effectLst>
              <a:outerShdw blurRad="50800" dist="63500" dir="2700000" algn="tl" rotWithShape="0">
                <a:prstClr val="black">
                  <a:alpha val="2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1">
                <a:ln>
                  <a:noFill/>
                </a:ln>
                <a:solidFill>
                  <a:prstClr val="white"/>
                </a:solidFill>
                <a:effectLst/>
                <a:uLnTx/>
                <a:uFillTx/>
                <a:latin typeface="微软雅黑"/>
                <a:ea typeface="微软雅黑"/>
                <a:cs typeface="+mn-ea"/>
                <a:sym typeface="+mn-lt"/>
              </a:endParaRPr>
            </a:p>
          </p:txBody>
        </p:sp>
        <p:sp>
          <p:nvSpPr>
            <p:cNvPr id="93" name="文本框 53"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BFFAF24B-5CE8-4CEE-AC61-891026911CF1}"/>
                </a:ext>
              </a:extLst>
            </p:cNvPr>
            <p:cNvSpPr txBox="1"/>
            <p:nvPr/>
          </p:nvSpPr>
          <p:spPr>
            <a:xfrm>
              <a:off x="610051" y="4167582"/>
              <a:ext cx="7251220" cy="432796"/>
            </a:xfrm>
            <a:prstGeom prst="rect">
              <a:avLst/>
            </a:prstGeom>
            <a:noFill/>
            <a:effectLst/>
          </p:spPr>
          <p:txBody>
            <a:bodyPr wrap="square" rtlCol="0">
              <a:spAutoFit/>
            </a:bodyPr>
            <a:lstStyle/>
            <a:p>
              <a:pPr algn="ctr" defTabSz="866943">
                <a:defRPr/>
              </a:pPr>
              <a:r>
                <a:rPr lang="en-US" altLang="zh-CN" sz="1600" kern="0" dirty="0">
                  <a:solidFill>
                    <a:srgbClr val="011A30"/>
                  </a:solidFill>
                  <a:latin typeface="微软雅黑"/>
                  <a:ea typeface="微软雅黑"/>
                  <a:cs typeface="+mn-ea"/>
                  <a:sym typeface="+mn-lt"/>
                </a:rPr>
                <a:t>2025</a:t>
              </a:r>
              <a:r>
                <a:rPr lang="zh-CN" altLang="en-US" sz="1600" kern="0" dirty="0">
                  <a:solidFill>
                    <a:srgbClr val="011A30"/>
                  </a:solidFill>
                  <a:latin typeface="微软雅黑"/>
                  <a:ea typeface="微软雅黑"/>
                  <a:cs typeface="+mn-ea"/>
                  <a:sym typeface="+mn-lt"/>
                </a:rPr>
                <a:t>保研率</a:t>
              </a:r>
              <a:r>
                <a:rPr lang="en-US" altLang="zh-CN" sz="1600" kern="0" dirty="0">
                  <a:solidFill>
                    <a:srgbClr val="011A30"/>
                  </a:solidFill>
                  <a:latin typeface="微软雅黑"/>
                  <a:ea typeface="微软雅黑"/>
                  <a:cs typeface="+mn-ea"/>
                  <a:sym typeface="+mn-lt"/>
                </a:rPr>
                <a:t>11%</a:t>
              </a:r>
              <a:endParaRPr lang="en-US" altLang="zh-CN" sz="3200" kern="0" dirty="0">
                <a:solidFill>
                  <a:srgbClr val="011A30"/>
                </a:solidFill>
                <a:latin typeface="微软雅黑"/>
                <a:ea typeface="微软雅黑"/>
                <a:cs typeface="+mn-ea"/>
                <a:sym typeface="+mn-lt"/>
              </a:endParaRPr>
            </a:p>
          </p:txBody>
        </p:sp>
      </p:grpSp>
      <p:pic>
        <p:nvPicPr>
          <p:cNvPr id="4" name="图片 3">
            <a:extLst>
              <a:ext uri="{FF2B5EF4-FFF2-40B4-BE49-F238E27FC236}">
                <a16:creationId xmlns:a16="http://schemas.microsoft.com/office/drawing/2014/main" id="{DE6BFE17-7E41-4876-AB14-12C27A835C2B}"/>
              </a:ext>
            </a:extLst>
          </p:cNvPr>
          <p:cNvPicPr>
            <a:picLocks/>
          </p:cNvPicPr>
          <p:nvPr/>
        </p:nvPicPr>
        <p:blipFill rotWithShape="1">
          <a:blip r:embed="rId11" cstate="print">
            <a:extLst>
              <a:ext uri="{28A0092B-C50C-407E-A947-70E740481C1C}">
                <a14:useLocalDpi xmlns:a14="http://schemas.microsoft.com/office/drawing/2010/main" val="0"/>
              </a:ext>
            </a:extLst>
          </a:blip>
          <a:srcRect l="4913" t="20476" r="4167" b="28148"/>
          <a:stretch/>
        </p:blipFill>
        <p:spPr>
          <a:xfrm>
            <a:off x="3320458" y="3339094"/>
            <a:ext cx="972000" cy="9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a:extLst>
              <a:ext uri="{FF2B5EF4-FFF2-40B4-BE49-F238E27FC236}">
                <a16:creationId xmlns:a16="http://schemas.microsoft.com/office/drawing/2014/main" id="{7334D46A-6A26-4072-8408-8B339EE1E31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744" t="22037" r="22337" b="22024"/>
          <a:stretch/>
        </p:blipFill>
        <p:spPr bwMode="auto">
          <a:xfrm>
            <a:off x="9010631" y="2002194"/>
            <a:ext cx="978936" cy="9792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9" name="图片 48" descr="资源 2">
            <a:extLst>
              <a:ext uri="{FF2B5EF4-FFF2-40B4-BE49-F238E27FC236}">
                <a16:creationId xmlns:a16="http://schemas.microsoft.com/office/drawing/2014/main" id="{B273C4AB-F6BE-4035-902F-EB571D0A92F8}"/>
              </a:ext>
            </a:extLst>
          </p:cNvPr>
          <p:cNvPicPr>
            <a:picLocks noChangeAspect="1"/>
          </p:cNvPicPr>
          <p:nvPr/>
        </p:nvPicPr>
        <p:blipFill>
          <a:blip r:embed="rId13"/>
          <a:stretch>
            <a:fillRect/>
          </a:stretch>
        </p:blipFill>
        <p:spPr>
          <a:xfrm>
            <a:off x="10161539" y="23177"/>
            <a:ext cx="1924685" cy="570865"/>
          </a:xfrm>
          <a:prstGeom prst="rect">
            <a:avLst/>
          </a:prstGeom>
        </p:spPr>
      </p:pic>
      <p:pic>
        <p:nvPicPr>
          <p:cNvPr id="2" name="Picture 2">
            <a:extLst>
              <a:ext uri="{FF2B5EF4-FFF2-40B4-BE49-F238E27FC236}">
                <a16:creationId xmlns:a16="http://schemas.microsoft.com/office/drawing/2014/main" id="{D4168349-3C37-429E-8F62-5D7CF97E80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4126" y="2197888"/>
            <a:ext cx="972001" cy="9720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48F015A-0560-483E-BE02-9CAFA575996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97729" y="3375110"/>
            <a:ext cx="973576" cy="9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57AD9E93-85FA-485B-865C-4A7D73230CE6}"/>
              </a:ext>
            </a:extLst>
          </p:cNvPr>
          <p:cNvPicPr>
            <a:picLocks noChangeAspect="1"/>
          </p:cNvPicPr>
          <p:nvPr/>
        </p:nvPicPr>
        <p:blipFill>
          <a:blip r:embed="rId16"/>
          <a:stretch>
            <a:fillRect/>
          </a:stretch>
        </p:blipFill>
        <p:spPr>
          <a:xfrm>
            <a:off x="6155107" y="4868803"/>
            <a:ext cx="904514" cy="896682"/>
          </a:xfrm>
          <a:prstGeom prst="rect">
            <a:avLst/>
          </a:prstGeom>
        </p:spPr>
      </p:pic>
      <p:pic>
        <p:nvPicPr>
          <p:cNvPr id="9" name="图片 8">
            <a:extLst>
              <a:ext uri="{FF2B5EF4-FFF2-40B4-BE49-F238E27FC236}">
                <a16:creationId xmlns:a16="http://schemas.microsoft.com/office/drawing/2014/main" id="{6243AEAB-D309-4EA0-879A-602628625B9A}"/>
              </a:ext>
            </a:extLst>
          </p:cNvPr>
          <p:cNvPicPr>
            <a:picLocks noChangeAspect="1"/>
          </p:cNvPicPr>
          <p:nvPr/>
        </p:nvPicPr>
        <p:blipFill>
          <a:blip r:embed="rId17"/>
          <a:stretch>
            <a:fillRect/>
          </a:stretch>
        </p:blipFill>
        <p:spPr>
          <a:xfrm>
            <a:off x="7662958" y="4500449"/>
            <a:ext cx="1045957" cy="972000"/>
          </a:xfrm>
          <a:prstGeom prst="rect">
            <a:avLst/>
          </a:prstGeom>
        </p:spPr>
      </p:pic>
      <p:pic>
        <p:nvPicPr>
          <p:cNvPr id="16" name="图片 15">
            <a:extLst>
              <a:ext uri="{FF2B5EF4-FFF2-40B4-BE49-F238E27FC236}">
                <a16:creationId xmlns:a16="http://schemas.microsoft.com/office/drawing/2014/main" id="{659138A6-CA05-4EFD-9C40-480CE0DCF598}"/>
              </a:ext>
            </a:extLst>
          </p:cNvPr>
          <p:cNvPicPr>
            <a:picLocks noChangeAspect="1"/>
          </p:cNvPicPr>
          <p:nvPr/>
        </p:nvPicPr>
        <p:blipFill>
          <a:blip r:embed="rId18"/>
          <a:stretch>
            <a:fillRect/>
          </a:stretch>
        </p:blipFill>
        <p:spPr>
          <a:xfrm>
            <a:off x="7630160" y="1680637"/>
            <a:ext cx="978937" cy="957788"/>
          </a:xfrm>
          <a:prstGeom prst="rect">
            <a:avLst/>
          </a:prstGeom>
        </p:spPr>
      </p:pic>
      <p:sp>
        <p:nvSpPr>
          <p:cNvPr id="3" name="TextBox 39">
            <a:extLst>
              <a:ext uri="{FF2B5EF4-FFF2-40B4-BE49-F238E27FC236}">
                <a16:creationId xmlns:a16="http://schemas.microsoft.com/office/drawing/2014/main" id="{0DBE0130-6E48-9FB7-8E50-DB2ECCCB832E}"/>
              </a:ext>
            </a:extLst>
          </p:cNvPr>
          <p:cNvSpPr txBox="1"/>
          <p:nvPr/>
        </p:nvSpPr>
        <p:spPr>
          <a:xfrm>
            <a:off x="302820" y="326938"/>
            <a:ext cx="6149440"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学生发展</a:t>
            </a:r>
            <a:r>
              <a:rPr lang="en-US" altLang="zh-CN" sz="3035" b="1" dirty="0">
                <a:solidFill>
                  <a:prstClr val="white"/>
                </a:solidFill>
                <a:latin typeface="微软雅黑"/>
                <a:ea typeface="微软雅黑"/>
                <a:cs typeface="+mn-ea"/>
                <a:sym typeface="+mn-lt"/>
              </a:rPr>
              <a:t>--</a:t>
            </a:r>
            <a:r>
              <a:rPr lang="zh-CN" altLang="en-US" sz="3034" b="1" kern="0" dirty="0">
                <a:solidFill>
                  <a:prstClr val="white"/>
                </a:solidFill>
                <a:latin typeface="微软雅黑"/>
                <a:ea typeface="微软雅黑"/>
                <a:cs typeface="+mn-ea"/>
                <a:sym typeface="+mn-lt"/>
              </a:rPr>
              <a:t>保研考研</a:t>
            </a:r>
            <a:endParaRPr lang="zh-CN" altLang="en-US" sz="3035" b="1" dirty="0">
              <a:solidFill>
                <a:prstClr val="white"/>
              </a:solidFill>
              <a:latin typeface="微软雅黑"/>
              <a:ea typeface="微软雅黑"/>
              <a:cs typeface="+mn-ea"/>
              <a:sym typeface="+mn-lt"/>
            </a:endParaRPr>
          </a:p>
        </p:txBody>
      </p:sp>
    </p:spTree>
    <p:extLst>
      <p:ext uri="{BB962C8B-B14F-4D97-AF65-F5344CB8AC3E}">
        <p14:creationId xmlns:p14="http://schemas.microsoft.com/office/powerpoint/2010/main" val="235434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4"/>
          <p:cNvSpPr/>
          <p:nvPr/>
        </p:nvSpPr>
        <p:spPr>
          <a:xfrm>
            <a:off x="146112" y="1019713"/>
            <a:ext cx="4546700" cy="1418131"/>
          </a:xfrm>
          <a:prstGeom prst="rect">
            <a:avLst/>
          </a:prstGeom>
        </p:spPr>
        <p:txBody>
          <a:bodyPr wrap="square" lIns="86664" tIns="43332" rIns="86664" bIns="43332">
            <a:spAutoFit/>
          </a:bodyPr>
          <a:lstStyle/>
          <a:p>
            <a:pPr fontAlgn="auto">
              <a:lnSpc>
                <a:spcPct val="150000"/>
              </a:lnSpc>
              <a:spcBef>
                <a:spcPts val="0"/>
              </a:spcBef>
              <a:spcAft>
                <a:spcPts val="0"/>
              </a:spcAft>
              <a:defRPr/>
            </a:pPr>
            <a:r>
              <a:rPr lang="zh-CN" altLang="en-US" sz="2000" b="1" dirty="0">
                <a:solidFill>
                  <a:prstClr val="white"/>
                </a:solidFill>
                <a:latin typeface="微软雅黑"/>
                <a:ea typeface="微软雅黑"/>
                <a:cs typeface="+mn-ea"/>
                <a:sym typeface="+mn-lt"/>
              </a:rPr>
              <a:t>可在医疗卫生、大健康相关的政府机构、各级医院及医疗卫生机构、互联网相关企业、研究机构就业</a:t>
            </a:r>
          </a:p>
        </p:txBody>
      </p:sp>
      <p:sp>
        <p:nvSpPr>
          <p:cNvPr id="28" name="Rectangle 24"/>
          <p:cNvSpPr/>
          <p:nvPr/>
        </p:nvSpPr>
        <p:spPr>
          <a:xfrm>
            <a:off x="155565" y="2446599"/>
            <a:ext cx="4491706" cy="1418131"/>
          </a:xfrm>
          <a:prstGeom prst="rect">
            <a:avLst/>
          </a:prstGeom>
        </p:spPr>
        <p:txBody>
          <a:bodyPr wrap="square" lIns="86664" tIns="43332" rIns="86664" bIns="43332">
            <a:spAutoFit/>
          </a:bodyPr>
          <a:lstStyle/>
          <a:p>
            <a:pPr fontAlgn="auto">
              <a:lnSpc>
                <a:spcPct val="150000"/>
              </a:lnSpc>
              <a:spcBef>
                <a:spcPts val="0"/>
              </a:spcBef>
              <a:spcAft>
                <a:spcPts val="0"/>
              </a:spcAft>
              <a:defRPr/>
            </a:pPr>
            <a:r>
              <a:rPr sz="2000" b="1" dirty="0">
                <a:solidFill>
                  <a:prstClr val="white"/>
                </a:solidFill>
                <a:latin typeface="微软雅黑"/>
                <a:ea typeface="微软雅黑"/>
                <a:cs typeface="+mn-ea"/>
                <a:sym typeface="+mn-lt"/>
              </a:rPr>
              <a:t>从事智能化医疗信息产品研发、设计制造、产品管理、技术咨询、技术服务、教育培训等工作</a:t>
            </a:r>
          </a:p>
        </p:txBody>
      </p:sp>
      <p:pic>
        <p:nvPicPr>
          <p:cNvPr id="30" name="图片 29" descr="资源 2">
            <a:extLst>
              <a:ext uri="{FF2B5EF4-FFF2-40B4-BE49-F238E27FC236}">
                <a16:creationId xmlns:a16="http://schemas.microsoft.com/office/drawing/2014/main" id="{E3D0D7B0-5F5A-470E-AEE3-3C5DFC26F338}"/>
              </a:ext>
            </a:extLst>
          </p:cNvPr>
          <p:cNvPicPr>
            <a:picLocks noChangeAspect="1"/>
          </p:cNvPicPr>
          <p:nvPr/>
        </p:nvPicPr>
        <p:blipFill>
          <a:blip r:embed="rId2"/>
          <a:stretch>
            <a:fillRect/>
          </a:stretch>
        </p:blipFill>
        <p:spPr>
          <a:xfrm>
            <a:off x="10161539" y="23177"/>
            <a:ext cx="1924685" cy="570865"/>
          </a:xfrm>
          <a:prstGeom prst="rect">
            <a:avLst/>
          </a:prstGeom>
        </p:spPr>
      </p:pic>
      <p:sp>
        <p:nvSpPr>
          <p:cNvPr id="4" name="TextBox 39">
            <a:extLst>
              <a:ext uri="{FF2B5EF4-FFF2-40B4-BE49-F238E27FC236}">
                <a16:creationId xmlns:a16="http://schemas.microsoft.com/office/drawing/2014/main" id="{C1761769-DA2A-CF79-A64C-1FDA9AF15BBB}"/>
              </a:ext>
            </a:extLst>
          </p:cNvPr>
          <p:cNvSpPr txBox="1"/>
          <p:nvPr/>
        </p:nvSpPr>
        <p:spPr>
          <a:xfrm>
            <a:off x="302820" y="326938"/>
            <a:ext cx="6229590"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学生发展</a:t>
            </a:r>
            <a:r>
              <a:rPr lang="en-US" altLang="zh-CN" sz="3035" b="1" dirty="0">
                <a:solidFill>
                  <a:prstClr val="white"/>
                </a:solidFill>
                <a:latin typeface="微软雅黑"/>
                <a:ea typeface="微软雅黑"/>
                <a:cs typeface="+mn-ea"/>
                <a:sym typeface="+mn-lt"/>
              </a:rPr>
              <a:t>—</a:t>
            </a:r>
            <a:r>
              <a:rPr lang="zh-CN" altLang="en-US" sz="3034" b="1" kern="0" dirty="0">
                <a:solidFill>
                  <a:prstClr val="white"/>
                </a:solidFill>
                <a:latin typeface="微软雅黑"/>
                <a:ea typeface="微软雅黑"/>
                <a:cs typeface="+mn-ea"/>
                <a:sym typeface="+mn-lt"/>
              </a:rPr>
              <a:t>就业去向</a:t>
            </a:r>
            <a:endParaRPr lang="zh-CN" altLang="en-US" sz="3035" b="1" dirty="0">
              <a:solidFill>
                <a:prstClr val="white"/>
              </a:solidFill>
              <a:latin typeface="微软雅黑"/>
              <a:ea typeface="微软雅黑"/>
              <a:cs typeface="+mn-ea"/>
              <a:sym typeface="+mn-lt"/>
            </a:endParaRPr>
          </a:p>
        </p:txBody>
      </p:sp>
      <p:sp>
        <p:nvSpPr>
          <p:cNvPr id="5" name="TextBox 39">
            <a:extLst>
              <a:ext uri="{FF2B5EF4-FFF2-40B4-BE49-F238E27FC236}">
                <a16:creationId xmlns:a16="http://schemas.microsoft.com/office/drawing/2014/main" id="{CC86ED55-7569-6BE6-EF96-8D113B86EFD9}"/>
              </a:ext>
            </a:extLst>
          </p:cNvPr>
          <p:cNvSpPr txBox="1"/>
          <p:nvPr/>
        </p:nvSpPr>
        <p:spPr>
          <a:xfrm>
            <a:off x="6471022" y="909630"/>
            <a:ext cx="4334841" cy="461665"/>
          </a:xfrm>
          <a:prstGeom prst="rect">
            <a:avLst/>
          </a:prstGeom>
          <a:noFill/>
        </p:spPr>
        <p:txBody>
          <a:bodyPr wrap="none" rtlCol="0">
            <a:spAutoFit/>
          </a:bodyPr>
          <a:lstStyle/>
          <a:p>
            <a:r>
              <a:rPr lang="zh-CN" altLang="en-US" sz="2400" dirty="0">
                <a:solidFill>
                  <a:prstClr val="white"/>
                </a:solidFill>
                <a:latin typeface="微软雅黑"/>
                <a:ea typeface="微软雅黑"/>
                <a:cs typeface="+mn-ea"/>
                <a:sym typeface="+mn-lt"/>
              </a:rPr>
              <a:t>互联网</a:t>
            </a:r>
            <a:r>
              <a:rPr lang="en-US" altLang="zh-CN" sz="2400" dirty="0">
                <a:solidFill>
                  <a:prstClr val="white"/>
                </a:solidFill>
                <a:latin typeface="微软雅黑"/>
                <a:ea typeface="微软雅黑"/>
                <a:cs typeface="+mn-ea"/>
                <a:sym typeface="+mn-lt"/>
              </a:rPr>
              <a:t>/IT/</a:t>
            </a:r>
            <a:r>
              <a:rPr lang="zh-CN" altLang="en-US" sz="2400" dirty="0">
                <a:solidFill>
                  <a:prstClr val="white"/>
                </a:solidFill>
                <a:latin typeface="微软雅黑"/>
                <a:ea typeface="微软雅黑"/>
                <a:cs typeface="+mn-ea"/>
                <a:sym typeface="+mn-lt"/>
              </a:rPr>
              <a:t>等国内外</a:t>
            </a:r>
            <a:r>
              <a:rPr lang="en-US" altLang="zh-CN" sz="2400" dirty="0">
                <a:solidFill>
                  <a:prstClr val="white"/>
                </a:solidFill>
                <a:latin typeface="微软雅黑"/>
                <a:ea typeface="微软雅黑"/>
                <a:cs typeface="+mn-ea"/>
                <a:sym typeface="+mn-lt"/>
              </a:rPr>
              <a:t>500</a:t>
            </a:r>
            <a:r>
              <a:rPr lang="zh-CN" altLang="en-US" sz="2400" dirty="0">
                <a:solidFill>
                  <a:prstClr val="white"/>
                </a:solidFill>
                <a:latin typeface="微软雅黑"/>
                <a:ea typeface="微软雅黑"/>
                <a:cs typeface="+mn-ea"/>
                <a:sym typeface="+mn-lt"/>
              </a:rPr>
              <a:t>强公司</a:t>
            </a:r>
          </a:p>
        </p:txBody>
      </p:sp>
      <p:sp>
        <p:nvSpPr>
          <p:cNvPr id="31" name="文本框 30">
            <a:extLst>
              <a:ext uri="{FF2B5EF4-FFF2-40B4-BE49-F238E27FC236}">
                <a16:creationId xmlns:a16="http://schemas.microsoft.com/office/drawing/2014/main" id="{9BDA9A5D-393D-CFC8-AD00-649B6997D26E}"/>
              </a:ext>
            </a:extLst>
          </p:cNvPr>
          <p:cNvSpPr txBox="1"/>
          <p:nvPr/>
        </p:nvSpPr>
        <p:spPr>
          <a:xfrm>
            <a:off x="6190785" y="6254902"/>
            <a:ext cx="5815568" cy="613694"/>
          </a:xfrm>
          <a:prstGeom prst="rect">
            <a:avLst/>
          </a:prstGeom>
          <a:noFill/>
        </p:spPr>
        <p:txBody>
          <a:bodyPr wrap="square"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岗位：从事研发工程师前后台开发、需求分析、技术经理、产品经理、网络安全等。</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mn-ea"/>
                <a:sym typeface="+mn-lt"/>
              </a:rPr>
              <a:t>薪水待遇：参考互联网、国际咨询、金融等公司待遇。</a:t>
            </a:r>
          </a:p>
        </p:txBody>
      </p:sp>
      <p:grpSp>
        <p:nvGrpSpPr>
          <p:cNvPr id="33" name="组合 32">
            <a:extLst>
              <a:ext uri="{FF2B5EF4-FFF2-40B4-BE49-F238E27FC236}">
                <a16:creationId xmlns:a16="http://schemas.microsoft.com/office/drawing/2014/main" id="{BB0C1C35-7716-2F75-8EC8-81CF7914B930}"/>
              </a:ext>
            </a:extLst>
          </p:cNvPr>
          <p:cNvGrpSpPr/>
          <p:nvPr/>
        </p:nvGrpSpPr>
        <p:grpSpPr>
          <a:xfrm>
            <a:off x="5109661" y="1371295"/>
            <a:ext cx="6591470" cy="2398246"/>
            <a:chOff x="4921760" y="970711"/>
            <a:chExt cx="7057563" cy="2696618"/>
          </a:xfrm>
        </p:grpSpPr>
        <p:grpSp>
          <p:nvGrpSpPr>
            <p:cNvPr id="18" name="Group 10"/>
            <p:cNvGrpSpPr/>
            <p:nvPr/>
          </p:nvGrpSpPr>
          <p:grpSpPr>
            <a:xfrm>
              <a:off x="5879698" y="1660650"/>
              <a:ext cx="904540" cy="904540"/>
              <a:chOff x="6253939" y="2516220"/>
              <a:chExt cx="831273" cy="831273"/>
            </a:xfrm>
            <a:noFill/>
          </p:grpSpPr>
          <p:sp>
            <p:nvSpPr>
              <p:cNvPr id="19" name="Oval 11"/>
              <p:cNvSpPr/>
              <p:nvPr/>
            </p:nvSpPr>
            <p:spPr>
              <a:xfrm>
                <a:off x="6253939" y="2516220"/>
                <a:ext cx="831273" cy="831273"/>
              </a:xfrm>
              <a:prstGeom prst="ellipse">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705" b="0" i="0" u="none" strike="noStrike" kern="0" cap="none" spc="0" normalizeH="0" baseline="0" noProof="0">
                  <a:ln>
                    <a:noFill/>
                  </a:ln>
                  <a:solidFill>
                    <a:prstClr val="black">
                      <a:lumMod val="65000"/>
                      <a:lumOff val="35000"/>
                    </a:prstClr>
                  </a:solidFill>
                  <a:effectLst/>
                  <a:uLnTx/>
                  <a:uFillTx/>
                  <a:latin typeface="微软雅黑"/>
                  <a:ea typeface="微软雅黑"/>
                  <a:cs typeface="+mn-ea"/>
                  <a:sym typeface="+mn-lt"/>
                </a:endParaRPr>
              </a:p>
            </p:txBody>
          </p:sp>
          <p:sp>
            <p:nvSpPr>
              <p:cNvPr id="20" name="AutoShape 117"/>
              <p:cNvSpPr/>
              <p:nvPr/>
            </p:nvSpPr>
            <p:spPr bwMode="auto">
              <a:xfrm>
                <a:off x="6437403" y="2772142"/>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ysClr val="window" lastClr="FFFFFF"/>
              </a:solidFill>
              <a:ln w="12700" cap="flat" cmpd="sng">
                <a:solidFill>
                  <a:sysClr val="window" lastClr="FFFFFF"/>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8062" tIns="18062" rIns="18062" bIns="18062" anchor="ctr"/>
              <a:lstStyle/>
              <a:p>
                <a:pPr marL="0" marR="0" lvl="0" indent="0" algn="ctr" defTabSz="171450" eaLnBrk="1" fontAlgn="auto" latinLnBrk="0" hangingPunct="0">
                  <a:lnSpc>
                    <a:spcPct val="100000"/>
                  </a:lnSpc>
                  <a:spcBef>
                    <a:spcPts val="0"/>
                  </a:spcBef>
                  <a:spcAft>
                    <a:spcPts val="0"/>
                  </a:spcAft>
                  <a:buClrTx/>
                  <a:buSzTx/>
                  <a:buFontTx/>
                  <a:buNone/>
                  <a:defRPr/>
                </a:pPr>
                <a:endParaRPr kumimoji="0" lang="en-US" sz="1045" b="0" i="0" u="none" strike="noStrike" kern="0" cap="none" spc="0" normalizeH="0" baseline="0" noProof="0">
                  <a:ln>
                    <a:noFill/>
                  </a:ln>
                  <a:solidFill>
                    <a:prstClr val="black">
                      <a:lumMod val="65000"/>
                      <a:lumOff val="35000"/>
                    </a:prstClr>
                  </a:solidFill>
                  <a:effectLst>
                    <a:outerShdw blurRad="38100" dist="38100" dir="2700000" algn="tl">
                      <a:srgbClr val="000000"/>
                    </a:outerShdw>
                  </a:effectLst>
                  <a:uLnTx/>
                  <a:uFillTx/>
                  <a:latin typeface="微软雅黑"/>
                  <a:ea typeface="微软雅黑"/>
                  <a:cs typeface="+mn-ea"/>
                  <a:sym typeface="+mn-lt"/>
                </a:endParaRPr>
              </a:p>
            </p:txBody>
          </p:sp>
        </p:grpSp>
        <p:pic>
          <p:nvPicPr>
            <p:cNvPr id="6" name="Picture 4" descr="https://timgsa.baidu.com/timg?image&amp;quality=80&amp;size=b9999_10000&amp;sec=1569868566675&amp;di=1bf1700434c584b70c9af48635616b0f&amp;imgtype=0&amp;src=http%3A%2F%2Fwww.fetalcardiacsymposium.com%2Fwp-content%2Fuploads%2F2018%2F06%2Fibm_PNG19658.png">
              <a:extLst>
                <a:ext uri="{FF2B5EF4-FFF2-40B4-BE49-F238E27FC236}">
                  <a16:creationId xmlns:a16="http://schemas.microsoft.com/office/drawing/2014/main" id="{C05887BC-CBF7-C0C1-FF1C-9BAD8D25B5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9947" y="978791"/>
              <a:ext cx="1778467" cy="7746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timgsa.baidu.com/timg?image&amp;quality=80&amp;size=b9999_10000&amp;sec=1569868828560&amp;di=aa9ce1031203c1297db814bee2a49e13&amp;imgtype=0&amp;src=http%3A%2F%2Ftc.sinaimg.cn%2Fmaxwidth.2048%2Ftc.service.weibo.com%2Fp%2Fmmbiz_qpic_cn%2F715f5bd2ebbf3a5a4764189669a3e006.jpg">
              <a:extLst>
                <a:ext uri="{FF2B5EF4-FFF2-40B4-BE49-F238E27FC236}">
                  <a16:creationId xmlns:a16="http://schemas.microsoft.com/office/drawing/2014/main" id="{F49AD853-5A44-39BC-9E97-0250D7E3EC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0472" y="1745853"/>
              <a:ext cx="1585294" cy="10552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timgsa.baidu.com/timg?image&amp;quality=80&amp;size=b9999_10000&amp;sec=1569868851950&amp;di=3ee6a8d66b0ae0350398231cd1df6a56&amp;imgtype=0&amp;src=http%3A%2F%2Fn.sinaimg.cn%2Ffinance%2Ftransform%2F20170809%2FwcTA-fyixiar8715061.jpg">
              <a:extLst>
                <a:ext uri="{FF2B5EF4-FFF2-40B4-BE49-F238E27FC236}">
                  <a16:creationId xmlns:a16="http://schemas.microsoft.com/office/drawing/2014/main" id="{1F3244C1-1F69-7289-65B5-6039214704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569" y="1846143"/>
              <a:ext cx="1840493" cy="9319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timgsa.baidu.com/timg?image&amp;quality=80&amp;size=b9999_10000&amp;sec=1569868898492&amp;di=4bf0457b1c6c9ef68494444f3d4ccaf1&amp;imgtype=0&amp;src=http%3A%2F%2Fs1.sinaimg.cn%2Fmw690%2F006dJJZdty70U3xWWUo70%26690">
              <a:extLst>
                <a:ext uri="{FF2B5EF4-FFF2-40B4-BE49-F238E27FC236}">
                  <a16:creationId xmlns:a16="http://schemas.microsoft.com/office/drawing/2014/main" id="{C3A3C8A4-F12E-8F32-2FA3-7DB62B1F15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7090" y="983562"/>
              <a:ext cx="2065615" cy="774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s://timgsa.baidu.com/timg?image&amp;quality=80&amp;size=b9999_10000&amp;sec=1569868948527&amp;di=286a176d7e1dbc81b5cc96b7363d072f&amp;imgtype=0&amp;src=http%3A%2F%2Fi1.hexunimg.cn%2F2015-10-21%2F179988018.jpg">
              <a:extLst>
                <a:ext uri="{FF2B5EF4-FFF2-40B4-BE49-F238E27FC236}">
                  <a16:creationId xmlns:a16="http://schemas.microsoft.com/office/drawing/2014/main" id="{6721F021-15DC-B240-672C-5B15EDD0D2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6169" y="2670222"/>
              <a:ext cx="1299444" cy="987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https://timgsa.baidu.com/timg?image&amp;quality=80&amp;size=b9999_10000&amp;sec=1569869319044&amp;di=ff9a1910b10acc0af27a0b93560fc106&amp;imgtype=0&amp;src=http%3A%2F%2Fwww.cbdio.com%2Fimage%2Fattachement%2Fjpg%2Fsite2%2F20150519%2Fac220b83a0b016c5303421.jpg">
              <a:extLst>
                <a:ext uri="{FF2B5EF4-FFF2-40B4-BE49-F238E27FC236}">
                  <a16:creationId xmlns:a16="http://schemas.microsoft.com/office/drawing/2014/main" id="{AF899388-F898-6224-DB5F-6117920FED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9802" y="1680661"/>
              <a:ext cx="1185594" cy="11855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https://timgsa.baidu.com/timg?image&amp;quality=80&amp;size=b9999_10000&amp;sec=1569870253376&amp;di=3e0ea51ad1aa7cdf8615ac8488639ef4&amp;imgtype=0&amp;src=http%3A%2F%2F5b0988e595225.cdn.sohucs.com%2Fimages%2F20170920%2F234bd9d9c9474d5693188b967fc2eeb3.jpeg">
              <a:extLst>
                <a:ext uri="{FF2B5EF4-FFF2-40B4-BE49-F238E27FC236}">
                  <a16:creationId xmlns:a16="http://schemas.microsoft.com/office/drawing/2014/main" id="{EFB2E985-B1DC-9904-98AA-47EA2D470BA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350" r="2920" b="8687"/>
            <a:stretch>
              <a:fillRect/>
            </a:stretch>
          </p:blipFill>
          <p:spPr bwMode="auto">
            <a:xfrm>
              <a:off x="8326125" y="2811314"/>
              <a:ext cx="1854167" cy="8317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timgsa.baidu.com/timg?image&amp;quality=80&amp;size=b9999_10000&amp;sec=1569909323648&amp;di=cd92c9b00ff9f9d914ca1839b52de2df&amp;imgtype=0&amp;src=http%3A%2F%2Fuserimages4.51sole.com%2F20160206%2Fb_2830770_201602061528359474.jpg">
              <a:extLst>
                <a:ext uri="{FF2B5EF4-FFF2-40B4-BE49-F238E27FC236}">
                  <a16:creationId xmlns:a16="http://schemas.microsoft.com/office/drawing/2014/main" id="{82F80521-1AD5-7C5B-5711-2DAE188C85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4465" y="2680005"/>
              <a:ext cx="1974647" cy="987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timgsa.baidu.com/timg?image&amp;quality=80&amp;size=b9999_10000&amp;sec=1569909435512&amp;di=1ff56c52f934031800625e119d069fce&amp;imgtype=0&amp;src=http%3A%2F%2Fphotocdn.sohu.com%2F20151119%2Fmp42764532_1447922343828_1_th.png">
              <a:extLst>
                <a:ext uri="{FF2B5EF4-FFF2-40B4-BE49-F238E27FC236}">
                  <a16:creationId xmlns:a16="http://schemas.microsoft.com/office/drawing/2014/main" id="{35D903BB-23CA-3D45-A9DD-4320CD2FC71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56378" y="970711"/>
              <a:ext cx="1522945" cy="11422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timgsa.baidu.com/timg?image&amp;quality=80&amp;size=b9999_10000&amp;sec=1569911079899&amp;di=c6f9416d6e4e23834416ec63f6a150d6&amp;imgtype=0&amp;src=http%3A%2F%2Fhbimg.b0.upaiyun.com%2Fc2507cd796d41af911b2d2c0ba1232c6b695d3c410d84-smWxCO_fw658">
              <a:extLst>
                <a:ext uri="{FF2B5EF4-FFF2-40B4-BE49-F238E27FC236}">
                  <a16:creationId xmlns:a16="http://schemas.microsoft.com/office/drawing/2014/main" id="{5962ED78-B64B-7432-A844-A8A472F7126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62748" y="1774271"/>
              <a:ext cx="2180020" cy="998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timgsa.baidu.com/timg?image&amp;quality=80&amp;size=b9999_10000&amp;sec=1569868527723&amp;di=a3ef64ed16c99be73959d2b573e34b89&amp;imgtype=0&amp;src=http%3A%2F%2Fwww.qdshuangjia.com%2Fupload%2F20130130115814.jpg">
              <a:extLst>
                <a:ext uri="{FF2B5EF4-FFF2-40B4-BE49-F238E27FC236}">
                  <a16:creationId xmlns:a16="http://schemas.microsoft.com/office/drawing/2014/main" id="{72E5773E-052B-992F-1999-D095B6FB67A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21760" y="1009871"/>
              <a:ext cx="1623325" cy="7240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EA801A30-A287-D5EE-6CC8-1168268BB113}"/>
                </a:ext>
              </a:extLst>
            </p:cNvPr>
            <p:cNvPicPr>
              <a:picLocks noChangeAspect="1"/>
            </p:cNvPicPr>
            <p:nvPr/>
          </p:nvPicPr>
          <p:blipFill>
            <a:blip r:embed="rId14"/>
            <a:stretch>
              <a:fillRect/>
            </a:stretch>
          </p:blipFill>
          <p:spPr>
            <a:xfrm>
              <a:off x="10333969" y="2814755"/>
              <a:ext cx="1433219" cy="777552"/>
            </a:xfrm>
            <a:prstGeom prst="rect">
              <a:avLst/>
            </a:prstGeom>
          </p:spPr>
        </p:pic>
      </p:grpSp>
      <p:grpSp>
        <p:nvGrpSpPr>
          <p:cNvPr id="34" name="组合 33">
            <a:extLst>
              <a:ext uri="{FF2B5EF4-FFF2-40B4-BE49-F238E27FC236}">
                <a16:creationId xmlns:a16="http://schemas.microsoft.com/office/drawing/2014/main" id="{9A425504-BF70-DBCA-89A5-4493C54BBCE3}"/>
              </a:ext>
            </a:extLst>
          </p:cNvPr>
          <p:cNvGrpSpPr/>
          <p:nvPr/>
        </p:nvGrpSpPr>
        <p:grpSpPr>
          <a:xfrm>
            <a:off x="185647" y="3994407"/>
            <a:ext cx="8595230" cy="2422405"/>
            <a:chOff x="607471" y="1690382"/>
            <a:chExt cx="9336740" cy="3149724"/>
          </a:xfrm>
        </p:grpSpPr>
        <p:pic>
          <p:nvPicPr>
            <p:cNvPr id="35" name="Picture 10" descr="https://ss1.bdstatic.com/70cFvXSh_Q1YnxGkpoWK1HF6hhy/it/u=2975153170,2896046443&amp;fm=26&amp;gp=0.jpg">
              <a:extLst>
                <a:ext uri="{FF2B5EF4-FFF2-40B4-BE49-F238E27FC236}">
                  <a16:creationId xmlns:a16="http://schemas.microsoft.com/office/drawing/2014/main" id="{01323BD0-7BBD-834C-88EF-53CAD1DE0AA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21446" y="1690382"/>
              <a:ext cx="1962305" cy="10901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winning.com.cn/datacache/tpl/chinese/images/logo.png">
              <a:extLst>
                <a:ext uri="{FF2B5EF4-FFF2-40B4-BE49-F238E27FC236}">
                  <a16:creationId xmlns:a16="http://schemas.microsoft.com/office/drawing/2014/main" id="{A5C010B2-75BC-485A-EDA5-56AB6D19B7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5132" y="1769647"/>
              <a:ext cx="1912690" cy="5768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s://timgsa.baidu.com/timg?image&amp;quality=80&amp;size=b9999_10000&amp;sec=1569869959452&amp;di=40d1fe653d9541828ed589d4f1d308ba&amp;imgtype=jpg&amp;src=http%3A%2F%2Fimg0.imgtn.bdimg.com%2Fit%2Fu%3D1709736195%2C286181928%26fm%3D214%26gp%3D0.jpg">
              <a:extLst>
                <a:ext uri="{FF2B5EF4-FFF2-40B4-BE49-F238E27FC236}">
                  <a16:creationId xmlns:a16="http://schemas.microsoft.com/office/drawing/2014/main" id="{4F05148C-3CD7-0709-FF66-B0ADF96E727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76638" y="2908342"/>
              <a:ext cx="1962305" cy="72053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https://timgsa.baidu.com/timg?image&amp;quality=80&amp;size=b9999_10000&amp;sec=1569868984877&amp;di=3189bb791b620d4b1dfc70de592c1be1&amp;imgtype=0&amp;src=http%3A%2F%2Fimg10.ccnxs.cn%2Fuploadfile%2Fhbase%2F201807%2F0710%2FHBC5B448A502EFF9.jpeg">
              <a:extLst>
                <a:ext uri="{FF2B5EF4-FFF2-40B4-BE49-F238E27FC236}">
                  <a16:creationId xmlns:a16="http://schemas.microsoft.com/office/drawing/2014/main" id="{01495E0A-2F8B-62A9-D1B5-01A758CF794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8252" y="3786339"/>
              <a:ext cx="1317072" cy="95487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ttps://timgsa.baidu.com/timg?image&amp;quality=80&amp;size=b9999_10000&amp;sec=1569869086598&amp;di=5e82f158a20a11f5e0964954f5cd333b&amp;imgtype=0&amp;src=http%3A%2F%2Fwww.guanfang123.com%2Fup%2Fday_140915%2F201409150940523400.jpg">
              <a:extLst>
                <a:ext uri="{FF2B5EF4-FFF2-40B4-BE49-F238E27FC236}">
                  <a16:creationId xmlns:a16="http://schemas.microsoft.com/office/drawing/2014/main" id="{58B1F61A-1215-4F13-91D4-823B93B9ED0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49917" y="3717199"/>
              <a:ext cx="1043891" cy="10438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https://timgsa.baidu.com/timg?image&amp;quality=80&amp;size=b9999_10000&amp;sec=1569869264182&amp;di=cb44e569fd225960a5913a5f675bd0dd&amp;imgtype=0&amp;src=http%3A%2F%2Fs9.rr.itc.cn%2Fr%2FwapChange%2F20174_1_3%2Fa6w80p9586733770619.jpeg">
              <a:extLst>
                <a:ext uri="{FF2B5EF4-FFF2-40B4-BE49-F238E27FC236}">
                  <a16:creationId xmlns:a16="http://schemas.microsoft.com/office/drawing/2014/main" id="{AB23A52F-B7CD-B8EC-8797-D52A9D9A23A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66026" y="3745120"/>
              <a:ext cx="1160283" cy="1094986"/>
            </a:xfrm>
            <a:prstGeom prst="rect">
              <a:avLst/>
            </a:prstGeom>
            <a:noFill/>
            <a:extLst>
              <a:ext uri="{909E8E84-426E-40DD-AFC4-6F175D3DCCD1}">
                <a14:hiddenFill xmlns:a14="http://schemas.microsoft.com/office/drawing/2010/main">
                  <a:solidFill>
                    <a:srgbClr val="FFFFFF"/>
                  </a:solidFill>
                </a14:hiddenFill>
              </a:ext>
            </a:extLst>
          </p:spPr>
        </p:pic>
        <p:sp>
          <p:nvSpPr>
            <p:cNvPr id="41" name="标题 1">
              <a:extLst>
                <a:ext uri="{FF2B5EF4-FFF2-40B4-BE49-F238E27FC236}">
                  <a16:creationId xmlns:a16="http://schemas.microsoft.com/office/drawing/2014/main" id="{5DC537E0-D7F2-F5B1-308B-9F09C328E626}"/>
                </a:ext>
              </a:extLst>
            </p:cNvPr>
            <p:cNvSpPr txBox="1">
              <a:spLocks/>
            </p:cNvSpPr>
            <p:nvPr/>
          </p:nvSpPr>
          <p:spPr>
            <a:xfrm>
              <a:off x="763087" y="3021064"/>
              <a:ext cx="5044803" cy="624289"/>
            </a:xfrm>
            <a:prstGeom prst="rect">
              <a:avLst/>
            </a:prstGeom>
            <a:solidFill>
              <a:srgbClr val="F66400"/>
            </a:solidFill>
            <a:ln w="9525" algn="ctr">
              <a:noFill/>
              <a:miter lim="800000"/>
              <a:headEnd/>
              <a:tailEnd/>
            </a:ln>
            <a:effectLst>
              <a:outerShdw dist="71842" dir="2700000" algn="ctr" rotWithShape="0">
                <a:schemeClr val="bg2"/>
              </a:outerShdw>
            </a:effec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zh-CN" altLang="en-US" dirty="0">
                  <a:solidFill>
                    <a:schemeClr val="bg1"/>
                  </a:solidFill>
                  <a:effectLst>
                    <a:outerShdw blurRad="38100" dist="38100" dir="2700000" algn="tl">
                      <a:srgbClr val="000000"/>
                    </a:outerShdw>
                  </a:effectLst>
                  <a:cs typeface="+mn-ea"/>
                  <a:sym typeface="+mn-lt"/>
                </a:rPr>
                <a:t>医信</a:t>
              </a:r>
              <a:r>
                <a:rPr lang="zh-CN" altLang="en-US" dirty="0">
                  <a:solidFill>
                    <a:schemeClr val="bg1"/>
                  </a:solidFill>
                  <a:effectLst>
                    <a:outerShdw blurRad="38100" dist="38100" dir="2700000" algn="tl">
                      <a:srgbClr val="000000"/>
                    </a:outerShdw>
                  </a:effectLst>
                  <a:latin typeface="+mn-lt"/>
                  <a:ea typeface="+mn-ea"/>
                  <a:cs typeface="+mn-ea"/>
                  <a:sym typeface="+mn-lt"/>
                </a:rPr>
                <a:t>就业</a:t>
              </a:r>
              <a:r>
                <a:rPr lang="en-US" altLang="zh-CN" dirty="0">
                  <a:solidFill>
                    <a:schemeClr val="bg1"/>
                  </a:solidFill>
                  <a:effectLst>
                    <a:outerShdw blurRad="38100" dist="38100" dir="2700000" algn="tl">
                      <a:srgbClr val="000000"/>
                    </a:outerShdw>
                  </a:effectLst>
                  <a:latin typeface="+mn-lt"/>
                  <a:ea typeface="+mn-ea"/>
                  <a:cs typeface="+mn-ea"/>
                  <a:sym typeface="+mn-lt"/>
                </a:rPr>
                <a:t>——</a:t>
              </a:r>
              <a:r>
                <a:rPr lang="zh-CN" altLang="en-US" dirty="0">
                  <a:solidFill>
                    <a:schemeClr val="bg1"/>
                  </a:solidFill>
                  <a:effectLst>
                    <a:outerShdw blurRad="38100" dist="38100" dir="2700000" algn="tl">
                      <a:srgbClr val="000000"/>
                    </a:outerShdw>
                  </a:effectLst>
                  <a:latin typeface="+mn-lt"/>
                  <a:ea typeface="+mn-ea"/>
                  <a:cs typeface="+mn-ea"/>
                  <a:sym typeface="+mn-lt"/>
                </a:rPr>
                <a:t>医院信息科</a:t>
              </a:r>
            </a:p>
          </p:txBody>
        </p:sp>
        <p:pic>
          <p:nvPicPr>
            <p:cNvPr id="42" name="Picture 6" descr="上海岱嘉医学信息系统有限公司">
              <a:extLst>
                <a:ext uri="{FF2B5EF4-FFF2-40B4-BE49-F238E27FC236}">
                  <a16:creationId xmlns:a16="http://schemas.microsoft.com/office/drawing/2014/main" id="{5CC6BBA8-1362-D5C8-E70F-7D35F7519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96000" y="4170236"/>
              <a:ext cx="1466850" cy="514350"/>
            </a:xfrm>
            <a:prstGeom prst="rect">
              <a:avLst/>
            </a:prstGeom>
            <a:noFill/>
            <a:extLst>
              <a:ext uri="{909E8E84-426E-40DD-AFC4-6F175D3DCCD1}">
                <a14:hiddenFill xmlns:a14="http://schemas.microsoft.com/office/drawing/2010/main">
                  <a:solidFill>
                    <a:srgbClr val="FFFFFF"/>
                  </a:solidFill>
                </a14:hiddenFill>
              </a:ext>
            </a:extLst>
          </p:spPr>
        </p:pic>
        <p:pic>
          <p:nvPicPr>
            <p:cNvPr id="43" name="图片 42">
              <a:extLst>
                <a:ext uri="{FF2B5EF4-FFF2-40B4-BE49-F238E27FC236}">
                  <a16:creationId xmlns:a16="http://schemas.microsoft.com/office/drawing/2014/main" id="{B721913C-91D9-AE34-2618-96DF3AA6586C}"/>
                </a:ext>
              </a:extLst>
            </p:cNvPr>
            <p:cNvPicPr>
              <a:picLocks noChangeAspect="1"/>
            </p:cNvPicPr>
            <p:nvPr/>
          </p:nvPicPr>
          <p:blipFill>
            <a:blip r:embed="rId22"/>
            <a:stretch>
              <a:fillRect/>
            </a:stretch>
          </p:blipFill>
          <p:spPr>
            <a:xfrm>
              <a:off x="2557822" y="1698313"/>
              <a:ext cx="1110000" cy="1122282"/>
            </a:xfrm>
            <a:prstGeom prst="rect">
              <a:avLst/>
            </a:prstGeom>
          </p:spPr>
        </p:pic>
        <p:pic>
          <p:nvPicPr>
            <p:cNvPr id="44" name="Picture 10" descr="https://timgsa.baidu.com/timg?image&amp;quality=80&amp;size=b9999_10000&amp;sec=1569906425919&amp;di=9d08545b660f7e87a331568b70c1b4d6&amp;imgtype=0&amp;src=http%3A%2F%2Fimg.hahait.com%2F20170511%2F2017051109100484884.jpg">
              <a:extLst>
                <a:ext uri="{FF2B5EF4-FFF2-40B4-BE49-F238E27FC236}">
                  <a16:creationId xmlns:a16="http://schemas.microsoft.com/office/drawing/2014/main" id="{237F9C62-48E1-6A11-F7F0-97993F06D1C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732570" y="1738429"/>
              <a:ext cx="2204815" cy="7496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https://timgsa.baidu.com/timg?image&amp;quality=80&amp;size=b9999_10000&amp;sec=1569870143813&amp;di=e6a970c399d7f3f3d629c1cfcbc4f47d&amp;imgtype=0&amp;src=http%3A%2F%2Fwww.escore.com.cn%2Fuploadfile%2F2015%2F1127%2F20151127073353489.jpg">
              <a:extLst>
                <a:ext uri="{FF2B5EF4-FFF2-40B4-BE49-F238E27FC236}">
                  <a16:creationId xmlns:a16="http://schemas.microsoft.com/office/drawing/2014/main" id="{F7FAFB8F-4088-63D4-1A2D-7EC2E58F63D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041453" y="1922598"/>
              <a:ext cx="1902758" cy="50786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直接连接符 45">
              <a:extLst>
                <a:ext uri="{FF2B5EF4-FFF2-40B4-BE49-F238E27FC236}">
                  <a16:creationId xmlns:a16="http://schemas.microsoft.com/office/drawing/2014/main" id="{E0C461D7-CF1B-11E3-94BE-C751C8392E02}"/>
                </a:ext>
              </a:extLst>
            </p:cNvPr>
            <p:cNvCxnSpPr>
              <a:cxnSpLocks/>
            </p:cNvCxnSpPr>
            <p:nvPr/>
          </p:nvCxnSpPr>
          <p:spPr>
            <a:xfrm>
              <a:off x="607471" y="2860158"/>
              <a:ext cx="6645020" cy="0"/>
            </a:xfrm>
            <a:prstGeom prst="line">
              <a:avLst/>
            </a:prstGeom>
            <a:ln>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7" name="图片 46">
              <a:extLst>
                <a:ext uri="{FF2B5EF4-FFF2-40B4-BE49-F238E27FC236}">
                  <a16:creationId xmlns:a16="http://schemas.microsoft.com/office/drawing/2014/main" id="{AEB79435-3B97-8E19-2325-A27B309AE8F1}"/>
                </a:ext>
              </a:extLst>
            </p:cNvPr>
            <p:cNvPicPr>
              <a:picLocks noChangeAspect="1"/>
            </p:cNvPicPr>
            <p:nvPr/>
          </p:nvPicPr>
          <p:blipFill>
            <a:blip r:embed="rId25"/>
            <a:stretch>
              <a:fillRect/>
            </a:stretch>
          </p:blipFill>
          <p:spPr>
            <a:xfrm>
              <a:off x="6180206" y="3001120"/>
              <a:ext cx="996382" cy="944161"/>
            </a:xfrm>
            <a:prstGeom prst="rect">
              <a:avLst/>
            </a:prstGeom>
          </p:spPr>
        </p:pic>
        <p:cxnSp>
          <p:nvCxnSpPr>
            <p:cNvPr id="48" name="直接连接符 47">
              <a:extLst>
                <a:ext uri="{FF2B5EF4-FFF2-40B4-BE49-F238E27FC236}">
                  <a16:creationId xmlns:a16="http://schemas.microsoft.com/office/drawing/2014/main" id="{0061ED52-8D72-342C-27C5-0EFAE21E6035}"/>
                </a:ext>
              </a:extLst>
            </p:cNvPr>
            <p:cNvCxnSpPr>
              <a:cxnSpLocks/>
            </p:cNvCxnSpPr>
            <p:nvPr/>
          </p:nvCxnSpPr>
          <p:spPr>
            <a:xfrm flipH="1">
              <a:off x="5937385" y="2834179"/>
              <a:ext cx="74411" cy="1926911"/>
            </a:xfrm>
            <a:prstGeom prst="line">
              <a:avLst/>
            </a:prstGeom>
            <a:ln>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9" name="图片 48">
              <a:extLst>
                <a:ext uri="{FF2B5EF4-FFF2-40B4-BE49-F238E27FC236}">
                  <a16:creationId xmlns:a16="http://schemas.microsoft.com/office/drawing/2014/main" id="{745A0ED8-D575-91C5-591B-D1B20C2E73CD}"/>
                </a:ext>
              </a:extLst>
            </p:cNvPr>
            <p:cNvPicPr>
              <a:picLocks noChangeAspect="1"/>
            </p:cNvPicPr>
            <p:nvPr/>
          </p:nvPicPr>
          <p:blipFill>
            <a:blip r:embed="rId26"/>
            <a:stretch>
              <a:fillRect/>
            </a:stretch>
          </p:blipFill>
          <p:spPr>
            <a:xfrm>
              <a:off x="8083552" y="3945281"/>
              <a:ext cx="1838582" cy="628738"/>
            </a:xfrm>
            <a:prstGeom prst="rect">
              <a:avLst/>
            </a:prstGeom>
          </p:spPr>
        </p:pic>
      </p:grpSp>
      <p:sp>
        <p:nvSpPr>
          <p:cNvPr id="57" name="TextBox 39">
            <a:extLst>
              <a:ext uri="{FF2B5EF4-FFF2-40B4-BE49-F238E27FC236}">
                <a16:creationId xmlns:a16="http://schemas.microsoft.com/office/drawing/2014/main" id="{884249F4-8C99-47AF-AA03-F1F4A515356C}"/>
              </a:ext>
            </a:extLst>
          </p:cNvPr>
          <p:cNvSpPr txBox="1"/>
          <p:nvPr/>
        </p:nvSpPr>
        <p:spPr>
          <a:xfrm>
            <a:off x="10161539" y="4442354"/>
            <a:ext cx="1625560" cy="1200329"/>
          </a:xfrm>
          <a:prstGeom prst="rect">
            <a:avLst/>
          </a:prstGeom>
          <a:noFill/>
        </p:spPr>
        <p:txBody>
          <a:bodyPr wrap="square" rtlCol="0">
            <a:spAutoFit/>
          </a:bodyPr>
          <a:lstStyle/>
          <a:p>
            <a:r>
              <a:rPr lang="zh-CN" altLang="en-US" sz="2400" dirty="0">
                <a:solidFill>
                  <a:prstClr val="white"/>
                </a:solidFill>
                <a:latin typeface="微软雅黑"/>
                <a:ea typeface="微软雅黑"/>
                <a:cs typeface="+mn-ea"/>
                <a:sym typeface="+mn-lt"/>
              </a:rPr>
              <a:t>医疗信息、</a:t>
            </a:r>
            <a:endParaRPr lang="en-US" altLang="zh-CN" sz="2400" dirty="0">
              <a:solidFill>
                <a:prstClr val="white"/>
              </a:solidFill>
              <a:latin typeface="微软雅黑"/>
              <a:ea typeface="微软雅黑"/>
              <a:cs typeface="+mn-ea"/>
              <a:sym typeface="+mn-lt"/>
            </a:endParaRPr>
          </a:p>
          <a:p>
            <a:r>
              <a:rPr lang="zh-CN" altLang="en-US" sz="2400" dirty="0">
                <a:solidFill>
                  <a:prstClr val="white"/>
                </a:solidFill>
                <a:latin typeface="微软雅黑"/>
                <a:ea typeface="微软雅黑"/>
                <a:cs typeface="+mn-ea"/>
                <a:sym typeface="+mn-lt"/>
              </a:rPr>
              <a:t>互联网</a:t>
            </a:r>
            <a:r>
              <a:rPr lang="en-US" altLang="zh-CN" sz="2400" dirty="0">
                <a:solidFill>
                  <a:prstClr val="white"/>
                </a:solidFill>
                <a:latin typeface="微软雅黑"/>
                <a:ea typeface="微软雅黑"/>
                <a:cs typeface="+mn-ea"/>
                <a:sym typeface="+mn-lt"/>
              </a:rPr>
              <a:t>+</a:t>
            </a:r>
            <a:r>
              <a:rPr lang="zh-CN" altLang="en-US" sz="2400" dirty="0">
                <a:solidFill>
                  <a:prstClr val="white"/>
                </a:solidFill>
                <a:latin typeface="微软雅黑"/>
                <a:ea typeface="微软雅黑"/>
                <a:cs typeface="+mn-ea"/>
                <a:sym typeface="+mn-lt"/>
              </a:rPr>
              <a:t>医疗公司</a:t>
            </a:r>
          </a:p>
        </p:txBody>
      </p:sp>
    </p:spTree>
  </p:cSld>
  <p:clrMapOvr>
    <a:masterClrMapping/>
  </p:clrMapOvr>
  <p:transition>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2F8A6EF0-DCE3-2212-744C-1A00423D7C8A}"/>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学生风采</a:t>
            </a:r>
          </a:p>
        </p:txBody>
      </p:sp>
      <p:pic>
        <p:nvPicPr>
          <p:cNvPr id="2050" name="Picture 2">
            <a:extLst>
              <a:ext uri="{FF2B5EF4-FFF2-40B4-BE49-F238E27FC236}">
                <a16:creationId xmlns:a16="http://schemas.microsoft.com/office/drawing/2014/main" id="{4A76D290-D92D-49F7-D715-A1EB86453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19" y="1127029"/>
            <a:ext cx="1411679" cy="188223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3165FD0B-643C-D471-D899-15CE43FFF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18" y="2840263"/>
            <a:ext cx="1411679" cy="19288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2A7E4AF-2319-5951-4E03-145B5BA3B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7698" y="2809874"/>
            <a:ext cx="1095375" cy="123825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2CEB6EEE-B807-347D-146A-504CDB611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18" y="4883246"/>
            <a:ext cx="1411679" cy="19785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B9EAA78-AE1E-2F23-793E-84C41509AB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3787" y="4378326"/>
            <a:ext cx="1011926" cy="13081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1BD7C221-E5AE-29C7-F053-4AA46D590AE9}"/>
              </a:ext>
            </a:extLst>
          </p:cNvPr>
          <p:cNvSpPr txBox="1"/>
          <p:nvPr/>
        </p:nvSpPr>
        <p:spPr>
          <a:xfrm>
            <a:off x="7858125" y="5810935"/>
            <a:ext cx="3949561" cy="830997"/>
          </a:xfrm>
          <a:prstGeom prst="rect">
            <a:avLst/>
          </a:prstGeom>
          <a:noFill/>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罗钰寓：</a:t>
            </a:r>
            <a:r>
              <a:rPr lang="en-US" altLang="zh-CN" sz="1600" dirty="0">
                <a:solidFill>
                  <a:schemeClr val="bg1"/>
                </a:solidFill>
                <a:latin typeface="微软雅黑" panose="020B0503020204020204" pitchFamily="34" charset="-122"/>
                <a:ea typeface="微软雅黑" panose="020B0503020204020204" pitchFamily="34" charset="-122"/>
              </a:rPr>
              <a:t>2022</a:t>
            </a:r>
            <a:r>
              <a:rPr lang="zh-CN" altLang="en-US" sz="1600" dirty="0">
                <a:solidFill>
                  <a:schemeClr val="bg1"/>
                </a:solidFill>
                <a:latin typeface="微软雅黑" panose="020B0503020204020204" pitchFamily="34" charset="-122"/>
                <a:ea typeface="微软雅黑" panose="020B0503020204020204" pitchFamily="34" charset="-122"/>
              </a:rPr>
              <a:t>级，本科期间连续获得校级优秀学生奖学金，</a:t>
            </a:r>
            <a:endParaRPr lang="en-US" altLang="zh-CN" sz="1600" dirty="0">
              <a:solidFill>
                <a:schemeClr val="bg1"/>
              </a:solidFill>
              <a:latin typeface="微软雅黑" panose="020B0503020204020204" pitchFamily="34" charset="-122"/>
              <a:ea typeface="微软雅黑" panose="020B0503020204020204" pitchFamily="34" charset="-122"/>
            </a:endParaRPr>
          </a:p>
          <a:p>
            <a:r>
              <a:rPr lang="zh-CN" altLang="en-US" sz="1600" dirty="0">
                <a:solidFill>
                  <a:schemeClr val="bg1"/>
                </a:solidFill>
                <a:latin typeface="微软雅黑" panose="020B0503020204020204" pitchFamily="34" charset="-122"/>
                <a:ea typeface="微软雅黑" panose="020B0503020204020204" pitchFamily="34" charset="-122"/>
              </a:rPr>
              <a:t>推免本校光电学院计算机科学与技术专业。</a:t>
            </a:r>
          </a:p>
        </p:txBody>
      </p:sp>
      <p:sp>
        <p:nvSpPr>
          <p:cNvPr id="6" name="文本框 5">
            <a:extLst>
              <a:ext uri="{FF2B5EF4-FFF2-40B4-BE49-F238E27FC236}">
                <a16:creationId xmlns:a16="http://schemas.microsoft.com/office/drawing/2014/main" id="{5593F8CF-752F-CBF4-F2B1-842F13F2F9C0}"/>
              </a:ext>
            </a:extLst>
          </p:cNvPr>
          <p:cNvSpPr txBox="1"/>
          <p:nvPr/>
        </p:nvSpPr>
        <p:spPr>
          <a:xfrm>
            <a:off x="1759458" y="5124337"/>
            <a:ext cx="5619352" cy="1569660"/>
          </a:xfrm>
          <a:prstGeom prst="rect">
            <a:avLst/>
          </a:prstGeom>
          <a:noFill/>
        </p:spPr>
        <p:txBody>
          <a:bodyPr wrap="square">
            <a:spAutoFit/>
          </a:bodyPr>
          <a:lstStyle/>
          <a:p>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陈芳年：</a:t>
            </a:r>
            <a:r>
              <a:rPr lang="en-US"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级，本科期间</a:t>
            </a:r>
            <a:r>
              <a:rPr lang="zh-CN"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曾获大学生创新创意大赛三等奖，校园文化建设奖，连续两年获得优秀学生二等奖学金，获得发表计算机软著一项。积极参与社会实践与志愿活动，担任暑期社会实践项目负责人，带领团队调研劳模精神并广泛传播。长期投身上海市自然博物馆、康复医院等志愿工作</a:t>
            </a: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推免东华大学计算机科学与技术专业。</a:t>
            </a:r>
          </a:p>
        </p:txBody>
      </p:sp>
      <p:sp>
        <p:nvSpPr>
          <p:cNvPr id="9" name="文本框 8">
            <a:extLst>
              <a:ext uri="{FF2B5EF4-FFF2-40B4-BE49-F238E27FC236}">
                <a16:creationId xmlns:a16="http://schemas.microsoft.com/office/drawing/2014/main" id="{12D8ABC4-8EED-2E2E-BA63-1479A5D79DE4}"/>
              </a:ext>
            </a:extLst>
          </p:cNvPr>
          <p:cNvSpPr txBox="1"/>
          <p:nvPr/>
        </p:nvSpPr>
        <p:spPr>
          <a:xfrm>
            <a:off x="1759458" y="3067364"/>
            <a:ext cx="4561829" cy="1815882"/>
          </a:xfrm>
          <a:prstGeom prst="rect">
            <a:avLst/>
          </a:prstGeom>
          <a:noFill/>
        </p:spPr>
        <p:txBody>
          <a:bodyPr wrap="square">
            <a:spAutoFit/>
          </a:bodyPr>
          <a:lstStyle/>
          <a:p>
            <a:pPr algn="just"/>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王运琪</a:t>
            </a: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级，本科连续六学期获校级优秀学生奖学金，斩获上海理工大学健康科学与工程学院建国奖学金、上海理工大学优秀学生等荣誉；竞赛中获“互联网</a:t>
            </a:r>
            <a:r>
              <a:rPr lang="en-US"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”上海赛区银奖、上海市计算机应用大赛市级三等奖；还申请软件著作权两项，以第一作者身份发表</a:t>
            </a:r>
            <a:r>
              <a:rPr lang="en-US"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EI</a:t>
            </a: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论文一篇，</a:t>
            </a:r>
            <a:endParaRPr lang="en-US"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北京协和医学院研究生。</a:t>
            </a:r>
          </a:p>
        </p:txBody>
      </p:sp>
      <p:sp>
        <p:nvSpPr>
          <p:cNvPr id="11" name="文本框 10">
            <a:extLst>
              <a:ext uri="{FF2B5EF4-FFF2-40B4-BE49-F238E27FC236}">
                <a16:creationId xmlns:a16="http://schemas.microsoft.com/office/drawing/2014/main" id="{354C1608-C902-1E62-92E9-0DC987C30FF2}"/>
              </a:ext>
            </a:extLst>
          </p:cNvPr>
          <p:cNvSpPr txBox="1"/>
          <p:nvPr/>
        </p:nvSpPr>
        <p:spPr>
          <a:xfrm>
            <a:off x="1776079" y="1305305"/>
            <a:ext cx="2778225" cy="1323439"/>
          </a:xfrm>
          <a:prstGeom prst="rect">
            <a:avLst/>
          </a:prstGeom>
          <a:noFill/>
        </p:spPr>
        <p:txBody>
          <a:bodyPr wrap="square">
            <a:spAutoFit/>
          </a:bodyPr>
          <a:lstStyle/>
          <a:p>
            <a:pPr marL="0" marR="0" algn="just">
              <a:buNone/>
            </a:pPr>
            <a:r>
              <a:rPr lang="zh-CN" altLang="en-US" sz="16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艾金美：</a:t>
            </a:r>
            <a:r>
              <a:rPr lang="en-US" altLang="zh-CN"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2021</a:t>
            </a:r>
            <a:r>
              <a:rPr lang="zh-CN" altLang="en-US"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级，在校期间多次获得校级学习优秀奖学金，曾作为项目负责人参与市级大创项目，</a:t>
            </a:r>
            <a:endParaRPr lang="en-US" altLang="zh-CN"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buNone/>
            </a:pPr>
            <a:r>
              <a:rPr lang="zh-CN" altLang="en-US" sz="16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上海科技大学研究生。</a:t>
            </a:r>
          </a:p>
        </p:txBody>
      </p:sp>
      <p:sp>
        <p:nvSpPr>
          <p:cNvPr id="13" name="文本框 12">
            <a:extLst>
              <a:ext uri="{FF2B5EF4-FFF2-40B4-BE49-F238E27FC236}">
                <a16:creationId xmlns:a16="http://schemas.microsoft.com/office/drawing/2014/main" id="{48C75AC4-8A00-F734-9A21-3655878EF380}"/>
              </a:ext>
            </a:extLst>
          </p:cNvPr>
          <p:cNvSpPr txBox="1"/>
          <p:nvPr/>
        </p:nvSpPr>
        <p:spPr>
          <a:xfrm>
            <a:off x="5384619" y="1127029"/>
            <a:ext cx="6031094" cy="1569660"/>
          </a:xfrm>
          <a:prstGeom prst="rect">
            <a:avLst/>
          </a:prstGeom>
          <a:noFill/>
        </p:spPr>
        <p:txBody>
          <a:bodyPr wrap="square">
            <a:spAutoFit/>
          </a:bodyPr>
          <a:lstStyle/>
          <a:p>
            <a:pPr marL="0" marR="0" algn="just">
              <a:buNone/>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刘思琪</a:t>
            </a: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级，在校期间连续多学期获校级学习优秀奖学金，曾获中国国际大学生创新大赛金奖与铜奖、上海市开放大数据分析挑战赛特等奖，上海市计算机应用能力大赛三等奖，第七届智慧医疗挑战赛优秀奖，暑期社会实践三等奖，以及上海理工大学优秀学生、优秀团干部、优秀个人等多项荣誉称号，</a:t>
            </a:r>
            <a:endParaRPr lang="en-US" altLang="zh-CN"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0" marR="0" algn="just">
              <a:buNone/>
            </a:pPr>
            <a:r>
              <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已推免至深圳大学生物医学工程。</a:t>
            </a:r>
          </a:p>
        </p:txBody>
      </p:sp>
    </p:spTree>
    <p:extLst>
      <p:ext uri="{BB962C8B-B14F-4D97-AF65-F5344CB8AC3E}">
        <p14:creationId xmlns:p14="http://schemas.microsoft.com/office/powerpoint/2010/main" val="2571442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文本框 8"/>
          <p:cNvSpPr txBox="1"/>
          <p:nvPr/>
        </p:nvSpPr>
        <p:spPr>
          <a:xfrm>
            <a:off x="1080135" y="1824355"/>
            <a:ext cx="10692130" cy="1666240"/>
          </a:xfrm>
          <a:prstGeom prst="rect">
            <a:avLst/>
          </a:prstGeom>
          <a:noFill/>
          <a:effectLst/>
        </p:spPr>
        <p:txBody>
          <a:bodyPr wrap="square" rtlCol="0">
            <a:spAutoFit/>
          </a:bodyPr>
          <a:lstStyle/>
          <a:p>
            <a:pPr algn="ctr" fontAlgn="auto">
              <a:spcBef>
                <a:spcPts val="0"/>
              </a:spcBef>
              <a:spcAft>
                <a:spcPts val="0"/>
              </a:spcAft>
            </a:pPr>
            <a:r>
              <a:rPr lang="zh-CN" altLang="en-US" sz="5120" dirty="0">
                <a:solidFill>
                  <a:prstClr val="white"/>
                </a:solidFill>
                <a:effectLst>
                  <a:outerShdw blurRad="38100" dist="38100" dir="2700000" algn="tl">
                    <a:srgbClr val="000000">
                      <a:alpha val="43137"/>
                    </a:srgbClr>
                  </a:outerShdw>
                </a:effectLst>
                <a:latin typeface="方正细谭黑简体" panose="02000000000000000000" pitchFamily="2" charset="-122"/>
                <a:ea typeface="方正细谭黑简体" panose="02000000000000000000" pitchFamily="2" charset="-122"/>
                <a:cs typeface="+mn-ea"/>
                <a:sym typeface="+mn-lt"/>
              </a:rPr>
              <a:t>欢迎加入健康科学与工程学院</a:t>
            </a:r>
          </a:p>
          <a:p>
            <a:pPr algn="ctr" fontAlgn="auto">
              <a:spcBef>
                <a:spcPts val="0"/>
              </a:spcBef>
              <a:spcAft>
                <a:spcPts val="0"/>
              </a:spcAft>
            </a:pPr>
            <a:r>
              <a:rPr lang="zh-CN" altLang="en-US" sz="5120" dirty="0">
                <a:solidFill>
                  <a:prstClr val="white"/>
                </a:solidFill>
                <a:effectLst>
                  <a:outerShdw blurRad="38100" dist="38100" dir="2700000" algn="tl">
                    <a:srgbClr val="000000">
                      <a:alpha val="43137"/>
                    </a:srgbClr>
                  </a:outerShdw>
                </a:effectLst>
                <a:latin typeface="方正细谭黑简体" panose="02000000000000000000" pitchFamily="2" charset="-122"/>
                <a:ea typeface="方正细谭黑简体" panose="02000000000000000000" pitchFamily="2" charset="-122"/>
                <a:cs typeface="+mn-ea"/>
                <a:sym typeface="+mn-lt"/>
              </a:rPr>
              <a:t>医学信息工程专业</a:t>
            </a:r>
          </a:p>
        </p:txBody>
      </p:sp>
      <p:cxnSp>
        <p:nvCxnSpPr>
          <p:cNvPr id="15" name="直接连接符 14"/>
          <p:cNvCxnSpPr>
            <a:cxnSpLocks/>
          </p:cNvCxnSpPr>
          <p:nvPr/>
        </p:nvCxnSpPr>
        <p:spPr>
          <a:xfrm flipH="1">
            <a:off x="1080135" y="3629660"/>
            <a:ext cx="10856595" cy="0"/>
          </a:xfrm>
          <a:prstGeom prst="line">
            <a:avLst/>
          </a:prstGeom>
          <a:noFill/>
          <a:ln w="22225" cap="flat" cmpd="sng" algn="ctr">
            <a:solidFill>
              <a:sysClr val="window" lastClr="FFFFFF"/>
            </a:solidFill>
            <a:prstDash val="solid"/>
            <a:miter lim="800000"/>
            <a:headEnd type="oval"/>
            <a:tailEnd type="none"/>
          </a:ln>
          <a:effectLst/>
        </p:spPr>
      </p:cxnSp>
      <p:sp>
        <p:nvSpPr>
          <p:cNvPr id="16" name="矩形: 圆角 226"/>
          <p:cNvSpPr/>
          <p:nvPr/>
        </p:nvSpPr>
        <p:spPr>
          <a:xfrm>
            <a:off x="4181902" y="3873829"/>
            <a:ext cx="3828196" cy="844550"/>
          </a:xfrm>
          <a:prstGeom prst="roundRect">
            <a:avLst>
              <a:gd name="adj" fmla="val 32386"/>
            </a:avLst>
          </a:prstGeom>
          <a:solidFill>
            <a:sysClr val="window" lastClr="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rgbClr val="002060"/>
                </a:solidFill>
                <a:effectLst/>
                <a:uLnTx/>
                <a:uFillTx/>
                <a:latin typeface="Yuanti TC Regular" panose="02010600040101010101" charset="-122"/>
                <a:ea typeface="Yuanti TC Regular" panose="02010600040101010101" charset="-122"/>
                <a:cs typeface="+mn-ea"/>
                <a:sym typeface="+mn-lt"/>
              </a:rPr>
              <a:t>未来医疗，医信引领</a:t>
            </a:r>
          </a:p>
        </p:txBody>
      </p:sp>
    </p:spTree>
  </p:cSld>
  <p:clrMapOvr>
    <a:masterClrMapping/>
  </p:clrMapOvr>
  <mc:AlternateContent xmlns:mc="http://schemas.openxmlformats.org/markup-compatibility/2006" xmlns:p14="http://schemas.microsoft.com/office/powerpoint/2010/main">
    <mc:Choice Requires="p14">
      <p:transition spd="slow" p14:dur="2000">
        <p:pull dir="u"/>
      </p:transition>
    </mc:Choice>
    <mc:Fallback xmlns="">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B4A37-8E2C-B128-333A-97317215BDF5}"/>
            </a:ext>
          </a:extLst>
        </p:cNvPr>
        <p:cNvGrpSpPr/>
        <p:nvPr/>
      </p:nvGrpSpPr>
      <p:grpSpPr>
        <a:xfrm>
          <a:off x="0" y="0"/>
          <a:ext cx="0" cy="0"/>
          <a:chOff x="0" y="0"/>
          <a:chExt cx="0" cy="0"/>
        </a:xfrm>
      </p:grpSpPr>
      <p:pic>
        <p:nvPicPr>
          <p:cNvPr id="13" name="图片 12" descr="资源 2">
            <a:extLst>
              <a:ext uri="{FF2B5EF4-FFF2-40B4-BE49-F238E27FC236}">
                <a16:creationId xmlns:a16="http://schemas.microsoft.com/office/drawing/2014/main" id="{86E16D6E-8590-8B92-6112-1256A07627F9}"/>
              </a:ext>
            </a:extLst>
          </p:cNvPr>
          <p:cNvPicPr>
            <a:picLocks noChangeAspect="1"/>
          </p:cNvPicPr>
          <p:nvPr/>
        </p:nvPicPr>
        <p:blipFill>
          <a:blip r:embed="rId2"/>
          <a:stretch>
            <a:fillRect/>
          </a:stretch>
        </p:blipFill>
        <p:spPr>
          <a:xfrm>
            <a:off x="9963151" y="41505"/>
            <a:ext cx="1926030" cy="570865"/>
          </a:xfrm>
          <a:prstGeom prst="rect">
            <a:avLst/>
          </a:prstGeom>
        </p:spPr>
      </p:pic>
      <p:sp>
        <p:nvSpPr>
          <p:cNvPr id="5" name="文本框 4">
            <a:extLst>
              <a:ext uri="{FF2B5EF4-FFF2-40B4-BE49-F238E27FC236}">
                <a16:creationId xmlns:a16="http://schemas.microsoft.com/office/drawing/2014/main" id="{E6C70FC7-85A7-2A9A-65ED-6A5C707A6820}"/>
              </a:ext>
            </a:extLst>
          </p:cNvPr>
          <p:cNvSpPr txBox="1"/>
          <p:nvPr/>
        </p:nvSpPr>
        <p:spPr>
          <a:xfrm>
            <a:off x="9623379" y="6554885"/>
            <a:ext cx="2605574" cy="261610"/>
          </a:xfrm>
          <a:prstGeom prst="rect">
            <a:avLst/>
          </a:prstGeom>
          <a:noFill/>
        </p:spPr>
        <p:txBody>
          <a:bodyPr wrap="square">
            <a:spAutoFit/>
          </a:bodyPr>
          <a:lstStyle/>
          <a:p>
            <a:r>
              <a:rPr lang="zh-CN" altLang="en-US" sz="1050" dirty="0">
                <a:solidFill>
                  <a:schemeClr val="bg1"/>
                </a:solidFill>
              </a:rPr>
              <a:t>基于英伟达</a:t>
            </a:r>
            <a:r>
              <a:rPr lang="en-US" altLang="zh-CN" sz="1050" dirty="0">
                <a:solidFill>
                  <a:schemeClr val="bg1"/>
                </a:solidFill>
              </a:rPr>
              <a:t>2026</a:t>
            </a:r>
            <a:r>
              <a:rPr lang="zh-CN" altLang="en-US" sz="1050" dirty="0">
                <a:solidFill>
                  <a:schemeClr val="bg1"/>
                </a:solidFill>
              </a:rPr>
              <a:t>年报告及权威数据整理</a:t>
            </a:r>
          </a:p>
        </p:txBody>
      </p:sp>
      <p:sp>
        <p:nvSpPr>
          <p:cNvPr id="27" name="TextBox 39">
            <a:extLst>
              <a:ext uri="{FF2B5EF4-FFF2-40B4-BE49-F238E27FC236}">
                <a16:creationId xmlns:a16="http://schemas.microsoft.com/office/drawing/2014/main" id="{D99A0D36-14FC-B1FC-B91C-7C523D94D1BB}"/>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时代背景</a:t>
            </a:r>
          </a:p>
        </p:txBody>
      </p:sp>
      <p:sp>
        <p:nvSpPr>
          <p:cNvPr id="9" name="文本框 8">
            <a:extLst>
              <a:ext uri="{FF2B5EF4-FFF2-40B4-BE49-F238E27FC236}">
                <a16:creationId xmlns:a16="http://schemas.microsoft.com/office/drawing/2014/main" id="{73C3D5CF-A597-D287-E361-F5AFF5604171}"/>
              </a:ext>
            </a:extLst>
          </p:cNvPr>
          <p:cNvSpPr txBox="1"/>
          <p:nvPr/>
        </p:nvSpPr>
        <p:spPr>
          <a:xfrm>
            <a:off x="302820" y="5568685"/>
            <a:ext cx="6321227" cy="923330"/>
          </a:xfrm>
          <a:prstGeom prst="rect">
            <a:avLst/>
          </a:prstGeom>
          <a:noFill/>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随着人工智能、大数据和云计算技术的兴起，医学信息技术不仅已经成为了各级医疗机构正常运转的技术支撑，而且也是提高医疗系统管理效率的主要技术手段。</a:t>
            </a:r>
          </a:p>
        </p:txBody>
      </p:sp>
      <p:pic>
        <p:nvPicPr>
          <p:cNvPr id="10" name="图片 9">
            <a:extLst>
              <a:ext uri="{FF2B5EF4-FFF2-40B4-BE49-F238E27FC236}">
                <a16:creationId xmlns:a16="http://schemas.microsoft.com/office/drawing/2014/main" id="{55A833D8-4DE0-EC09-9CFA-F8092F74D590}"/>
              </a:ext>
            </a:extLst>
          </p:cNvPr>
          <p:cNvPicPr>
            <a:picLocks noChangeAspect="1"/>
          </p:cNvPicPr>
          <p:nvPr/>
        </p:nvPicPr>
        <p:blipFill>
          <a:blip r:embed="rId3"/>
          <a:stretch>
            <a:fillRect/>
          </a:stretch>
        </p:blipFill>
        <p:spPr>
          <a:xfrm>
            <a:off x="0" y="1255618"/>
            <a:ext cx="7508700" cy="3889868"/>
          </a:xfrm>
          <a:prstGeom prst="rect">
            <a:avLst/>
          </a:prstGeom>
        </p:spPr>
      </p:pic>
      <p:grpSp>
        <p:nvGrpSpPr>
          <p:cNvPr id="30" name="组合 29">
            <a:extLst>
              <a:ext uri="{FF2B5EF4-FFF2-40B4-BE49-F238E27FC236}">
                <a16:creationId xmlns:a16="http://schemas.microsoft.com/office/drawing/2014/main" id="{0F33389C-DB18-740D-D3A1-3D4B3838535D}"/>
              </a:ext>
            </a:extLst>
          </p:cNvPr>
          <p:cNvGrpSpPr/>
          <p:nvPr/>
        </p:nvGrpSpPr>
        <p:grpSpPr>
          <a:xfrm>
            <a:off x="7270458" y="1508468"/>
            <a:ext cx="4486856" cy="3841063"/>
            <a:chOff x="3234578" y="4498125"/>
            <a:chExt cx="1412797" cy="1264631"/>
          </a:xfrm>
        </p:grpSpPr>
        <p:sp>
          <p:nvSpPr>
            <p:cNvPr id="31" name="矩形 10">
              <a:extLst>
                <a:ext uri="{FF2B5EF4-FFF2-40B4-BE49-F238E27FC236}">
                  <a16:creationId xmlns:a16="http://schemas.microsoft.com/office/drawing/2014/main" id="{0892EE35-C9E5-2CC8-FCB3-0166A00BB7C7}"/>
                </a:ext>
              </a:extLst>
            </p:cNvPr>
            <p:cNvSpPr>
              <a:spLocks noChangeAspect="1"/>
            </p:cNvSpPr>
            <p:nvPr/>
          </p:nvSpPr>
          <p:spPr>
            <a:xfrm rot="5400000">
              <a:off x="3291609" y="4441094"/>
              <a:ext cx="1264631" cy="1378694"/>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solidFill>
              <a:sysClr val="window" lastClr="FFFFFF">
                <a:alpha val="30000"/>
              </a:sysClr>
            </a:solidFill>
            <a:ln w="15875" cap="flat" cmpd="sng" algn="ctr">
              <a:noFill/>
              <a:prstDash val="solid"/>
              <a:miter lim="800000"/>
            </a:ln>
            <a:effectLst>
              <a:outerShdw blurRad="254000" dist="50800" dir="2700000" algn="tl" rotWithShape="0">
                <a:prstClr val="black">
                  <a:alpha val="35000"/>
                </a:prstClr>
              </a:outerShdw>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32" name="矩形 31">
              <a:extLst>
                <a:ext uri="{FF2B5EF4-FFF2-40B4-BE49-F238E27FC236}">
                  <a16:creationId xmlns:a16="http://schemas.microsoft.com/office/drawing/2014/main" id="{B3F7F65E-A510-D16D-CA53-13BCF2C92491}"/>
                </a:ext>
              </a:extLst>
            </p:cNvPr>
            <p:cNvSpPr/>
            <p:nvPr/>
          </p:nvSpPr>
          <p:spPr>
            <a:xfrm>
              <a:off x="3486494" y="4701785"/>
              <a:ext cx="1160881" cy="1502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275" b="0" i="0" u="none" strike="noStrike" kern="0" cap="none" spc="0" normalizeH="0" baseline="0" noProof="0" dirty="0">
                <a:ln>
                  <a:noFill/>
                </a:ln>
                <a:solidFill>
                  <a:srgbClr val="FDFDFD"/>
                </a:solidFill>
                <a:effectLst/>
                <a:uLnTx/>
                <a:uFillTx/>
                <a:latin typeface="微软雅黑"/>
                <a:ea typeface="微软雅黑"/>
                <a:cs typeface="+mn-ea"/>
                <a:sym typeface="+mn-lt"/>
              </a:endParaRPr>
            </a:p>
          </p:txBody>
        </p:sp>
      </p:grpSp>
      <p:grpSp>
        <p:nvGrpSpPr>
          <p:cNvPr id="39" name="组合 38">
            <a:extLst>
              <a:ext uri="{FF2B5EF4-FFF2-40B4-BE49-F238E27FC236}">
                <a16:creationId xmlns:a16="http://schemas.microsoft.com/office/drawing/2014/main" id="{5AD940E1-642E-9995-F7C9-9099AF4E0E64}"/>
              </a:ext>
            </a:extLst>
          </p:cNvPr>
          <p:cNvGrpSpPr/>
          <p:nvPr/>
        </p:nvGrpSpPr>
        <p:grpSpPr>
          <a:xfrm>
            <a:off x="7736037" y="1941058"/>
            <a:ext cx="3436373" cy="3256481"/>
            <a:chOff x="7736037" y="1941058"/>
            <a:chExt cx="3436373" cy="3256481"/>
          </a:xfrm>
        </p:grpSpPr>
        <p:pic>
          <p:nvPicPr>
            <p:cNvPr id="29" name="图片 28">
              <a:extLst>
                <a:ext uri="{FF2B5EF4-FFF2-40B4-BE49-F238E27FC236}">
                  <a16:creationId xmlns:a16="http://schemas.microsoft.com/office/drawing/2014/main" id="{759558B8-70C9-A8B4-39A2-92FB6BF58E6B}"/>
                </a:ext>
              </a:extLst>
            </p:cNvPr>
            <p:cNvPicPr>
              <a:picLocks noChangeAspect="1"/>
            </p:cNvPicPr>
            <p:nvPr/>
          </p:nvPicPr>
          <p:blipFill>
            <a:blip r:embed="rId4"/>
            <a:srcRect t="5257"/>
            <a:stretch>
              <a:fillRect/>
            </a:stretch>
          </p:blipFill>
          <p:spPr>
            <a:xfrm>
              <a:off x="7736037" y="1941058"/>
              <a:ext cx="3382219" cy="3256481"/>
            </a:xfrm>
            <a:prstGeom prst="plaque">
              <a:avLst/>
            </a:prstGeom>
          </p:spPr>
        </p:pic>
        <p:sp>
          <p:nvSpPr>
            <p:cNvPr id="33" name="矩形: 圆角 32">
              <a:extLst>
                <a:ext uri="{FF2B5EF4-FFF2-40B4-BE49-F238E27FC236}">
                  <a16:creationId xmlns:a16="http://schemas.microsoft.com/office/drawing/2014/main" id="{30231986-C753-DE8A-33E6-98E981116527}"/>
                </a:ext>
              </a:extLst>
            </p:cNvPr>
            <p:cNvSpPr/>
            <p:nvPr/>
          </p:nvSpPr>
          <p:spPr>
            <a:xfrm>
              <a:off x="7736037" y="2464396"/>
              <a:ext cx="949833" cy="3725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rgbClr val="84C283"/>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零售业</a:t>
              </a:r>
            </a:p>
          </p:txBody>
        </p:sp>
        <p:sp>
          <p:nvSpPr>
            <p:cNvPr id="34" name="矩形: 圆角 33">
              <a:extLst>
                <a:ext uri="{FF2B5EF4-FFF2-40B4-BE49-F238E27FC236}">
                  <a16:creationId xmlns:a16="http://schemas.microsoft.com/office/drawing/2014/main" id="{316399FC-2019-7D3D-F28A-1F313F26F25A}"/>
                </a:ext>
              </a:extLst>
            </p:cNvPr>
            <p:cNvSpPr/>
            <p:nvPr/>
          </p:nvSpPr>
          <p:spPr>
            <a:xfrm>
              <a:off x="9317187" y="1941058"/>
              <a:ext cx="949833" cy="3725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zh-CN" altLang="en-US" b="1" dirty="0">
                  <a:ln/>
                  <a:solidFill>
                    <a:schemeClr val="accent4"/>
                  </a:solidFill>
                  <a:latin typeface="微软雅黑" panose="020B0503020204020204" pitchFamily="34" charset="-122"/>
                  <a:ea typeface="微软雅黑" panose="020B0503020204020204" pitchFamily="34" charset="-122"/>
                </a:rPr>
                <a:t>金融</a:t>
              </a:r>
            </a:p>
          </p:txBody>
        </p:sp>
        <p:sp>
          <p:nvSpPr>
            <p:cNvPr id="35" name="矩形: 圆角 34">
              <a:extLst>
                <a:ext uri="{FF2B5EF4-FFF2-40B4-BE49-F238E27FC236}">
                  <a16:creationId xmlns:a16="http://schemas.microsoft.com/office/drawing/2014/main" id="{EEDBC4EF-C780-4E47-283A-17299592D80B}"/>
                </a:ext>
              </a:extLst>
            </p:cNvPr>
            <p:cNvSpPr/>
            <p:nvPr/>
          </p:nvSpPr>
          <p:spPr>
            <a:xfrm>
              <a:off x="7736037" y="4336491"/>
              <a:ext cx="949833" cy="3725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rgbClr val="E18082"/>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制造业</a:t>
              </a:r>
            </a:p>
          </p:txBody>
        </p:sp>
        <p:sp>
          <p:nvSpPr>
            <p:cNvPr id="36" name="矩形: 圆角 35">
              <a:extLst>
                <a:ext uri="{FF2B5EF4-FFF2-40B4-BE49-F238E27FC236}">
                  <a16:creationId xmlns:a16="http://schemas.microsoft.com/office/drawing/2014/main" id="{486E2EDF-43F2-B201-4A07-892B8649F1E0}"/>
                </a:ext>
              </a:extLst>
            </p:cNvPr>
            <p:cNvSpPr/>
            <p:nvPr/>
          </p:nvSpPr>
          <p:spPr>
            <a:xfrm>
              <a:off x="9200861" y="4824984"/>
              <a:ext cx="1182483" cy="3725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n w="0"/>
                  <a:solidFill>
                    <a:srgbClr val="BDA0CD"/>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科学研究</a:t>
              </a:r>
            </a:p>
          </p:txBody>
        </p:sp>
        <p:sp>
          <p:nvSpPr>
            <p:cNvPr id="37" name="矩形: 圆角 36">
              <a:extLst>
                <a:ext uri="{FF2B5EF4-FFF2-40B4-BE49-F238E27FC236}">
                  <a16:creationId xmlns:a16="http://schemas.microsoft.com/office/drawing/2014/main" id="{4C1B494E-025B-6091-3CFD-BFD5C9EC9D52}"/>
                </a:ext>
              </a:extLst>
            </p:cNvPr>
            <p:cNvSpPr/>
            <p:nvPr/>
          </p:nvSpPr>
          <p:spPr>
            <a:xfrm>
              <a:off x="10622381" y="3238237"/>
              <a:ext cx="550029" cy="109421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900"/>
                </a:lnSpc>
              </a:pPr>
              <a:r>
                <a:rPr lang="zh-CN" altLang="en-US" b="1"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医疗健康</a:t>
              </a:r>
            </a:p>
          </p:txBody>
        </p:sp>
      </p:grpSp>
      <p:sp>
        <p:nvSpPr>
          <p:cNvPr id="38" name="文本框 37">
            <a:extLst>
              <a:ext uri="{FF2B5EF4-FFF2-40B4-BE49-F238E27FC236}">
                <a16:creationId xmlns:a16="http://schemas.microsoft.com/office/drawing/2014/main" id="{328F2055-4576-2D5D-011D-AD9BFB34EDCC}"/>
              </a:ext>
            </a:extLst>
          </p:cNvPr>
          <p:cNvSpPr txBox="1"/>
          <p:nvPr/>
        </p:nvSpPr>
        <p:spPr>
          <a:xfrm>
            <a:off x="8376426" y="1485547"/>
            <a:ext cx="2260555"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各行业</a:t>
            </a:r>
            <a:r>
              <a:rPr lang="en-US" altLang="zh-CN" dirty="0">
                <a:solidFill>
                  <a:schemeClr val="bg1"/>
                </a:solidFill>
                <a:latin typeface="微软雅黑" panose="020B0503020204020204" pitchFamily="34" charset="-122"/>
                <a:ea typeface="微软雅黑" panose="020B0503020204020204" pitchFamily="34" charset="-122"/>
              </a:rPr>
              <a:t>AI</a:t>
            </a:r>
            <a:r>
              <a:rPr lang="zh-CN" altLang="en-US" dirty="0">
                <a:solidFill>
                  <a:schemeClr val="bg1"/>
                </a:solidFill>
                <a:latin typeface="微软雅黑" panose="020B0503020204020204" pitchFamily="34" charset="-122"/>
                <a:ea typeface="微软雅黑" panose="020B0503020204020204" pitchFamily="34" charset="-122"/>
              </a:rPr>
              <a:t>应用普及率</a:t>
            </a:r>
          </a:p>
        </p:txBody>
      </p:sp>
    </p:spTree>
    <p:extLst>
      <p:ext uri="{BB962C8B-B14F-4D97-AF65-F5344CB8AC3E}">
        <p14:creationId xmlns:p14="http://schemas.microsoft.com/office/powerpoint/2010/main" val="3956107946"/>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0" dur="1000" fill="hold"/>
                                        <p:tgtEl>
                                          <p:spTgt spid="3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256059" y="1141373"/>
            <a:ext cx="5759791" cy="2874713"/>
          </a:xfrm>
          <a:prstGeom prst="roundRect">
            <a:avLst>
              <a:gd name="adj" fmla="val 0"/>
            </a:avLst>
          </a:prstGeom>
          <a:noFill/>
          <a:ln w="31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275" b="0" i="0" u="none" strike="noStrike" kern="0" cap="none" spc="0" normalizeH="0" baseline="0" noProof="0">
              <a:ln>
                <a:noFill/>
              </a:ln>
              <a:solidFill>
                <a:prstClr val="white"/>
              </a:solidFill>
              <a:effectLst/>
              <a:uLnTx/>
              <a:uFillTx/>
              <a:latin typeface="微软雅黑"/>
              <a:ea typeface="微软雅黑"/>
              <a:cs typeface="+mn-ea"/>
              <a:sym typeface="+mn-lt"/>
            </a:endParaRPr>
          </a:p>
        </p:txBody>
      </p:sp>
      <p:sp>
        <p:nvSpPr>
          <p:cNvPr id="17" name="矩形 93"/>
          <p:cNvSpPr/>
          <p:nvPr/>
        </p:nvSpPr>
        <p:spPr>
          <a:xfrm>
            <a:off x="171485" y="1027890"/>
            <a:ext cx="364017" cy="364017"/>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275" b="0" i="0" u="none" strike="noStrike" kern="0" cap="none" spc="0" normalizeH="0" baseline="0" noProof="0">
              <a:ln>
                <a:noFill/>
              </a:ln>
              <a:solidFill>
                <a:prstClr val="white"/>
              </a:solidFill>
              <a:effectLst/>
              <a:uLnTx/>
              <a:uFillTx/>
              <a:latin typeface="微软雅黑"/>
              <a:ea typeface="微软雅黑"/>
              <a:cs typeface="+mn-ea"/>
              <a:sym typeface="+mn-lt"/>
            </a:endParaRPr>
          </a:p>
        </p:txBody>
      </p:sp>
      <p:sp>
        <p:nvSpPr>
          <p:cNvPr id="18" name="矩形 93"/>
          <p:cNvSpPr/>
          <p:nvPr/>
        </p:nvSpPr>
        <p:spPr>
          <a:xfrm rot="10800000">
            <a:off x="5785618" y="3736647"/>
            <a:ext cx="364017" cy="364017"/>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275" b="0" i="0" u="none" strike="noStrike" kern="0" cap="none" spc="0" normalizeH="0" baseline="0" noProof="0">
              <a:ln>
                <a:noFill/>
              </a:ln>
              <a:solidFill>
                <a:prstClr val="white"/>
              </a:solidFill>
              <a:effectLst/>
              <a:uLnTx/>
              <a:uFillTx/>
              <a:latin typeface="微软雅黑"/>
              <a:ea typeface="微软雅黑"/>
              <a:cs typeface="+mn-ea"/>
              <a:sym typeface="+mn-lt"/>
            </a:endParaRPr>
          </a:p>
        </p:txBody>
      </p:sp>
      <p:sp>
        <p:nvSpPr>
          <p:cNvPr id="19" name="矩形 18"/>
          <p:cNvSpPr/>
          <p:nvPr/>
        </p:nvSpPr>
        <p:spPr>
          <a:xfrm>
            <a:off x="451404" y="1310529"/>
            <a:ext cx="5564446" cy="2536400"/>
          </a:xfrm>
          <a:prstGeom prst="rect">
            <a:avLst/>
          </a:prstGeom>
        </p:spPr>
        <p:txBody>
          <a:bodyPr wrap="square">
            <a:spAutoFit/>
          </a:bodyPr>
          <a:lstStyle/>
          <a:p>
            <a:pPr fontAlgn="auto">
              <a:lnSpc>
                <a:spcPct val="150000"/>
              </a:lnSpc>
              <a:spcBef>
                <a:spcPts val="0"/>
              </a:spcBef>
              <a:spcAft>
                <a:spcPts val="0"/>
              </a:spcAft>
              <a:defRPr/>
            </a:pPr>
            <a:r>
              <a:rPr lang="zh-CN" altLang="zh-CN" dirty="0">
                <a:solidFill>
                  <a:schemeClr val="bg1"/>
                </a:solidFill>
                <a:latin typeface="微软雅黑" panose="020B0503020204020204" pitchFamily="34" charset="-122"/>
                <a:ea typeface="微软雅黑" panose="020B0503020204020204" pitchFamily="34" charset="-122"/>
              </a:rPr>
              <a:t>以医学人工智能为主要特色，致力于培养从事医学信号、图像和文本处理、大语言模型和智能体应用、医疗信息系统软件开发、以及元宇宙人机交互系统、嵌入式</a:t>
            </a:r>
            <a:r>
              <a:rPr lang="en-US" altLang="zh-CN" dirty="0">
                <a:solidFill>
                  <a:schemeClr val="bg1"/>
                </a:solidFill>
                <a:latin typeface="微软雅黑" panose="020B0503020204020204" pitchFamily="34" charset="-122"/>
                <a:ea typeface="微软雅黑" panose="020B0503020204020204" pitchFamily="34" charset="-122"/>
              </a:rPr>
              <a:t>AI</a:t>
            </a:r>
            <a:r>
              <a:rPr lang="zh-CN" altLang="zh-CN" dirty="0">
                <a:solidFill>
                  <a:schemeClr val="bg1"/>
                </a:solidFill>
                <a:latin typeface="微软雅黑" panose="020B0503020204020204" pitchFamily="34" charset="-122"/>
                <a:ea typeface="微软雅黑" panose="020B0503020204020204" pitchFamily="34" charset="-122"/>
              </a:rPr>
              <a:t>产品研发的高素质人才。本专业重点围绕医学人工智能、医疗大数据分析、健康物联网工程方向开展在医疗健康和物联网领域的人工智能创新人才培养。</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1" name="菱形 20"/>
          <p:cNvSpPr/>
          <p:nvPr/>
        </p:nvSpPr>
        <p:spPr>
          <a:xfrm>
            <a:off x="294904" y="1257306"/>
            <a:ext cx="313001" cy="269201"/>
          </a:xfrm>
          <a:prstGeom prst="diamon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705" b="0" i="0" u="none" strike="noStrike" kern="0" cap="none" spc="0" normalizeH="0" baseline="0" noProof="0">
              <a:ln>
                <a:noFill/>
              </a:ln>
              <a:solidFill>
                <a:prstClr val="white"/>
              </a:solidFill>
              <a:effectLst/>
              <a:uLnTx/>
              <a:uFillTx/>
              <a:latin typeface="微软雅黑"/>
              <a:ea typeface="微软雅黑"/>
              <a:cs typeface="+mn-ea"/>
              <a:sym typeface="+mn-lt"/>
            </a:endParaRPr>
          </a:p>
        </p:txBody>
      </p:sp>
      <p:grpSp>
        <p:nvGrpSpPr>
          <p:cNvPr id="22" name="组合 21"/>
          <p:cNvGrpSpPr/>
          <p:nvPr/>
        </p:nvGrpSpPr>
        <p:grpSpPr>
          <a:xfrm>
            <a:off x="7306031" y="1851572"/>
            <a:ext cx="4116638" cy="3427313"/>
            <a:chOff x="3247415" y="4530039"/>
            <a:chExt cx="1399960" cy="1165539"/>
          </a:xfrm>
        </p:grpSpPr>
        <p:sp>
          <p:nvSpPr>
            <p:cNvPr id="23" name="矩形 10"/>
            <p:cNvSpPr>
              <a:spLocks noChangeAspect="1"/>
            </p:cNvSpPr>
            <p:nvPr/>
          </p:nvSpPr>
          <p:spPr>
            <a:xfrm rot="5400000">
              <a:off x="3299977" y="4477476"/>
              <a:ext cx="1165539" cy="1270664"/>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solidFill>
              <a:sysClr val="window" lastClr="FFFFFF">
                <a:alpha val="30000"/>
              </a:sysClr>
            </a:solidFill>
            <a:ln w="15875" cap="flat" cmpd="sng" algn="ctr">
              <a:noFill/>
              <a:prstDash val="solid"/>
              <a:miter lim="800000"/>
            </a:ln>
            <a:effectLst>
              <a:outerShdw blurRad="254000" dist="50800" dir="2700000" algn="tl" rotWithShape="0">
                <a:prstClr val="black">
                  <a:alpha val="35000"/>
                </a:prstClr>
              </a:outerShdw>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24" name="矩形 23"/>
            <p:cNvSpPr/>
            <p:nvPr/>
          </p:nvSpPr>
          <p:spPr>
            <a:xfrm>
              <a:off x="3486494" y="4701785"/>
              <a:ext cx="1160881" cy="1502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275" b="0" i="0" u="none" strike="noStrike" kern="0" cap="none" spc="0" normalizeH="0" baseline="0" noProof="0" dirty="0">
                <a:ln>
                  <a:noFill/>
                </a:ln>
                <a:solidFill>
                  <a:srgbClr val="FDFDFD"/>
                </a:solidFill>
                <a:effectLst/>
                <a:uLnTx/>
                <a:uFillTx/>
                <a:latin typeface="微软雅黑"/>
                <a:ea typeface="微软雅黑"/>
                <a:cs typeface="+mn-ea"/>
                <a:sym typeface="+mn-lt"/>
              </a:endParaRPr>
            </a:p>
          </p:txBody>
        </p:sp>
      </p:grpSp>
      <p:sp>
        <p:nvSpPr>
          <p:cNvPr id="27" name="TextBox 39"/>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专业介绍</a:t>
            </a:r>
          </a:p>
        </p:txBody>
      </p:sp>
      <p:pic>
        <p:nvPicPr>
          <p:cNvPr id="13" name="图片 12" descr="资源 2">
            <a:extLst>
              <a:ext uri="{FF2B5EF4-FFF2-40B4-BE49-F238E27FC236}">
                <a16:creationId xmlns:a16="http://schemas.microsoft.com/office/drawing/2014/main" id="{742E4CE5-FA23-4B4E-B03C-FD85D996015C}"/>
              </a:ext>
            </a:extLst>
          </p:cNvPr>
          <p:cNvPicPr>
            <a:picLocks noChangeAspect="1"/>
          </p:cNvPicPr>
          <p:nvPr/>
        </p:nvPicPr>
        <p:blipFill>
          <a:blip r:embed="rId2"/>
          <a:stretch>
            <a:fillRect/>
          </a:stretch>
        </p:blipFill>
        <p:spPr>
          <a:xfrm>
            <a:off x="9963151" y="41505"/>
            <a:ext cx="1926030" cy="570865"/>
          </a:xfrm>
          <a:prstGeom prst="rect">
            <a:avLst/>
          </a:prstGeom>
        </p:spPr>
      </p:pic>
      <p:pic>
        <p:nvPicPr>
          <p:cNvPr id="3" name="图片 2">
            <a:extLst>
              <a:ext uri="{FF2B5EF4-FFF2-40B4-BE49-F238E27FC236}">
                <a16:creationId xmlns:a16="http://schemas.microsoft.com/office/drawing/2014/main" id="{014A66F1-84B6-CE10-8F3A-B3FD54EFF814}"/>
              </a:ext>
            </a:extLst>
          </p:cNvPr>
          <p:cNvPicPr>
            <a:picLocks noChangeAspect="1"/>
          </p:cNvPicPr>
          <p:nvPr/>
        </p:nvPicPr>
        <p:blipFill>
          <a:blip r:embed="rId3"/>
          <a:stretch>
            <a:fillRect/>
          </a:stretch>
        </p:blipFill>
        <p:spPr>
          <a:xfrm>
            <a:off x="6461770" y="2127234"/>
            <a:ext cx="5337107" cy="2991656"/>
          </a:xfrm>
          <a:prstGeom prst="rect">
            <a:avLst/>
          </a:prstGeom>
        </p:spPr>
      </p:pic>
      <p:sp>
        <p:nvSpPr>
          <p:cNvPr id="5" name="箭头: 燕尾形 4">
            <a:extLst>
              <a:ext uri="{FF2B5EF4-FFF2-40B4-BE49-F238E27FC236}">
                <a16:creationId xmlns:a16="http://schemas.microsoft.com/office/drawing/2014/main" id="{82C3A0A9-44E1-DBE2-7A23-4B5DF6E827A6}"/>
              </a:ext>
            </a:extLst>
          </p:cNvPr>
          <p:cNvSpPr/>
          <p:nvPr/>
        </p:nvSpPr>
        <p:spPr>
          <a:xfrm>
            <a:off x="256060" y="4307631"/>
            <a:ext cx="5721692" cy="484632"/>
          </a:xfrm>
          <a:prstGeom prst="notchedRight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V 形 5">
            <a:extLst>
              <a:ext uri="{FF2B5EF4-FFF2-40B4-BE49-F238E27FC236}">
                <a16:creationId xmlns:a16="http://schemas.microsoft.com/office/drawing/2014/main" id="{CFF18222-51DA-1107-E693-601EE97385E2}"/>
              </a:ext>
            </a:extLst>
          </p:cNvPr>
          <p:cNvSpPr/>
          <p:nvPr/>
        </p:nvSpPr>
        <p:spPr>
          <a:xfrm>
            <a:off x="1487186" y="4434561"/>
            <a:ext cx="484632" cy="230771"/>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箭头: V 形 6">
            <a:extLst>
              <a:ext uri="{FF2B5EF4-FFF2-40B4-BE49-F238E27FC236}">
                <a16:creationId xmlns:a16="http://schemas.microsoft.com/office/drawing/2014/main" id="{C83160AB-B924-C8DF-4600-E2D2C9B3AB33}"/>
              </a:ext>
            </a:extLst>
          </p:cNvPr>
          <p:cNvSpPr/>
          <p:nvPr/>
        </p:nvSpPr>
        <p:spPr>
          <a:xfrm>
            <a:off x="1665758" y="4434561"/>
            <a:ext cx="484632" cy="230771"/>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a:extLst>
              <a:ext uri="{FF2B5EF4-FFF2-40B4-BE49-F238E27FC236}">
                <a16:creationId xmlns:a16="http://schemas.microsoft.com/office/drawing/2014/main" id="{69732E3A-EC09-8573-DBF1-9A1C356D015C}"/>
              </a:ext>
            </a:extLst>
          </p:cNvPr>
          <p:cNvSpPr/>
          <p:nvPr/>
        </p:nvSpPr>
        <p:spPr>
          <a:xfrm>
            <a:off x="4171919" y="4434561"/>
            <a:ext cx="484632" cy="230771"/>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箭头: V 形 8">
            <a:extLst>
              <a:ext uri="{FF2B5EF4-FFF2-40B4-BE49-F238E27FC236}">
                <a16:creationId xmlns:a16="http://schemas.microsoft.com/office/drawing/2014/main" id="{2DEDCE16-8579-940A-2994-9F8D4CBD7768}"/>
              </a:ext>
            </a:extLst>
          </p:cNvPr>
          <p:cNvSpPr/>
          <p:nvPr/>
        </p:nvSpPr>
        <p:spPr>
          <a:xfrm>
            <a:off x="4350491" y="4434561"/>
            <a:ext cx="484632" cy="230771"/>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流程图: 顺序访问存储器 9">
            <a:extLst>
              <a:ext uri="{FF2B5EF4-FFF2-40B4-BE49-F238E27FC236}">
                <a16:creationId xmlns:a16="http://schemas.microsoft.com/office/drawing/2014/main" id="{1271AE07-3AF6-E191-348D-E4A3AC2DC117}"/>
              </a:ext>
            </a:extLst>
          </p:cNvPr>
          <p:cNvSpPr/>
          <p:nvPr/>
        </p:nvSpPr>
        <p:spPr>
          <a:xfrm flipV="1">
            <a:off x="161413" y="4676798"/>
            <a:ext cx="1158170" cy="1252305"/>
          </a:xfrm>
          <a:prstGeom prst="flowChartMagneticTape">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7228BBB5-88AC-D18D-5DBA-9CCDC18C681A}"/>
              </a:ext>
            </a:extLst>
          </p:cNvPr>
          <p:cNvSpPr txBox="1"/>
          <p:nvPr/>
        </p:nvSpPr>
        <p:spPr>
          <a:xfrm>
            <a:off x="141576" y="4841285"/>
            <a:ext cx="1158171" cy="923330"/>
          </a:xfrm>
          <a:prstGeom prst="rect">
            <a:avLst/>
          </a:prstGeom>
          <a:noFill/>
        </p:spPr>
        <p:txBody>
          <a:bodyPr wrap="square">
            <a:spAutoFit/>
          </a:bodyPr>
          <a:lstStyle/>
          <a:p>
            <a:pPr algn="ctr"/>
            <a:r>
              <a:rPr lang="zh-CN" altLang="en-US" dirty="0">
                <a:solidFill>
                  <a:schemeClr val="bg1"/>
                </a:solidFill>
              </a:rPr>
              <a:t>设立医学信息系统方向</a:t>
            </a:r>
          </a:p>
        </p:txBody>
      </p:sp>
      <p:sp>
        <p:nvSpPr>
          <p:cNvPr id="14" name="文本框 13">
            <a:extLst>
              <a:ext uri="{FF2B5EF4-FFF2-40B4-BE49-F238E27FC236}">
                <a16:creationId xmlns:a16="http://schemas.microsoft.com/office/drawing/2014/main" id="{5068B6F1-77ED-0CEA-246C-17E250FD851F}"/>
              </a:ext>
            </a:extLst>
          </p:cNvPr>
          <p:cNvSpPr txBox="1"/>
          <p:nvPr/>
        </p:nvSpPr>
        <p:spPr>
          <a:xfrm>
            <a:off x="514926" y="4365280"/>
            <a:ext cx="902811" cy="369332"/>
          </a:xfrm>
          <a:prstGeom prst="rect">
            <a:avLst/>
          </a:prstGeom>
          <a:noFill/>
        </p:spPr>
        <p:txBody>
          <a:bodyPr wrap="none" rtlCol="0">
            <a:spAutoFit/>
          </a:bodyPr>
          <a:lstStyle/>
          <a:p>
            <a:r>
              <a:rPr lang="en-US" altLang="zh-CN" dirty="0">
                <a:solidFill>
                  <a:schemeClr val="bg1"/>
                </a:solidFill>
              </a:rPr>
              <a:t>2003</a:t>
            </a:r>
            <a:r>
              <a:rPr lang="zh-CN" altLang="en-US" dirty="0">
                <a:solidFill>
                  <a:schemeClr val="bg1"/>
                </a:solidFill>
              </a:rPr>
              <a:t>年</a:t>
            </a:r>
          </a:p>
        </p:txBody>
      </p:sp>
      <p:sp>
        <p:nvSpPr>
          <p:cNvPr id="30" name="流程图: 顺序访问存储器 29">
            <a:extLst>
              <a:ext uri="{FF2B5EF4-FFF2-40B4-BE49-F238E27FC236}">
                <a16:creationId xmlns:a16="http://schemas.microsoft.com/office/drawing/2014/main" id="{FE41687D-2E42-90E2-52B3-6DAF1BF31C9D}"/>
              </a:ext>
            </a:extLst>
          </p:cNvPr>
          <p:cNvSpPr/>
          <p:nvPr/>
        </p:nvSpPr>
        <p:spPr>
          <a:xfrm flipV="1">
            <a:off x="1758165" y="4678532"/>
            <a:ext cx="1158170" cy="1252305"/>
          </a:xfrm>
          <a:prstGeom prst="flowChartMagneticTape">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D95418CA-5EA8-D7B4-9337-12901E362119}"/>
              </a:ext>
            </a:extLst>
          </p:cNvPr>
          <p:cNvSpPr txBox="1"/>
          <p:nvPr/>
        </p:nvSpPr>
        <p:spPr>
          <a:xfrm>
            <a:off x="1738328" y="4843019"/>
            <a:ext cx="1158171" cy="1200329"/>
          </a:xfrm>
          <a:prstGeom prst="rect">
            <a:avLst/>
          </a:prstGeom>
          <a:noFill/>
        </p:spPr>
        <p:txBody>
          <a:bodyPr wrap="square">
            <a:spAutoFit/>
          </a:bodyPr>
          <a:lstStyle/>
          <a:p>
            <a:pPr algn="ctr"/>
            <a:r>
              <a:rPr lang="zh-CN" altLang="en-US" dirty="0">
                <a:solidFill>
                  <a:schemeClr val="bg1"/>
                </a:solidFill>
              </a:rPr>
              <a:t>成立医学信息工程专业</a:t>
            </a:r>
          </a:p>
          <a:p>
            <a:pPr algn="ctr"/>
            <a:endParaRPr lang="zh-CN" altLang="en-US" dirty="0">
              <a:solidFill>
                <a:schemeClr val="bg1"/>
              </a:solidFill>
            </a:endParaRPr>
          </a:p>
        </p:txBody>
      </p:sp>
      <p:sp>
        <p:nvSpPr>
          <p:cNvPr id="32" name="文本框 31">
            <a:extLst>
              <a:ext uri="{FF2B5EF4-FFF2-40B4-BE49-F238E27FC236}">
                <a16:creationId xmlns:a16="http://schemas.microsoft.com/office/drawing/2014/main" id="{1FBF5DCF-E839-2F60-CCF4-0282CB610746}"/>
              </a:ext>
            </a:extLst>
          </p:cNvPr>
          <p:cNvSpPr txBox="1"/>
          <p:nvPr/>
        </p:nvSpPr>
        <p:spPr>
          <a:xfrm>
            <a:off x="2111678" y="4367014"/>
            <a:ext cx="902811" cy="369332"/>
          </a:xfrm>
          <a:prstGeom prst="rect">
            <a:avLst/>
          </a:prstGeom>
          <a:noFill/>
        </p:spPr>
        <p:txBody>
          <a:bodyPr wrap="none" rtlCol="0">
            <a:spAutoFit/>
          </a:bodyPr>
          <a:lstStyle/>
          <a:p>
            <a:r>
              <a:rPr lang="en-US" altLang="zh-CN" dirty="0">
                <a:solidFill>
                  <a:schemeClr val="bg1"/>
                </a:solidFill>
              </a:rPr>
              <a:t>2013</a:t>
            </a:r>
            <a:r>
              <a:rPr lang="zh-CN" altLang="en-US" dirty="0">
                <a:solidFill>
                  <a:schemeClr val="bg1"/>
                </a:solidFill>
              </a:rPr>
              <a:t>年</a:t>
            </a:r>
          </a:p>
        </p:txBody>
      </p:sp>
      <p:sp>
        <p:nvSpPr>
          <p:cNvPr id="33" name="流程图: 顺序访问存储器 32">
            <a:extLst>
              <a:ext uri="{FF2B5EF4-FFF2-40B4-BE49-F238E27FC236}">
                <a16:creationId xmlns:a16="http://schemas.microsoft.com/office/drawing/2014/main" id="{B4AC5958-3574-4514-62E0-B87CF6B56A26}"/>
              </a:ext>
            </a:extLst>
          </p:cNvPr>
          <p:cNvSpPr/>
          <p:nvPr/>
        </p:nvSpPr>
        <p:spPr>
          <a:xfrm flipV="1">
            <a:off x="4397741" y="4674145"/>
            <a:ext cx="1320153" cy="1254958"/>
          </a:xfrm>
          <a:prstGeom prst="flowChartMagneticTape">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1AD6FFE1-656E-A2DA-50AB-4F4435896238}"/>
              </a:ext>
            </a:extLst>
          </p:cNvPr>
          <p:cNvSpPr txBox="1"/>
          <p:nvPr/>
        </p:nvSpPr>
        <p:spPr>
          <a:xfrm>
            <a:off x="4369711" y="4737587"/>
            <a:ext cx="1335650" cy="1200329"/>
          </a:xfrm>
          <a:prstGeom prst="rect">
            <a:avLst/>
          </a:prstGeom>
          <a:noFill/>
        </p:spPr>
        <p:txBody>
          <a:bodyPr wrap="square">
            <a:spAutoFit/>
          </a:bodyPr>
          <a:lstStyle/>
          <a:p>
            <a:pPr algn="ctr"/>
            <a:r>
              <a:rPr lang="zh-CN" altLang="en-US" dirty="0">
                <a:solidFill>
                  <a:schemeClr val="bg1"/>
                </a:solidFill>
              </a:rPr>
              <a:t>医学信息</a:t>
            </a:r>
            <a:endParaRPr lang="en-US" altLang="zh-CN" dirty="0">
              <a:solidFill>
                <a:schemeClr val="bg1"/>
              </a:solidFill>
            </a:endParaRPr>
          </a:p>
          <a:p>
            <a:pPr algn="ctr"/>
            <a:r>
              <a:rPr lang="zh-CN" altLang="en-US" dirty="0">
                <a:solidFill>
                  <a:schemeClr val="bg1"/>
                </a:solidFill>
              </a:rPr>
              <a:t>工程专业</a:t>
            </a:r>
            <a:endParaRPr lang="en-US" altLang="zh-CN" dirty="0">
              <a:solidFill>
                <a:schemeClr val="bg1"/>
              </a:solidFill>
            </a:endParaRPr>
          </a:p>
          <a:p>
            <a:pPr algn="ctr"/>
            <a:r>
              <a:rPr lang="en-US" altLang="zh-CN" b="1" dirty="0">
                <a:solidFill>
                  <a:prstClr val="white"/>
                </a:solidFill>
                <a:latin typeface="微软雅黑"/>
                <a:ea typeface="微软雅黑"/>
                <a:cs typeface="+mn-ea"/>
                <a:sym typeface="+mn-lt"/>
              </a:rPr>
              <a:t>·AI</a:t>
            </a:r>
            <a:r>
              <a:rPr lang="zh-CN" altLang="en-US" b="1" dirty="0">
                <a:solidFill>
                  <a:prstClr val="white"/>
                </a:solidFill>
                <a:latin typeface="微软雅黑"/>
                <a:ea typeface="微软雅黑"/>
                <a:cs typeface="+mn-ea"/>
                <a:sym typeface="+mn-lt"/>
              </a:rPr>
              <a:t>创新班</a:t>
            </a:r>
            <a:endParaRPr lang="zh-CN" altLang="en-US" b="1" dirty="0">
              <a:solidFill>
                <a:schemeClr val="bg1"/>
              </a:solidFill>
            </a:endParaRPr>
          </a:p>
          <a:p>
            <a:pPr algn="ctr"/>
            <a:endParaRPr lang="zh-CN" altLang="en-US" dirty="0">
              <a:solidFill>
                <a:schemeClr val="bg1"/>
              </a:solidFill>
            </a:endParaRPr>
          </a:p>
        </p:txBody>
      </p:sp>
      <p:sp>
        <p:nvSpPr>
          <p:cNvPr id="35" name="文本框 34">
            <a:extLst>
              <a:ext uri="{FF2B5EF4-FFF2-40B4-BE49-F238E27FC236}">
                <a16:creationId xmlns:a16="http://schemas.microsoft.com/office/drawing/2014/main" id="{7C66CB7B-9A1B-1EB7-4B98-61F78D1168DF}"/>
              </a:ext>
            </a:extLst>
          </p:cNvPr>
          <p:cNvSpPr txBox="1"/>
          <p:nvPr/>
        </p:nvSpPr>
        <p:spPr>
          <a:xfrm>
            <a:off x="4760498" y="4369667"/>
            <a:ext cx="902811" cy="369332"/>
          </a:xfrm>
          <a:prstGeom prst="rect">
            <a:avLst/>
          </a:prstGeom>
          <a:noFill/>
        </p:spPr>
        <p:txBody>
          <a:bodyPr wrap="none" rtlCol="0">
            <a:spAutoFit/>
          </a:bodyPr>
          <a:lstStyle/>
          <a:p>
            <a:r>
              <a:rPr lang="en-US" altLang="zh-CN" dirty="0">
                <a:solidFill>
                  <a:schemeClr val="bg1"/>
                </a:solidFill>
              </a:rPr>
              <a:t>2026</a:t>
            </a:r>
            <a:r>
              <a:rPr lang="zh-CN" altLang="en-US" dirty="0">
                <a:solidFill>
                  <a:schemeClr val="bg1"/>
                </a:solidFill>
              </a:rPr>
              <a:t>年</a:t>
            </a:r>
          </a:p>
        </p:txBody>
      </p:sp>
      <p:sp>
        <p:nvSpPr>
          <p:cNvPr id="37" name="文本框 36">
            <a:extLst>
              <a:ext uri="{FF2B5EF4-FFF2-40B4-BE49-F238E27FC236}">
                <a16:creationId xmlns:a16="http://schemas.microsoft.com/office/drawing/2014/main" id="{9BB2CCE9-CA68-4D1B-DBA6-43131A0A5CF5}"/>
              </a:ext>
            </a:extLst>
          </p:cNvPr>
          <p:cNvSpPr txBox="1"/>
          <p:nvPr/>
        </p:nvSpPr>
        <p:spPr>
          <a:xfrm>
            <a:off x="5505371" y="5904660"/>
            <a:ext cx="6328063" cy="787523"/>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zh-CN" sz="160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宋体" panose="02010600030101010101" pitchFamily="2" charset="-122"/>
              </a:rPr>
              <a:t>培养了数百名医工交叉领域人工智能人才，为国家医疗健康产品的智能化、医疗系统的信息化、健康物联网的数字化做出了贡献。</a:t>
            </a:r>
            <a:endParaRPr kumimoji="0" lang="en-US" altLang="zh-CN" sz="1600"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39" name="文本框 38">
            <a:extLst>
              <a:ext uri="{FF2B5EF4-FFF2-40B4-BE49-F238E27FC236}">
                <a16:creationId xmlns:a16="http://schemas.microsoft.com/office/drawing/2014/main" id="{ADF9288F-7C64-E52A-2387-E797385D31BE}"/>
              </a:ext>
            </a:extLst>
          </p:cNvPr>
          <p:cNvSpPr txBox="1"/>
          <p:nvPr/>
        </p:nvSpPr>
        <p:spPr>
          <a:xfrm>
            <a:off x="2982941" y="4674145"/>
            <a:ext cx="1450978" cy="1384995"/>
          </a:xfrm>
          <a:prstGeom prst="rect">
            <a:avLst/>
          </a:prstGeom>
          <a:noFill/>
        </p:spPr>
        <p:txBody>
          <a:bodyPr wrap="square">
            <a:spAutoFit/>
          </a:bodyPr>
          <a:lstStyle/>
          <a:p>
            <a:pPr algn="ctr"/>
            <a:r>
              <a:rPr kumimoji="0" lang="en-US" altLang="zh-CN" sz="1400" b="1" i="0" u="none" strike="noStrike" kern="1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宋体" panose="02010600030101010101" pitchFamily="2" charset="-122"/>
              </a:rPr>
              <a:t>2024-2025</a:t>
            </a:r>
            <a:r>
              <a:rPr kumimoji="0" lang="zh-CN" altLang="zh-CN" sz="1400" b="1" i="0" u="none" strike="noStrike" kern="1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宋体" panose="02010600030101010101" pitchFamily="2" charset="-122"/>
              </a:rPr>
              <a:t>年已经连续列为</a:t>
            </a:r>
            <a:endParaRPr kumimoji="0" lang="en-US" altLang="zh-CN" sz="1400" b="1" i="0" u="none" strike="noStrike" kern="1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p>
            <a:pPr algn="ctr"/>
            <a:r>
              <a:rPr kumimoji="0" lang="zh-CN" altLang="zh-CN" sz="1400" b="1" i="0" u="none" strike="noStrike" kern="1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宋体" panose="02010600030101010101" pitchFamily="2" charset="-122"/>
              </a:rPr>
              <a:t>校友会中国大学医学信息工程</a:t>
            </a:r>
            <a:endParaRPr kumimoji="0" lang="en-US" altLang="zh-CN" sz="1400" b="1" i="0" u="none" strike="noStrike" kern="1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p>
            <a:pPr algn="ctr"/>
            <a:r>
              <a:rPr kumimoji="0" lang="zh-CN" altLang="zh-CN" sz="1400" b="1" i="0" u="none" strike="noStrike" kern="1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宋体" panose="02010600030101010101" pitchFamily="2" charset="-122"/>
              </a:rPr>
              <a:t>专业排名</a:t>
            </a:r>
            <a:endParaRPr kumimoji="0" lang="en-US" altLang="zh-CN" sz="1400" b="1" i="0" u="none" strike="noStrike" kern="1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p>
            <a:pPr algn="ctr"/>
            <a:r>
              <a:rPr kumimoji="0" lang="zh-CN" altLang="zh-CN" sz="1400" b="1" i="0" u="none" strike="noStrike" kern="1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宋体" panose="02010600030101010101" pitchFamily="2" charset="-122"/>
              </a:rPr>
              <a:t>全国第一名</a:t>
            </a:r>
            <a:endParaRPr lang="zh-CN" altLang="en-US" sz="1200" dirty="0"/>
          </a:p>
        </p:txBody>
      </p:sp>
      <p:sp>
        <p:nvSpPr>
          <p:cNvPr id="40" name="文本框 39">
            <a:extLst>
              <a:ext uri="{FF2B5EF4-FFF2-40B4-BE49-F238E27FC236}">
                <a16:creationId xmlns:a16="http://schemas.microsoft.com/office/drawing/2014/main" id="{2C7B2574-2557-A45D-54F7-D87B15BB159D}"/>
              </a:ext>
            </a:extLst>
          </p:cNvPr>
          <p:cNvSpPr txBox="1"/>
          <p:nvPr/>
        </p:nvSpPr>
        <p:spPr>
          <a:xfrm>
            <a:off x="4208023" y="5564178"/>
            <a:ext cx="2262158" cy="369332"/>
          </a:xfrm>
          <a:prstGeom prst="rect">
            <a:avLst/>
          </a:prstGeom>
          <a:noFill/>
        </p:spPr>
        <p:txBody>
          <a:bodyPr wrap="none" rtlCol="0">
            <a:spAutoFit/>
          </a:bodyPr>
          <a:lstStyle/>
          <a:p>
            <a:r>
              <a:rPr lang="zh-CN" altLang="en-US" dirty="0">
                <a:solidFill>
                  <a:schemeClr val="bg1"/>
                </a:solidFill>
              </a:rPr>
              <a:t>隶属医学人工智能系</a:t>
            </a:r>
          </a:p>
        </p:txBody>
      </p:sp>
      <p:sp>
        <p:nvSpPr>
          <p:cNvPr id="42" name="文本框 41">
            <a:extLst>
              <a:ext uri="{FF2B5EF4-FFF2-40B4-BE49-F238E27FC236}">
                <a16:creationId xmlns:a16="http://schemas.microsoft.com/office/drawing/2014/main" id="{8869006A-D1B4-3621-DCF9-3E0EBDE6D686}"/>
              </a:ext>
            </a:extLst>
          </p:cNvPr>
          <p:cNvSpPr txBox="1"/>
          <p:nvPr/>
        </p:nvSpPr>
        <p:spPr>
          <a:xfrm>
            <a:off x="2685573" y="4050990"/>
            <a:ext cx="3044899" cy="369332"/>
          </a:xfrm>
          <a:prstGeom prst="rect">
            <a:avLst/>
          </a:prstGeom>
          <a:noFill/>
        </p:spPr>
        <p:txBody>
          <a:bodyPr wrap="square">
            <a:spAutoFit/>
          </a:bodyPr>
          <a:lstStyle/>
          <a:p>
            <a:r>
              <a:rPr lang="zh-CN" altLang="en-US" dirty="0">
                <a:solidFill>
                  <a:schemeClr val="bg1"/>
                </a:solidFill>
              </a:rPr>
              <a:t>获市级实验教学示范中心</a:t>
            </a:r>
          </a:p>
        </p:txBody>
      </p:sp>
      <p:sp>
        <p:nvSpPr>
          <p:cNvPr id="44" name="文本框 43">
            <a:extLst>
              <a:ext uri="{FF2B5EF4-FFF2-40B4-BE49-F238E27FC236}">
                <a16:creationId xmlns:a16="http://schemas.microsoft.com/office/drawing/2014/main" id="{90CF89DD-38C2-DFCD-8B52-695E7677A734}"/>
              </a:ext>
            </a:extLst>
          </p:cNvPr>
          <p:cNvSpPr txBox="1"/>
          <p:nvPr/>
        </p:nvSpPr>
        <p:spPr>
          <a:xfrm>
            <a:off x="3100409" y="4361286"/>
            <a:ext cx="1037474" cy="369332"/>
          </a:xfrm>
          <a:prstGeom prst="rect">
            <a:avLst/>
          </a:prstGeom>
          <a:noFill/>
        </p:spPr>
        <p:txBody>
          <a:bodyPr wrap="square">
            <a:spAutoFit/>
          </a:bodyPr>
          <a:lstStyle/>
          <a:p>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2018</a:t>
            </a:r>
            <a:r>
              <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年</a:t>
            </a:r>
            <a:endParaRPr lang="zh-CN" alt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8" presetClass="emph" presetSubtype="0" fill="hold" grpId="1" nodeType="withEffect">
                                  <p:stCondLst>
                                    <p:cond delay="0"/>
                                  </p:stCondLst>
                                  <p:childTnLst>
                                    <p:animRot by="21600000">
                                      <p:cBhvr>
                                        <p:cTn id="29" dur="2000" fill="hold"/>
                                        <p:tgtEl>
                                          <p:spTgt spid="21"/>
                                        </p:tgtEl>
                                        <p:attrNameLst>
                                          <p:attrName>r</p:attrName>
                                        </p:attrNameLst>
                                      </p:cBhvr>
                                    </p:animRot>
                                  </p:childTnLst>
                                </p:cTn>
                              </p:par>
                              <p:par>
                                <p:cTn id="30" presetID="25"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35" dur="1000" fill="hold"/>
                                        <p:tgtEl>
                                          <p:spTgt spid="2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2"/>
                                        </p:tgtEl>
                                      </p:cBhvr>
                                    </p:animEffect>
                                  </p:childTnLst>
                                </p:cTn>
                              </p:par>
                              <p:par>
                                <p:cTn id="40" presetID="54" presetClass="entr" presetSubtype="0" accel="100000" fill="hold" grpId="11" nodeType="withEffect">
                                  <p:stCondLst>
                                    <p:cond delay="0"/>
                                  </p:stCondLst>
                                  <p:iterate type="lt">
                                    <p:tmPct val="0"/>
                                  </p:iterate>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strVal val="#ppt_w*0.05"/>
                                          </p:val>
                                        </p:tav>
                                        <p:tav tm="100000">
                                          <p:val>
                                            <p:strVal val="#ppt_w"/>
                                          </p:val>
                                        </p:tav>
                                      </p:tavLst>
                                    </p:anim>
                                    <p:anim calcmode="lin" valueType="num">
                                      <p:cBhvr>
                                        <p:cTn id="43" dur="500" fill="hold"/>
                                        <p:tgtEl>
                                          <p:spTgt spid="19"/>
                                        </p:tgtEl>
                                        <p:attrNameLst>
                                          <p:attrName>ppt_h</p:attrName>
                                        </p:attrNameLst>
                                      </p:cBhvr>
                                      <p:tavLst>
                                        <p:tav tm="0">
                                          <p:val>
                                            <p:strVal val="#ppt_h"/>
                                          </p:val>
                                        </p:tav>
                                        <p:tav tm="100000">
                                          <p:val>
                                            <p:strVal val="#ppt_h"/>
                                          </p:val>
                                        </p:tav>
                                      </p:tavLst>
                                    </p:anim>
                                    <p:anim calcmode="lin" valueType="num">
                                      <p:cBhvr>
                                        <p:cTn id="44" dur="500" fill="hold"/>
                                        <p:tgtEl>
                                          <p:spTgt spid="19"/>
                                        </p:tgtEl>
                                        <p:attrNameLst>
                                          <p:attrName>ppt_x</p:attrName>
                                        </p:attrNameLst>
                                      </p:cBhvr>
                                      <p:tavLst>
                                        <p:tav tm="0">
                                          <p:val>
                                            <p:strVal val="#ppt_x-.2"/>
                                          </p:val>
                                        </p:tav>
                                        <p:tav tm="100000">
                                          <p:val>
                                            <p:strVal val="#ppt_x"/>
                                          </p:val>
                                        </p:tav>
                                      </p:tavLst>
                                    </p:anim>
                                    <p:anim calcmode="lin" valueType="num">
                                      <p:cBhvr>
                                        <p:cTn id="45" dur="500" fill="hold"/>
                                        <p:tgtEl>
                                          <p:spTgt spid="19"/>
                                        </p:tgtEl>
                                        <p:attrNameLst>
                                          <p:attrName>ppt_y</p:attrName>
                                        </p:attrNameLst>
                                      </p:cBhvr>
                                      <p:tavLst>
                                        <p:tav tm="0">
                                          <p:val>
                                            <p:strVal val="#ppt_y"/>
                                          </p:val>
                                        </p:tav>
                                        <p:tav tm="100000">
                                          <p:val>
                                            <p:strVal val="#ppt_y"/>
                                          </p:val>
                                        </p:tav>
                                      </p:tavLst>
                                    </p:anim>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P spid="19" grpId="0"/>
      <p:bldP spid="19" grpId="1"/>
      <p:bldP spid="19" grpId="2"/>
      <p:bldP spid="19" grpId="3"/>
      <p:bldP spid="19" grpId="4"/>
      <p:bldP spid="19" grpId="5"/>
      <p:bldP spid="19" grpId="6"/>
      <p:bldP spid="19" grpId="7"/>
      <p:bldP spid="19" grpId="8"/>
      <p:bldP spid="19" grpId="9"/>
      <p:bldP spid="19" grpId="10"/>
      <p:bldP spid="19" grpId="11"/>
      <p:bldP spid="21" grpId="0" bldLvl="0" animBg="1"/>
      <p:bldP spid="21"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89DBF-B585-B978-26AF-E9A636CD6A53}"/>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8B17C968-D7EC-CA79-2A21-B1A3DE8CD916}"/>
              </a:ext>
            </a:extLst>
          </p:cNvPr>
          <p:cNvSpPr txBox="1"/>
          <p:nvPr/>
        </p:nvSpPr>
        <p:spPr>
          <a:xfrm>
            <a:off x="95828" y="1136050"/>
            <a:ext cx="6586735" cy="1884618"/>
          </a:xfrm>
          <a:prstGeom prst="rect">
            <a:avLst/>
          </a:prstGeom>
          <a:noFill/>
        </p:spPr>
        <p:txBody>
          <a:bodyPr wrap="square">
            <a:spAutoFit/>
          </a:bodyPr>
          <a:lstStyle/>
          <a:p>
            <a:pPr marL="285750" indent="-285750" algn="just">
              <a:lnSpc>
                <a:spcPct val="150000"/>
              </a:lnSpc>
              <a:buFont typeface="Wingdings" panose="05000000000000000000" pitchFamily="2" charset="2"/>
              <a:buChar char="u"/>
            </a:pPr>
            <a:r>
              <a:rPr lang="zh-CN" altLang="en-US" sz="2000" b="1"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任课教职工</a:t>
            </a:r>
            <a:r>
              <a:rPr lang="en-US" altLang="zh-CN" sz="2000" b="1"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15</a:t>
            </a:r>
            <a:r>
              <a:rPr lang="zh-CN" altLang="en-US" sz="2000" b="1"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人，主要由本专业教师、机器人智能研究院教师、医学基础系教师、实验室教师构成，研究生导师占比超</a:t>
            </a:r>
            <a:r>
              <a:rPr lang="en-US" altLang="zh-CN" sz="2000" b="1"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86%</a:t>
            </a:r>
            <a:r>
              <a:rPr lang="zh-CN" altLang="en-US" sz="2000" b="1"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，是一支拥有丰富的教学经验和技术背景的医疗健康领域的人工智能教学与科研创新队伍。</a:t>
            </a:r>
            <a:endParaRPr lang="zh-CN" altLang="zh-CN" sz="2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TextBox 39">
            <a:extLst>
              <a:ext uri="{FF2B5EF4-FFF2-40B4-BE49-F238E27FC236}">
                <a16:creationId xmlns:a16="http://schemas.microsoft.com/office/drawing/2014/main" id="{4453A06C-2577-D3E1-1AE8-A7541E35DE6E}"/>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师资队伍</a:t>
            </a:r>
          </a:p>
        </p:txBody>
      </p:sp>
      <p:pic>
        <p:nvPicPr>
          <p:cNvPr id="8" name="图片 7">
            <a:extLst>
              <a:ext uri="{FF2B5EF4-FFF2-40B4-BE49-F238E27FC236}">
                <a16:creationId xmlns:a16="http://schemas.microsoft.com/office/drawing/2014/main" id="{537DB576-4494-AEAC-4D22-DAE25E942FDA}"/>
              </a:ext>
            </a:extLst>
          </p:cNvPr>
          <p:cNvPicPr>
            <a:picLocks noChangeAspect="1"/>
          </p:cNvPicPr>
          <p:nvPr/>
        </p:nvPicPr>
        <p:blipFill>
          <a:blip r:embed="rId2"/>
          <a:srcRect t="9442" r="1472" b="38450"/>
          <a:stretch>
            <a:fillRect/>
          </a:stretch>
        </p:blipFill>
        <p:spPr>
          <a:xfrm>
            <a:off x="10148776" y="1296092"/>
            <a:ext cx="1446028" cy="1183244"/>
          </a:xfrm>
          <a:prstGeom prst="hexagon">
            <a:avLst/>
          </a:prstGeom>
        </p:spPr>
      </p:pic>
      <p:pic>
        <p:nvPicPr>
          <p:cNvPr id="9" name="图片 8">
            <a:extLst>
              <a:ext uri="{FF2B5EF4-FFF2-40B4-BE49-F238E27FC236}">
                <a16:creationId xmlns:a16="http://schemas.microsoft.com/office/drawing/2014/main" id="{4D7DB4C5-701A-4C2A-8ABE-EDB5B75304CD}"/>
              </a:ext>
            </a:extLst>
          </p:cNvPr>
          <p:cNvPicPr>
            <a:picLocks noChangeAspect="1"/>
          </p:cNvPicPr>
          <p:nvPr/>
        </p:nvPicPr>
        <p:blipFill>
          <a:blip r:embed="rId3"/>
          <a:srcRect t="5659" b="33566"/>
          <a:stretch>
            <a:fillRect/>
          </a:stretch>
        </p:blipFill>
        <p:spPr>
          <a:xfrm>
            <a:off x="8743054" y="3621134"/>
            <a:ext cx="1476605" cy="1237944"/>
          </a:xfrm>
          <a:prstGeom prst="hexagon">
            <a:avLst/>
          </a:prstGeom>
        </p:spPr>
      </p:pic>
      <p:pic>
        <p:nvPicPr>
          <p:cNvPr id="10" name="图片 9">
            <a:extLst>
              <a:ext uri="{FF2B5EF4-FFF2-40B4-BE49-F238E27FC236}">
                <a16:creationId xmlns:a16="http://schemas.microsoft.com/office/drawing/2014/main" id="{CDEBC661-A6E7-ADFB-F950-6B8D829B0AF3}"/>
              </a:ext>
            </a:extLst>
          </p:cNvPr>
          <p:cNvPicPr>
            <a:picLocks noChangeAspect="1"/>
          </p:cNvPicPr>
          <p:nvPr/>
        </p:nvPicPr>
        <p:blipFill>
          <a:blip r:embed="rId4"/>
          <a:srcRect t="8217" b="34108"/>
          <a:stretch>
            <a:fillRect/>
          </a:stretch>
        </p:blipFill>
        <p:spPr>
          <a:xfrm>
            <a:off x="7377210" y="2788901"/>
            <a:ext cx="1544050" cy="1335783"/>
          </a:xfrm>
          <a:prstGeom prst="hexagon">
            <a:avLst/>
          </a:prstGeom>
        </p:spPr>
      </p:pic>
      <p:pic>
        <p:nvPicPr>
          <p:cNvPr id="11" name="图片 10">
            <a:extLst>
              <a:ext uri="{FF2B5EF4-FFF2-40B4-BE49-F238E27FC236}">
                <a16:creationId xmlns:a16="http://schemas.microsoft.com/office/drawing/2014/main" id="{50F1A2F6-9801-2D67-FB88-55D0519F109D}"/>
              </a:ext>
            </a:extLst>
          </p:cNvPr>
          <p:cNvPicPr>
            <a:picLocks noChangeAspect="1"/>
          </p:cNvPicPr>
          <p:nvPr/>
        </p:nvPicPr>
        <p:blipFill>
          <a:blip r:embed="rId5"/>
          <a:srcRect t="10078" b="37520"/>
          <a:stretch>
            <a:fillRect/>
          </a:stretch>
        </p:blipFill>
        <p:spPr>
          <a:xfrm>
            <a:off x="10190965" y="4340863"/>
            <a:ext cx="1385652" cy="1254824"/>
          </a:xfrm>
          <a:prstGeom prst="hexagon">
            <a:avLst/>
          </a:prstGeom>
        </p:spPr>
      </p:pic>
      <p:pic>
        <p:nvPicPr>
          <p:cNvPr id="12" name="图片 11">
            <a:extLst>
              <a:ext uri="{FF2B5EF4-FFF2-40B4-BE49-F238E27FC236}">
                <a16:creationId xmlns:a16="http://schemas.microsoft.com/office/drawing/2014/main" id="{90F8F13F-AC7B-B717-5279-B9B1DD425CEF}"/>
              </a:ext>
            </a:extLst>
          </p:cNvPr>
          <p:cNvPicPr>
            <a:picLocks noChangeAspect="1"/>
          </p:cNvPicPr>
          <p:nvPr/>
        </p:nvPicPr>
        <p:blipFill>
          <a:blip r:embed="rId6"/>
          <a:srcRect t="8899" b="33910"/>
          <a:stretch>
            <a:fillRect/>
          </a:stretch>
        </p:blipFill>
        <p:spPr>
          <a:xfrm>
            <a:off x="209143" y="3138986"/>
            <a:ext cx="1859552" cy="1595248"/>
          </a:xfrm>
          <a:prstGeom prst="hexagon">
            <a:avLst/>
          </a:prstGeom>
        </p:spPr>
      </p:pic>
      <p:pic>
        <p:nvPicPr>
          <p:cNvPr id="13" name="图片 12">
            <a:extLst>
              <a:ext uri="{FF2B5EF4-FFF2-40B4-BE49-F238E27FC236}">
                <a16:creationId xmlns:a16="http://schemas.microsoft.com/office/drawing/2014/main" id="{85B201D8-B995-0620-AED8-6D2727AB8A25}"/>
              </a:ext>
            </a:extLst>
          </p:cNvPr>
          <p:cNvPicPr>
            <a:picLocks noChangeAspect="1"/>
          </p:cNvPicPr>
          <p:nvPr/>
        </p:nvPicPr>
        <p:blipFill>
          <a:blip r:embed="rId7"/>
          <a:srcRect t="9803" b="39434"/>
          <a:stretch>
            <a:fillRect/>
          </a:stretch>
        </p:blipFill>
        <p:spPr>
          <a:xfrm>
            <a:off x="2075675" y="5063898"/>
            <a:ext cx="2121664" cy="1705971"/>
          </a:xfrm>
          <a:prstGeom prst="hexagon">
            <a:avLst/>
          </a:prstGeom>
        </p:spPr>
      </p:pic>
      <p:pic>
        <p:nvPicPr>
          <p:cNvPr id="14" name="图片 13">
            <a:extLst>
              <a:ext uri="{FF2B5EF4-FFF2-40B4-BE49-F238E27FC236}">
                <a16:creationId xmlns:a16="http://schemas.microsoft.com/office/drawing/2014/main" id="{2FE3EB8D-DFCE-21F9-4433-35F1B0D766F9}"/>
              </a:ext>
            </a:extLst>
          </p:cNvPr>
          <p:cNvPicPr>
            <a:picLocks noChangeAspect="1"/>
          </p:cNvPicPr>
          <p:nvPr/>
        </p:nvPicPr>
        <p:blipFill>
          <a:blip r:embed="rId8"/>
          <a:srcRect l="7058" t="8567" r="7397" b="36939"/>
          <a:stretch>
            <a:fillRect/>
          </a:stretch>
        </p:blipFill>
        <p:spPr>
          <a:xfrm>
            <a:off x="4433330" y="3190922"/>
            <a:ext cx="2277919" cy="2008875"/>
          </a:xfrm>
          <a:prstGeom prst="hexagon">
            <a:avLst/>
          </a:prstGeom>
          <a:ln w="28575">
            <a:solidFill>
              <a:schemeClr val="bg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extLst>
              <a:ext uri="{FF2B5EF4-FFF2-40B4-BE49-F238E27FC236}">
                <a16:creationId xmlns:a16="http://schemas.microsoft.com/office/drawing/2014/main" id="{1030D855-839B-691A-B983-A0CA2E0028D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450" r="1279" b="21863"/>
          <a:stretch>
            <a:fillRect/>
          </a:stretch>
        </p:blipFill>
        <p:spPr bwMode="auto">
          <a:xfrm>
            <a:off x="7424848" y="4340863"/>
            <a:ext cx="1427138" cy="1446071"/>
          </a:xfrm>
          <a:prstGeom prst="hexagon">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A1473262-4670-3281-DE7D-C625D96BD4D3}"/>
              </a:ext>
            </a:extLst>
          </p:cNvPr>
          <p:cNvPicPr>
            <a:picLocks noChangeAspect="1"/>
          </p:cNvPicPr>
          <p:nvPr/>
        </p:nvPicPr>
        <p:blipFill>
          <a:blip r:embed="rId10"/>
          <a:srcRect l="7306" t="12116" r="657" b="34317"/>
          <a:stretch>
            <a:fillRect/>
          </a:stretch>
        </p:blipFill>
        <p:spPr>
          <a:xfrm>
            <a:off x="8743054" y="5145503"/>
            <a:ext cx="1544051" cy="1347959"/>
          </a:xfrm>
          <a:prstGeom prst="hexagon">
            <a:avLst/>
          </a:prstGeom>
        </p:spPr>
      </p:pic>
      <p:pic>
        <p:nvPicPr>
          <p:cNvPr id="1028" name="Picture 4">
            <a:extLst>
              <a:ext uri="{FF2B5EF4-FFF2-40B4-BE49-F238E27FC236}">
                <a16:creationId xmlns:a16="http://schemas.microsoft.com/office/drawing/2014/main" id="{B4A1ECA8-FD42-1377-7D3C-38E5BBBE597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1542" b="30290"/>
          <a:stretch>
            <a:fillRect/>
          </a:stretch>
        </p:blipFill>
        <p:spPr bwMode="auto">
          <a:xfrm>
            <a:off x="8839178" y="1977166"/>
            <a:ext cx="1427139" cy="1385121"/>
          </a:xfrm>
          <a:prstGeom prst="hexagon">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8586519E-A81E-29FD-28A1-040C0254D35C}"/>
              </a:ext>
            </a:extLst>
          </p:cNvPr>
          <p:cNvSpPr txBox="1"/>
          <p:nvPr/>
        </p:nvSpPr>
        <p:spPr>
          <a:xfrm>
            <a:off x="4595580" y="5165229"/>
            <a:ext cx="1939689" cy="1569660"/>
          </a:xfrm>
          <a:prstGeom prst="rect">
            <a:avLst/>
          </a:prstGeom>
          <a:noFill/>
        </p:spPr>
        <p:txBody>
          <a:bodyPr wrap="square">
            <a:spAutoFit/>
          </a:bodyPr>
          <a:lstStyle/>
          <a:p>
            <a:pPr algn="ctr"/>
            <a:r>
              <a:rPr lang="ja-JP" altLang="en-US" sz="1600" b="1" dirty="0">
                <a:solidFill>
                  <a:schemeClr val="bg1"/>
                </a:solidFill>
                <a:latin typeface="微软雅黑" panose="020B0503020204020204" pitchFamily="34" charset="-122"/>
                <a:ea typeface="微软雅黑" panose="020B0503020204020204" pitchFamily="34" charset="-122"/>
              </a:rPr>
              <a:t>专业负责人</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ja-JP" altLang="en-US" sz="1600" b="1" dirty="0">
                <a:solidFill>
                  <a:schemeClr val="bg1"/>
                </a:solidFill>
                <a:latin typeface="微软雅黑" panose="020B0503020204020204" pitchFamily="34" charset="-122"/>
                <a:ea typeface="微软雅黑" panose="020B0503020204020204" pitchFamily="34" charset="-122"/>
              </a:rPr>
              <a:t>何宏教授 </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latin typeface="微软雅黑" panose="020B0503020204020204" pitchFamily="34" charset="-122"/>
                <a:ea typeface="微软雅黑" panose="020B0503020204020204" pitchFamily="34" charset="-122"/>
              </a:rPr>
              <a:t>博士生导师</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latin typeface="微软雅黑" panose="020B0503020204020204" pitchFamily="34" charset="-122"/>
                <a:ea typeface="微软雅黑" panose="020B0503020204020204" pitchFamily="34" charset="-122"/>
              </a:rPr>
              <a:t>医学人工智能</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latin typeface="微软雅黑" panose="020B0503020204020204" pitchFamily="34" charset="-122"/>
                <a:ea typeface="微软雅黑" panose="020B0503020204020204" pitchFamily="34" charset="-122"/>
              </a:rPr>
              <a:t>医疗大数据分析</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latin typeface="微软雅黑" panose="020B0503020204020204" pitchFamily="34" charset="-122"/>
                <a:ea typeface="微软雅黑" panose="020B0503020204020204" pitchFamily="34" charset="-122"/>
              </a:rPr>
              <a:t>人机交互系统</a:t>
            </a:r>
            <a:endParaRPr lang="zh-CN" altLang="en-US" sz="16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0334D250-79A0-E9D8-2501-3750B0C737F6}"/>
              </a:ext>
            </a:extLst>
          </p:cNvPr>
          <p:cNvSpPr txBox="1"/>
          <p:nvPr/>
        </p:nvSpPr>
        <p:spPr>
          <a:xfrm>
            <a:off x="7022316" y="1780697"/>
            <a:ext cx="1939689" cy="830997"/>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周雷副</a:t>
            </a:r>
            <a:r>
              <a:rPr lang="ja-JP" altLang="en-US" sz="1600" b="1" dirty="0">
                <a:solidFill>
                  <a:schemeClr val="bg1"/>
                </a:solidFill>
                <a:latin typeface="微软雅黑" panose="020B0503020204020204" pitchFamily="34" charset="-122"/>
                <a:ea typeface="微软雅黑" panose="020B0503020204020204" pitchFamily="34" charset="-122"/>
              </a:rPr>
              <a:t>教授 </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硕士</a:t>
            </a:r>
            <a:r>
              <a:rPr lang="ja-JP" altLang="en-US" sz="1600" dirty="0">
                <a:solidFill>
                  <a:schemeClr val="bg1"/>
                </a:solidFill>
                <a:latin typeface="微软雅黑" panose="020B0503020204020204" pitchFamily="34" charset="-122"/>
                <a:ea typeface="微软雅黑" panose="020B0503020204020204" pitchFamily="34" charset="-122"/>
              </a:rPr>
              <a:t>生导师</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rPr>
              <a:t>医疗</a:t>
            </a:r>
            <a:r>
              <a:rPr lang="zh-CN" altLang="en-US" sz="1600" dirty="0">
                <a:solidFill>
                  <a:schemeClr val="bg1"/>
                </a:solidFill>
              </a:rPr>
              <a:t>学图像处理</a:t>
            </a:r>
            <a:endParaRPr lang="zh-CN" altLang="en-US" sz="16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4E29B4B3-DB28-8346-4684-818C358A5971}"/>
              </a:ext>
            </a:extLst>
          </p:cNvPr>
          <p:cNvSpPr txBox="1"/>
          <p:nvPr/>
        </p:nvSpPr>
        <p:spPr>
          <a:xfrm>
            <a:off x="400667" y="5587514"/>
            <a:ext cx="1939689" cy="1077218"/>
          </a:xfrm>
          <a:prstGeom prst="rect">
            <a:avLst/>
          </a:prstGeom>
          <a:noFill/>
        </p:spPr>
        <p:txBody>
          <a:bodyPr wrap="square">
            <a:spAutoFit/>
          </a:bodyPr>
          <a:lstStyle/>
          <a:p>
            <a:pPr algn="ctr"/>
            <a:r>
              <a:rPr lang="ja-JP" altLang="en-US" sz="1600" b="1" dirty="0">
                <a:solidFill>
                  <a:schemeClr val="bg1"/>
                </a:solidFill>
                <a:latin typeface="微软雅黑" panose="020B0503020204020204" pitchFamily="34" charset="-122"/>
                <a:ea typeface="微软雅黑" panose="020B0503020204020204" pitchFamily="34" charset="-122"/>
              </a:rPr>
              <a:t>孔祥勇</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ja-JP" altLang="en-US" sz="1600" b="1" dirty="0">
                <a:solidFill>
                  <a:schemeClr val="bg1"/>
                </a:solidFill>
                <a:latin typeface="微软雅黑" panose="020B0503020204020204" pitchFamily="34" charset="-122"/>
                <a:ea typeface="微软雅黑" panose="020B0503020204020204" pitchFamily="34" charset="-122"/>
              </a:rPr>
              <a:t>讲师</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latin typeface="微软雅黑" panose="020B0503020204020204" pitchFamily="34" charset="-122"/>
                <a:ea typeface="微软雅黑" panose="020B0503020204020204" pitchFamily="34" charset="-122"/>
              </a:rPr>
              <a:t>医疗大数据分析</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latin typeface="微软雅黑" panose="020B0503020204020204" pitchFamily="34" charset="-122"/>
                <a:ea typeface="微软雅黑" panose="020B0503020204020204" pitchFamily="34" charset="-122"/>
              </a:rPr>
              <a:t>健康物联网</a:t>
            </a:r>
            <a:endParaRPr lang="zh-CN" altLang="en-US" sz="16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33A4FB54-E4C5-6615-E6D3-B4DBDD116583}"/>
              </a:ext>
            </a:extLst>
          </p:cNvPr>
          <p:cNvSpPr txBox="1"/>
          <p:nvPr/>
        </p:nvSpPr>
        <p:spPr>
          <a:xfrm>
            <a:off x="1947354" y="3511736"/>
            <a:ext cx="1939689" cy="830997"/>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林勇副</a:t>
            </a:r>
            <a:r>
              <a:rPr lang="ja-JP" altLang="en-US" sz="1600" b="1" dirty="0">
                <a:solidFill>
                  <a:schemeClr val="bg1"/>
                </a:solidFill>
                <a:latin typeface="微软雅黑" panose="020B0503020204020204" pitchFamily="34" charset="-122"/>
                <a:ea typeface="微软雅黑" panose="020B0503020204020204" pitchFamily="34" charset="-122"/>
              </a:rPr>
              <a:t>教授 </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硕士</a:t>
            </a:r>
            <a:r>
              <a:rPr lang="ja-JP" altLang="en-US" sz="1600" dirty="0">
                <a:solidFill>
                  <a:schemeClr val="bg1"/>
                </a:solidFill>
                <a:latin typeface="微软雅黑" panose="020B0503020204020204" pitchFamily="34" charset="-122"/>
                <a:ea typeface="微软雅黑" panose="020B0503020204020204" pitchFamily="34" charset="-122"/>
              </a:rPr>
              <a:t>生导师</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rPr>
              <a:t>医疗大数据分析</a:t>
            </a:r>
            <a:endParaRPr lang="zh-CN" altLang="en-US" sz="1600"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F4039BB8-29A1-A05D-5285-8B2D93BF62EA}"/>
              </a:ext>
            </a:extLst>
          </p:cNvPr>
          <p:cNvSpPr txBox="1"/>
          <p:nvPr/>
        </p:nvSpPr>
        <p:spPr>
          <a:xfrm>
            <a:off x="10287105" y="220383"/>
            <a:ext cx="1939689" cy="1077218"/>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蔡文杰副</a:t>
            </a:r>
            <a:r>
              <a:rPr lang="ja-JP" altLang="en-US" sz="1600" b="1" dirty="0">
                <a:solidFill>
                  <a:schemeClr val="bg1"/>
                </a:solidFill>
                <a:latin typeface="微软雅黑" panose="020B0503020204020204" pitchFamily="34" charset="-122"/>
                <a:ea typeface="微软雅黑" panose="020B0503020204020204" pitchFamily="34" charset="-122"/>
              </a:rPr>
              <a:t>教授 </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浦江人才</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硕士</a:t>
            </a:r>
            <a:r>
              <a:rPr lang="ja-JP" altLang="en-US" sz="1600" dirty="0">
                <a:solidFill>
                  <a:schemeClr val="bg1"/>
                </a:solidFill>
                <a:latin typeface="微软雅黑" panose="020B0503020204020204" pitchFamily="34" charset="-122"/>
                <a:ea typeface="微软雅黑" panose="020B0503020204020204" pitchFamily="34" charset="-122"/>
              </a:rPr>
              <a:t>生导师</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rPr>
              <a:t>生物医学数据处理</a:t>
            </a:r>
            <a:endParaRPr lang="zh-CN" altLang="en-US" sz="1600"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C471F91B-2434-289C-3085-FD8067B42DAD}"/>
              </a:ext>
            </a:extLst>
          </p:cNvPr>
          <p:cNvSpPr txBox="1"/>
          <p:nvPr/>
        </p:nvSpPr>
        <p:spPr>
          <a:xfrm>
            <a:off x="6106218" y="5098314"/>
            <a:ext cx="1939689" cy="830997"/>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袁野</a:t>
            </a:r>
            <a:r>
              <a:rPr lang="en-US" altLang="zh-CN" sz="1600" b="1" dirty="0">
                <a:solidFill>
                  <a:schemeClr val="bg1"/>
                </a:solidFill>
                <a:latin typeface="微软雅黑" panose="020B0503020204020204" pitchFamily="34" charset="-122"/>
                <a:ea typeface="微软雅黑" panose="020B0503020204020204" pitchFamily="34" charset="-122"/>
              </a:rPr>
              <a:t>  </a:t>
            </a:r>
            <a:r>
              <a:rPr lang="ja-JP" altLang="en-US" sz="1600" b="1" dirty="0">
                <a:solidFill>
                  <a:schemeClr val="bg1"/>
                </a:solidFill>
                <a:latin typeface="微软雅黑" panose="020B0503020204020204" pitchFamily="34" charset="-122"/>
                <a:ea typeface="微软雅黑" panose="020B0503020204020204" pitchFamily="34" charset="-122"/>
              </a:rPr>
              <a:t>讲师</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硕士生导师</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类脑计算</a:t>
            </a:r>
            <a:endParaRPr lang="zh-CN" altLang="en-US" sz="1600"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341C5D3E-1791-DA36-6B65-DFF8274BBC24}"/>
              </a:ext>
            </a:extLst>
          </p:cNvPr>
          <p:cNvSpPr txBox="1"/>
          <p:nvPr/>
        </p:nvSpPr>
        <p:spPr>
          <a:xfrm>
            <a:off x="9788596" y="3199065"/>
            <a:ext cx="1939689" cy="1077218"/>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尹梓名副</a:t>
            </a:r>
            <a:r>
              <a:rPr lang="ja-JP" altLang="en-US" sz="1600" b="1" dirty="0">
                <a:solidFill>
                  <a:schemeClr val="bg1"/>
                </a:solidFill>
                <a:latin typeface="微软雅黑" panose="020B0503020204020204" pitchFamily="34" charset="-122"/>
                <a:ea typeface="微软雅黑" panose="020B0503020204020204" pitchFamily="34" charset="-122"/>
              </a:rPr>
              <a:t>教授 </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硕士</a:t>
            </a:r>
            <a:r>
              <a:rPr lang="ja-JP" altLang="en-US" sz="1600" dirty="0">
                <a:solidFill>
                  <a:schemeClr val="bg1"/>
                </a:solidFill>
                <a:latin typeface="微软雅黑" panose="020B0503020204020204" pitchFamily="34" charset="-122"/>
                <a:ea typeface="微软雅黑" panose="020B0503020204020204" pitchFamily="34" charset="-122"/>
              </a:rPr>
              <a:t>生导师</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latin typeface="微软雅黑" panose="020B0503020204020204" pitchFamily="34" charset="-122"/>
                <a:ea typeface="微软雅黑" panose="020B0503020204020204" pitchFamily="34" charset="-122"/>
              </a:rPr>
              <a:t>医疗大数据分析</a:t>
            </a:r>
            <a:endParaRPr lang="en-US" altLang="ja-JP" sz="1600" dirty="0">
              <a:solidFill>
                <a:schemeClr val="bg1"/>
              </a:solidFill>
              <a:latin typeface="微软雅黑" panose="020B0503020204020204" pitchFamily="34" charset="-122"/>
              <a:ea typeface="微软雅黑" panose="020B0503020204020204" pitchFamily="34" charset="-122"/>
            </a:endParaRPr>
          </a:p>
          <a:p>
            <a:pPr algn="ctr"/>
            <a:r>
              <a:rPr lang="ja-JP" altLang="en-US" sz="1600" dirty="0">
                <a:solidFill>
                  <a:schemeClr val="bg1"/>
                </a:solidFill>
                <a:latin typeface="微软雅黑" panose="020B0503020204020204" pitchFamily="34" charset="-122"/>
                <a:ea typeface="微软雅黑" panose="020B0503020204020204" pitchFamily="34" charset="-122"/>
              </a:rPr>
              <a:t>医学人工智能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44BBE476-D597-23AA-F086-A3632161F356}"/>
              </a:ext>
            </a:extLst>
          </p:cNvPr>
          <p:cNvSpPr txBox="1"/>
          <p:nvPr/>
        </p:nvSpPr>
        <p:spPr>
          <a:xfrm>
            <a:off x="10041938" y="5534561"/>
            <a:ext cx="2150062" cy="1323439"/>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任浩冉</a:t>
            </a:r>
            <a:r>
              <a:rPr lang="en-US" altLang="zh-CN" sz="1600" b="1" dirty="0">
                <a:solidFill>
                  <a:schemeClr val="bg1"/>
                </a:solidFill>
                <a:latin typeface="微软雅黑" panose="020B0503020204020204" pitchFamily="34" charset="-122"/>
                <a:ea typeface="微软雅黑" panose="020B0503020204020204" pitchFamily="34" charset="-122"/>
              </a:rPr>
              <a:t>  </a:t>
            </a:r>
            <a:r>
              <a:rPr lang="ja-JP" altLang="en-US" sz="1600" b="1" dirty="0">
                <a:solidFill>
                  <a:schemeClr val="bg1"/>
                </a:solidFill>
                <a:latin typeface="微软雅黑" panose="020B0503020204020204" pitchFamily="34" charset="-122"/>
                <a:ea typeface="微软雅黑" panose="020B0503020204020204" pitchFamily="34" charset="-122"/>
              </a:rPr>
              <a:t>讲师</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杨帆人才</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硕士生导师</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神经生理电信号分析 脑机接口</a:t>
            </a:r>
            <a:endParaRPr lang="zh-CN" altLang="en-US" sz="1600" dirty="0">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E4FC8A05-D315-0863-E877-1F1DA4D32E89}"/>
              </a:ext>
            </a:extLst>
          </p:cNvPr>
          <p:cNvSpPr txBox="1"/>
          <p:nvPr/>
        </p:nvSpPr>
        <p:spPr>
          <a:xfrm>
            <a:off x="6917129" y="5786934"/>
            <a:ext cx="2150062" cy="1077218"/>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朱林</a:t>
            </a:r>
            <a:r>
              <a:rPr lang="en-US" altLang="zh-CN" sz="1600" b="1" dirty="0">
                <a:solidFill>
                  <a:schemeClr val="bg1"/>
                </a:solidFill>
                <a:latin typeface="微软雅黑" panose="020B0503020204020204" pitchFamily="34" charset="-122"/>
                <a:ea typeface="微软雅黑" panose="020B0503020204020204" pitchFamily="34" charset="-122"/>
              </a:rPr>
              <a:t> </a:t>
            </a:r>
            <a:r>
              <a:rPr lang="ja-JP" altLang="en-US" sz="1600" b="1" dirty="0">
                <a:solidFill>
                  <a:schemeClr val="bg1"/>
                </a:solidFill>
                <a:latin typeface="微软雅黑" panose="020B0503020204020204" pitchFamily="34" charset="-122"/>
                <a:ea typeface="微软雅黑" panose="020B0503020204020204" pitchFamily="34" charset="-122"/>
              </a:rPr>
              <a:t>讲师</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杨帆人才</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硕士生导师</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生物信息学</a:t>
            </a:r>
            <a:endParaRPr lang="zh-CN" altLang="en-US" sz="1600" dirty="0">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843FCA15-5177-E613-68FE-2485264EC920}"/>
              </a:ext>
            </a:extLst>
          </p:cNvPr>
          <p:cNvSpPr txBox="1"/>
          <p:nvPr/>
        </p:nvSpPr>
        <p:spPr>
          <a:xfrm>
            <a:off x="8417855" y="1033409"/>
            <a:ext cx="1939689" cy="830997"/>
          </a:xfrm>
          <a:prstGeom prst="rect">
            <a:avLst/>
          </a:prstGeom>
          <a:no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刘娜</a:t>
            </a:r>
            <a:r>
              <a:rPr lang="en-US" altLang="zh-CN" sz="1600" b="1" dirty="0">
                <a:solidFill>
                  <a:schemeClr val="bg1"/>
                </a:solidFill>
                <a:latin typeface="微软雅黑" panose="020B0503020204020204" pitchFamily="34" charset="-122"/>
                <a:ea typeface="微软雅黑" panose="020B0503020204020204" pitchFamily="34" charset="-122"/>
              </a:rPr>
              <a:t>  </a:t>
            </a:r>
            <a:r>
              <a:rPr lang="ja-JP" altLang="en-US" sz="1600" b="1" dirty="0">
                <a:solidFill>
                  <a:schemeClr val="bg1"/>
                </a:solidFill>
                <a:latin typeface="微软雅黑" panose="020B0503020204020204" pitchFamily="34" charset="-122"/>
                <a:ea typeface="微软雅黑" panose="020B0503020204020204" pitchFamily="34" charset="-122"/>
              </a:rPr>
              <a:t>讲师</a:t>
            </a:r>
            <a:endParaRPr lang="en-US" altLang="ja-JP"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硕士生导师</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智能机器人</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802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9">
            <a:extLst>
              <a:ext uri="{FF2B5EF4-FFF2-40B4-BE49-F238E27FC236}">
                <a16:creationId xmlns:a16="http://schemas.microsoft.com/office/drawing/2014/main" id="{499C7214-2A86-B81A-D842-0A0C37227A97}"/>
              </a:ext>
            </a:extLst>
          </p:cNvPr>
          <p:cNvSpPr txBox="1"/>
          <p:nvPr/>
        </p:nvSpPr>
        <p:spPr>
          <a:xfrm>
            <a:off x="412370" y="307528"/>
            <a:ext cx="6991540" cy="559384"/>
          </a:xfrm>
          <a:prstGeom prst="rect">
            <a:avLst/>
          </a:prstGeom>
          <a:noFill/>
        </p:spPr>
        <p:txBody>
          <a:bodyPr wrap="square" rtlCol="0">
            <a:spAutoFit/>
          </a:bodyPr>
          <a:lstStyle/>
          <a:p>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4" b="1" dirty="0">
                <a:solidFill>
                  <a:prstClr val="white"/>
                </a:solidFill>
                <a:latin typeface="微软雅黑" panose="020B0503020204020204" pitchFamily="34" charset="-122"/>
                <a:ea typeface="微软雅黑" panose="020B0503020204020204" pitchFamily="34" charset="-122"/>
                <a:cs typeface="+mn-ea"/>
                <a:sym typeface="+mn-lt"/>
              </a:rPr>
              <a:t>培养模式</a:t>
            </a:r>
            <a:r>
              <a:rPr lang="en-US" altLang="zh-CN" sz="3035" b="1" kern="0" dirty="0">
                <a:solidFill>
                  <a:prstClr val="white"/>
                </a:solidFill>
                <a:latin typeface="微软雅黑" panose="020B0503020204020204" pitchFamily="34" charset="-122"/>
                <a:ea typeface="微软雅黑" panose="020B0503020204020204" pitchFamily="34" charset="-122"/>
                <a:cs typeface="+mn-ea"/>
                <a:sym typeface="+mn-lt"/>
              </a:rPr>
              <a:t>·</a:t>
            </a:r>
            <a:r>
              <a:rPr lang="zh-CN" altLang="en-US" sz="3034" b="1" dirty="0">
                <a:solidFill>
                  <a:prstClr val="white"/>
                </a:solidFill>
                <a:latin typeface="微软雅黑" panose="020B0503020204020204" pitchFamily="34" charset="-122"/>
                <a:ea typeface="微软雅黑" panose="020B0503020204020204" pitchFamily="34" charset="-122"/>
                <a:cs typeface="+mn-ea"/>
                <a:sym typeface="+mn-lt"/>
              </a:rPr>
              <a:t>课程设置</a:t>
            </a:r>
            <a:endParaRPr lang="en-US" altLang="zh-CN" sz="3034" b="1"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5" name="TextBox 39">
            <a:extLst>
              <a:ext uri="{FF2B5EF4-FFF2-40B4-BE49-F238E27FC236}">
                <a16:creationId xmlns:a16="http://schemas.microsoft.com/office/drawing/2014/main" id="{7AB0A7AD-EBD5-CBDC-F50E-0F24643514C0}"/>
              </a:ext>
            </a:extLst>
          </p:cNvPr>
          <p:cNvSpPr txBox="1"/>
          <p:nvPr/>
        </p:nvSpPr>
        <p:spPr>
          <a:xfrm>
            <a:off x="505057" y="3428999"/>
            <a:ext cx="2416610" cy="710259"/>
          </a:xfrm>
          <a:prstGeom prst="rect">
            <a:avLst/>
          </a:prstGeom>
          <a:noFill/>
        </p:spPr>
        <p:txBody>
          <a:bodyPr wrap="square" rtlCol="0">
            <a:spAutoFit/>
          </a:bodyPr>
          <a:lstStyle/>
          <a:p>
            <a:pPr>
              <a:lnSpc>
                <a:spcPct val="150000"/>
              </a:lnSpc>
            </a:pPr>
            <a:r>
              <a:rPr lang="en-US" altLang="zh-CN" sz="3034" b="1" dirty="0">
                <a:solidFill>
                  <a:srgbClr val="FFC000"/>
                </a:solidFill>
                <a:latin typeface="微软雅黑" panose="020B0503020204020204" pitchFamily="34" charset="-122"/>
                <a:ea typeface="微软雅黑" panose="020B0503020204020204" pitchFamily="34" charset="-122"/>
                <a:cs typeface="+mn-ea"/>
                <a:sym typeface="+mn-lt"/>
              </a:rPr>
              <a:t>AI</a:t>
            </a:r>
            <a:r>
              <a:rPr lang="zh-CN" altLang="en-US" sz="3034" b="1" dirty="0">
                <a:solidFill>
                  <a:srgbClr val="FFC000"/>
                </a:solidFill>
                <a:latin typeface="微软雅黑" panose="020B0503020204020204" pitchFamily="34" charset="-122"/>
                <a:ea typeface="微软雅黑" panose="020B0503020204020204" pitchFamily="34" charset="-122"/>
                <a:cs typeface="+mn-ea"/>
                <a:sym typeface="+mn-lt"/>
              </a:rPr>
              <a:t>创新班</a:t>
            </a:r>
            <a:endParaRPr lang="en-US" altLang="zh-CN" sz="3034" b="1" dirty="0">
              <a:solidFill>
                <a:srgbClr val="FFC000"/>
              </a:solidFill>
              <a:latin typeface="微软雅黑" panose="020B0503020204020204" pitchFamily="34" charset="-122"/>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FCE6F032-1CE1-1B77-7402-72E2E86C7ECA}"/>
              </a:ext>
            </a:extLst>
          </p:cNvPr>
          <p:cNvSpPr txBox="1"/>
          <p:nvPr/>
        </p:nvSpPr>
        <p:spPr>
          <a:xfrm>
            <a:off x="108059" y="1115117"/>
            <a:ext cx="6096000" cy="2196883"/>
          </a:xfrm>
          <a:prstGeom prst="rect">
            <a:avLst/>
          </a:prstGeom>
          <a:noFill/>
        </p:spPr>
        <p:txBody>
          <a:bodyPr wrap="square">
            <a:spAutoFit/>
          </a:bodyPr>
          <a:lstStyle/>
          <a:p>
            <a:pPr marL="565150" indent="-285750" algn="just">
              <a:lnSpc>
                <a:spcPct val="200000"/>
              </a:lnSpc>
              <a:buFont typeface="Wingdings" panose="05000000000000000000" pitchFamily="2" charset="2"/>
              <a:buChar char="u"/>
            </a:pPr>
            <a:r>
              <a:rPr lang="zh-CN" altLang="zh-CN"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增强学生对医学人工智能知识的掌握</a:t>
            </a:r>
            <a:r>
              <a:rPr lang="zh-CN" altLang="en-US"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marL="565150" indent="-285750" algn="just">
              <a:lnSpc>
                <a:spcPct val="200000"/>
              </a:lnSpc>
              <a:buFont typeface="Wingdings" panose="05000000000000000000" pitchFamily="2" charset="2"/>
              <a:buChar char="u"/>
            </a:pPr>
            <a:r>
              <a:rPr lang="zh-CN" altLang="zh-CN"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提升学生在医疗健康领域的实践能力</a:t>
            </a:r>
            <a:r>
              <a:rPr lang="zh-CN" altLang="en-US"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a:p>
            <a:pPr marL="565150" indent="-285750" algn="just">
              <a:lnSpc>
                <a:spcPct val="200000"/>
              </a:lnSpc>
              <a:buFont typeface="Wingdings" panose="05000000000000000000" pitchFamily="2" charset="2"/>
              <a:buChar char="u"/>
            </a:pPr>
            <a:r>
              <a:rPr lang="zh-CN" altLang="zh-CN"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培养</a:t>
            </a:r>
            <a:r>
              <a:rPr lang="zh-CN" altLang="en-US"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医疗健康领域</a:t>
            </a:r>
            <a:r>
              <a:rPr lang="zh-CN" altLang="zh-CN"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的人工智能</a:t>
            </a:r>
            <a:r>
              <a:rPr lang="zh-CN" altLang="en-US"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创新</a:t>
            </a:r>
            <a:r>
              <a:rPr lang="zh-CN" altLang="zh-CN" sz="2400" b="1"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人才。</a:t>
            </a:r>
          </a:p>
        </p:txBody>
      </p:sp>
      <p:sp>
        <p:nvSpPr>
          <p:cNvPr id="7" name="TextBox 39">
            <a:extLst>
              <a:ext uri="{FF2B5EF4-FFF2-40B4-BE49-F238E27FC236}">
                <a16:creationId xmlns:a16="http://schemas.microsoft.com/office/drawing/2014/main" id="{FCF28838-78DB-BF50-0DFE-3B35314468DD}"/>
              </a:ext>
            </a:extLst>
          </p:cNvPr>
          <p:cNvSpPr txBox="1"/>
          <p:nvPr/>
        </p:nvSpPr>
        <p:spPr>
          <a:xfrm>
            <a:off x="412370" y="4184188"/>
            <a:ext cx="5743388" cy="2389437"/>
          </a:xfrm>
          <a:prstGeom prst="rect">
            <a:avLst/>
          </a:prstGeom>
          <a:noFill/>
        </p:spPr>
        <p:txBody>
          <a:bodyPr wrap="square" rtlCol="0">
            <a:spAutoFit/>
          </a:bodyPr>
          <a:lstStyle/>
          <a:p>
            <a:pPr>
              <a:lnSpc>
                <a:spcPct val="150000"/>
              </a:lnSpc>
            </a:pPr>
            <a:r>
              <a:rPr lang="zh-CN" altLang="en-US" sz="3034" b="1" dirty="0">
                <a:solidFill>
                  <a:srgbClr val="FFC000"/>
                </a:solidFill>
                <a:latin typeface="微软雅黑" panose="020B0503020204020204" pitchFamily="34" charset="-122"/>
                <a:ea typeface="微软雅黑" panose="020B0503020204020204" pitchFamily="34" charset="-122"/>
                <a:cs typeface="+mn-ea"/>
                <a:sym typeface="+mn-lt"/>
              </a:rPr>
              <a:t>创建</a:t>
            </a:r>
            <a:r>
              <a:rPr lang="en-US" altLang="zh-CN" sz="3034" b="1" dirty="0">
                <a:solidFill>
                  <a:srgbClr val="FFC000"/>
                </a:solidFill>
                <a:latin typeface="微软雅黑" panose="020B0503020204020204" pitchFamily="34" charset="-122"/>
                <a:ea typeface="微软雅黑" panose="020B0503020204020204" pitchFamily="34" charset="-122"/>
                <a:cs typeface="+mn-ea"/>
                <a:sym typeface="+mn-lt"/>
              </a:rPr>
              <a:t>3+1</a:t>
            </a:r>
            <a:r>
              <a:rPr lang="zh-CN" altLang="en-US" sz="3034" b="1" dirty="0">
                <a:solidFill>
                  <a:srgbClr val="FFC000"/>
                </a:solidFill>
                <a:latin typeface="微软雅黑" panose="020B0503020204020204" pitchFamily="34" charset="-122"/>
                <a:ea typeface="微软雅黑" panose="020B0503020204020204" pitchFamily="34" charset="-122"/>
                <a:cs typeface="+mn-ea"/>
                <a:sym typeface="+mn-lt"/>
              </a:rPr>
              <a:t>校企联合人才培养体系</a:t>
            </a:r>
            <a:endParaRPr lang="en-US" altLang="zh-CN" sz="3034" b="1" dirty="0">
              <a:solidFill>
                <a:srgbClr val="FFC000"/>
              </a:solidFill>
              <a:latin typeface="微软雅黑" panose="020B0503020204020204" pitchFamily="34" charset="-122"/>
              <a:ea typeface="微软雅黑" panose="020B0503020204020204" pitchFamily="34" charset="-122"/>
              <a:cs typeface="+mn-ea"/>
              <a:sym typeface="+mn-lt"/>
            </a:endParaRPr>
          </a:p>
          <a:p>
            <a:pPr marL="457200" indent="-457200">
              <a:lnSpc>
                <a:spcPct val="150000"/>
              </a:lnSpc>
              <a:buFont typeface="Wingdings" panose="05000000000000000000" pitchFamily="2" charset="2"/>
              <a:buChar char="u"/>
            </a:pP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建立三位一体课程体系</a:t>
            </a:r>
            <a:endParaRPr lang="en-US" altLang="zh-CN" sz="2400" b="1" dirty="0">
              <a:solidFill>
                <a:prstClr val="white"/>
              </a:solidFill>
              <a:latin typeface="微软雅黑" panose="020B0503020204020204" pitchFamily="34" charset="-122"/>
              <a:ea typeface="微软雅黑" panose="020B0503020204020204" pitchFamily="34" charset="-122"/>
              <a:cs typeface="+mn-ea"/>
              <a:sym typeface="+mn-lt"/>
            </a:endParaRPr>
          </a:p>
          <a:p>
            <a:pPr marL="457200" indent="-457200">
              <a:lnSpc>
                <a:spcPct val="150000"/>
              </a:lnSpc>
              <a:buFont typeface="Wingdings" panose="05000000000000000000" pitchFamily="2" charset="2"/>
              <a:buChar char="u"/>
            </a:pP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采用项目制教学模式</a:t>
            </a:r>
            <a:endParaRPr lang="en-US" altLang="zh-CN" sz="2400" b="1" dirty="0">
              <a:solidFill>
                <a:prstClr val="white"/>
              </a:solidFill>
              <a:latin typeface="微软雅黑" panose="020B0503020204020204" pitchFamily="34" charset="-122"/>
              <a:ea typeface="微软雅黑" panose="020B0503020204020204" pitchFamily="34" charset="-122"/>
              <a:cs typeface="+mn-ea"/>
              <a:sym typeface="+mn-lt"/>
            </a:endParaRPr>
          </a:p>
          <a:p>
            <a:pPr marL="457200" indent="-457200">
              <a:lnSpc>
                <a:spcPct val="150000"/>
              </a:lnSpc>
              <a:buFont typeface="Wingdings" panose="05000000000000000000" pitchFamily="2" charset="2"/>
              <a:buChar char="u"/>
            </a:pP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阶梯式实践能力培养</a:t>
            </a:r>
          </a:p>
        </p:txBody>
      </p:sp>
      <p:pic>
        <p:nvPicPr>
          <p:cNvPr id="9" name="图片 8">
            <a:extLst>
              <a:ext uri="{FF2B5EF4-FFF2-40B4-BE49-F238E27FC236}">
                <a16:creationId xmlns:a16="http://schemas.microsoft.com/office/drawing/2014/main" id="{BD5B5253-191D-0235-BFF3-B7C58733DEB3}"/>
              </a:ext>
            </a:extLst>
          </p:cNvPr>
          <p:cNvPicPr>
            <a:picLocks noChangeAspect="1"/>
          </p:cNvPicPr>
          <p:nvPr/>
        </p:nvPicPr>
        <p:blipFill>
          <a:blip r:embed="rId2"/>
          <a:srcRect l="2336" t="12077" r="11318"/>
          <a:stretch>
            <a:fillRect/>
          </a:stretch>
        </p:blipFill>
        <p:spPr>
          <a:xfrm>
            <a:off x="6464310" y="1866233"/>
            <a:ext cx="5429534" cy="3125533"/>
          </a:xfrm>
          <a:prstGeom prst="rect">
            <a:avLst/>
          </a:prstGeom>
        </p:spPr>
      </p:pic>
    </p:spTree>
    <p:extLst>
      <p:ext uri="{BB962C8B-B14F-4D97-AF65-F5344CB8AC3E}">
        <p14:creationId xmlns:p14="http://schemas.microsoft.com/office/powerpoint/2010/main" val="3470503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0AE79-4571-D4D9-ABC0-544717D871F2}"/>
            </a:ext>
          </a:extLst>
        </p:cNvPr>
        <p:cNvGrpSpPr/>
        <p:nvPr/>
      </p:nvGrpSpPr>
      <p:grpSpPr>
        <a:xfrm>
          <a:off x="0" y="0"/>
          <a:ext cx="0" cy="0"/>
          <a:chOff x="0" y="0"/>
          <a:chExt cx="0" cy="0"/>
        </a:xfrm>
      </p:grpSpPr>
      <p:sp>
        <p:nvSpPr>
          <p:cNvPr id="4" name="TextBox 39">
            <a:extLst>
              <a:ext uri="{FF2B5EF4-FFF2-40B4-BE49-F238E27FC236}">
                <a16:creationId xmlns:a16="http://schemas.microsoft.com/office/drawing/2014/main" id="{8E580402-AEEB-F3D9-F1E8-2D1A9CB563CF}"/>
              </a:ext>
            </a:extLst>
          </p:cNvPr>
          <p:cNvSpPr txBox="1"/>
          <p:nvPr/>
        </p:nvSpPr>
        <p:spPr>
          <a:xfrm>
            <a:off x="412370" y="307528"/>
            <a:ext cx="5275868" cy="559384"/>
          </a:xfrm>
          <a:prstGeom prst="rect">
            <a:avLst/>
          </a:prstGeom>
          <a:noFill/>
        </p:spPr>
        <p:txBody>
          <a:bodyPr wrap="square" rtlCol="0">
            <a:spAutoFit/>
          </a:bodyPr>
          <a:lstStyle/>
          <a:p>
            <a:r>
              <a:rPr lang="zh-CN" altLang="en-US" sz="3034" b="1" dirty="0">
                <a:solidFill>
                  <a:prstClr val="white"/>
                </a:solidFill>
                <a:latin typeface="微软雅黑" panose="020B0503020204020204" pitchFamily="34" charset="-122"/>
                <a:ea typeface="微软雅黑" panose="020B0503020204020204" pitchFamily="34" charset="-122"/>
                <a:cs typeface="+mn-ea"/>
                <a:sym typeface="+mn-lt"/>
              </a:rPr>
              <a:t>专业培养模式</a:t>
            </a:r>
            <a:r>
              <a:rPr lang="en-US" altLang="zh-CN" sz="3035" b="1" kern="0" dirty="0">
                <a:solidFill>
                  <a:prstClr val="white"/>
                </a:solidFill>
                <a:latin typeface="微软雅黑" panose="020B0503020204020204" pitchFamily="34" charset="-122"/>
                <a:ea typeface="微软雅黑" panose="020B0503020204020204" pitchFamily="34" charset="-122"/>
                <a:cs typeface="+mn-ea"/>
                <a:sym typeface="+mn-lt"/>
              </a:rPr>
              <a:t>·</a:t>
            </a:r>
            <a:r>
              <a:rPr lang="zh-CN" altLang="en-US" sz="3034" b="1" dirty="0">
                <a:solidFill>
                  <a:prstClr val="white"/>
                </a:solidFill>
                <a:latin typeface="微软雅黑" panose="020B0503020204020204" pitchFamily="34" charset="-122"/>
                <a:ea typeface="微软雅黑" panose="020B0503020204020204" pitchFamily="34" charset="-122"/>
                <a:cs typeface="+mn-ea"/>
                <a:sym typeface="+mn-lt"/>
              </a:rPr>
              <a:t>课程设置</a:t>
            </a:r>
            <a:endParaRPr lang="en-US" altLang="zh-CN" sz="3034" b="1" dirty="0">
              <a:solidFill>
                <a:prstClr val="white"/>
              </a:solidFill>
              <a:latin typeface="微软雅黑" panose="020B0503020204020204" pitchFamily="34" charset="-122"/>
              <a:ea typeface="微软雅黑" panose="020B0503020204020204" pitchFamily="34" charset="-122"/>
              <a:cs typeface="+mn-ea"/>
              <a:sym typeface="+mn-lt"/>
            </a:endParaRPr>
          </a:p>
        </p:txBody>
      </p:sp>
      <p:pic>
        <p:nvPicPr>
          <p:cNvPr id="3" name="图片 2">
            <a:extLst>
              <a:ext uri="{FF2B5EF4-FFF2-40B4-BE49-F238E27FC236}">
                <a16:creationId xmlns:a16="http://schemas.microsoft.com/office/drawing/2014/main" id="{FF10CC26-7E13-9CD5-AA33-A8FB8C3E2119}"/>
              </a:ext>
            </a:extLst>
          </p:cNvPr>
          <p:cNvPicPr>
            <a:picLocks noChangeAspect="1"/>
          </p:cNvPicPr>
          <p:nvPr/>
        </p:nvPicPr>
        <p:blipFill>
          <a:blip r:embed="rId2"/>
          <a:stretch>
            <a:fillRect/>
          </a:stretch>
        </p:blipFill>
        <p:spPr>
          <a:xfrm>
            <a:off x="3050304" y="1049480"/>
            <a:ext cx="8839918" cy="5199654"/>
          </a:xfrm>
          <a:prstGeom prst="rect">
            <a:avLst/>
          </a:prstGeom>
        </p:spPr>
      </p:pic>
      <p:sp>
        <p:nvSpPr>
          <p:cNvPr id="9" name="矩形 8">
            <a:extLst>
              <a:ext uri="{FF2B5EF4-FFF2-40B4-BE49-F238E27FC236}">
                <a16:creationId xmlns:a16="http://schemas.microsoft.com/office/drawing/2014/main" id="{77726CF3-3A44-4D6D-9553-73EB8DB1CF14}"/>
              </a:ext>
            </a:extLst>
          </p:cNvPr>
          <p:cNvSpPr/>
          <p:nvPr/>
        </p:nvSpPr>
        <p:spPr>
          <a:xfrm>
            <a:off x="367262" y="1237948"/>
            <a:ext cx="2407111" cy="1670073"/>
          </a:xfrm>
          <a:prstGeom prst="rect">
            <a:avLst/>
          </a:prstGeom>
        </p:spPr>
        <p:txBody>
          <a:bodyPr wrap="square">
            <a:spAutoFit/>
          </a:bodyPr>
          <a:lstStyle/>
          <a:p>
            <a:pPr algn="r">
              <a:lnSpc>
                <a:spcPct val="150000"/>
              </a:lnSpc>
              <a:defRPr/>
            </a:pPr>
            <a:r>
              <a:rPr lang="zh-CN" altLang="zh-CN" sz="1400" b="1" dirty="0">
                <a:solidFill>
                  <a:srgbClr val="FFFF00"/>
                </a:solidFill>
                <a:latin typeface="微软雅黑" panose="020B0503020204020204" pitchFamily="34" charset="-122"/>
                <a:ea typeface="微软雅黑" panose="020B0503020204020204" pitchFamily="34" charset="-122"/>
              </a:rPr>
              <a:t>数据科学数学基础</a:t>
            </a:r>
            <a:r>
              <a:rPr lang="zh-CN" altLang="en-US" sz="1400" b="1" dirty="0">
                <a:solidFill>
                  <a:srgbClr val="FFFF00"/>
                </a:solidFill>
                <a:latin typeface="微软雅黑" panose="020B0503020204020204" pitchFamily="34" charset="-122"/>
                <a:ea typeface="微软雅黑" panose="020B0503020204020204" pitchFamily="34" charset="-122"/>
              </a:rPr>
              <a:t>编程基础</a:t>
            </a:r>
            <a:endParaRPr lang="en-US" altLang="zh-CN" sz="1400" b="1" dirty="0">
              <a:solidFill>
                <a:srgbClr val="FFFF00"/>
              </a:solidFill>
              <a:latin typeface="微软雅黑" panose="020B0503020204020204" pitchFamily="34" charset="-122"/>
              <a:ea typeface="微软雅黑" panose="020B0503020204020204" pitchFamily="34" charset="-122"/>
            </a:endParaRPr>
          </a:p>
          <a:p>
            <a:pPr algn="r">
              <a:lnSpc>
                <a:spcPct val="150000"/>
              </a:lnSpc>
              <a:defRPr/>
            </a:pPr>
            <a:r>
              <a:rPr lang="zh-CN" altLang="zh-CN" sz="1400" b="1" dirty="0">
                <a:solidFill>
                  <a:srgbClr val="FFFF00"/>
                </a:solidFill>
                <a:latin typeface="微软雅黑" panose="020B0503020204020204" pitchFamily="34" charset="-122"/>
                <a:ea typeface="微软雅黑" panose="020B0503020204020204" pitchFamily="34" charset="-122"/>
              </a:rPr>
              <a:t>深度学习原理与应用</a:t>
            </a:r>
            <a:endParaRPr lang="en-US" altLang="zh-CN" sz="1400" b="1" dirty="0">
              <a:solidFill>
                <a:srgbClr val="FFFF00"/>
              </a:solidFill>
              <a:latin typeface="微软雅黑" panose="020B0503020204020204" pitchFamily="34" charset="-122"/>
              <a:ea typeface="微软雅黑" panose="020B0503020204020204" pitchFamily="34" charset="-122"/>
            </a:endParaRPr>
          </a:p>
          <a:p>
            <a:pPr algn="r">
              <a:lnSpc>
                <a:spcPct val="150000"/>
              </a:lnSpc>
              <a:defRPr/>
            </a:pPr>
            <a:r>
              <a:rPr lang="zh-CN" altLang="en-US" sz="1400" b="1" dirty="0">
                <a:solidFill>
                  <a:srgbClr val="FFFF00"/>
                </a:solidFill>
                <a:latin typeface="微软雅黑" panose="020B0503020204020204" pitchFamily="34" charset="-122"/>
                <a:ea typeface="微软雅黑" panose="020B0503020204020204" pitchFamily="34" charset="-122"/>
              </a:rPr>
              <a:t>大模型原理和应用</a:t>
            </a:r>
            <a:endParaRPr lang="en-US" altLang="zh-CN" sz="1400" b="1" dirty="0">
              <a:solidFill>
                <a:srgbClr val="FFFF00"/>
              </a:solidFill>
              <a:latin typeface="微软雅黑" panose="020B0503020204020204" pitchFamily="34" charset="-122"/>
              <a:ea typeface="微软雅黑" panose="020B0503020204020204" pitchFamily="34" charset="-122"/>
            </a:endParaRPr>
          </a:p>
          <a:p>
            <a:pPr algn="r">
              <a:lnSpc>
                <a:spcPct val="150000"/>
              </a:lnSpc>
              <a:defRPr/>
            </a:pPr>
            <a:r>
              <a:rPr lang="zh-CN" altLang="zh-CN" sz="1400" b="1" dirty="0">
                <a:solidFill>
                  <a:srgbClr val="FFFF00"/>
                </a:solidFill>
                <a:latin typeface="微软雅黑" panose="020B0503020204020204" pitchFamily="34" charset="-122"/>
                <a:ea typeface="微软雅黑" panose="020B0503020204020204" pitchFamily="34" charset="-122"/>
              </a:rPr>
              <a:t>具身智能概论</a:t>
            </a:r>
            <a:endParaRPr lang="en-US" altLang="zh-CN" sz="1400" b="1" dirty="0">
              <a:solidFill>
                <a:srgbClr val="FFFF00"/>
              </a:solidFill>
              <a:latin typeface="微软雅黑" panose="020B0503020204020204" pitchFamily="34" charset="-122"/>
              <a:ea typeface="微软雅黑" panose="020B0503020204020204" pitchFamily="34" charset="-122"/>
            </a:endParaRPr>
          </a:p>
          <a:p>
            <a:pPr algn="r">
              <a:lnSpc>
                <a:spcPct val="150000"/>
              </a:lnSpc>
              <a:defRPr/>
            </a:pPr>
            <a:r>
              <a:rPr lang="en-US" altLang="zh-CN" sz="1400" b="1" dirty="0">
                <a:solidFill>
                  <a:srgbClr val="FFFF00"/>
                </a:solidFill>
                <a:latin typeface="微软雅黑" panose="020B0503020204020204" pitchFamily="34" charset="-122"/>
                <a:ea typeface="微软雅黑" panose="020B0503020204020204" pitchFamily="34" charset="-122"/>
              </a:rPr>
              <a:t>AI</a:t>
            </a:r>
            <a:r>
              <a:rPr lang="zh-CN" altLang="zh-CN" sz="1400" b="1" dirty="0">
                <a:solidFill>
                  <a:srgbClr val="FFFF00"/>
                </a:solidFill>
                <a:latin typeface="微软雅黑" panose="020B0503020204020204" pitchFamily="34" charset="-122"/>
                <a:ea typeface="微软雅黑" panose="020B0503020204020204" pitchFamily="34" charset="-122"/>
              </a:rPr>
              <a:t>系统工程</a:t>
            </a:r>
            <a:endParaRPr lang="zh-CN" altLang="en-US" sz="1400" b="1" dirty="0">
              <a:solidFill>
                <a:srgbClr val="FFFF00"/>
              </a:solidFill>
              <a:latin typeface="微软雅黑" panose="020B0503020204020204" pitchFamily="34" charset="-122"/>
              <a:ea typeface="微软雅黑" panose="020B0503020204020204" pitchFamily="34" charset="-122"/>
              <a:sym typeface="+mn-lt"/>
            </a:endParaRPr>
          </a:p>
        </p:txBody>
      </p:sp>
      <p:sp>
        <p:nvSpPr>
          <p:cNvPr id="10" name="矩形 9">
            <a:extLst>
              <a:ext uri="{FF2B5EF4-FFF2-40B4-BE49-F238E27FC236}">
                <a16:creationId xmlns:a16="http://schemas.microsoft.com/office/drawing/2014/main" id="{EBA9F9E9-27B2-B444-3539-DB60BF316ABC}"/>
              </a:ext>
            </a:extLst>
          </p:cNvPr>
          <p:cNvSpPr/>
          <p:nvPr/>
        </p:nvSpPr>
        <p:spPr>
          <a:xfrm>
            <a:off x="2869297" y="1049480"/>
            <a:ext cx="2818941" cy="1023505"/>
          </a:xfrm>
          <a:prstGeom prst="rect">
            <a:avLst/>
          </a:prstGeom>
          <a:solidFill>
            <a:srgbClr val="001427"/>
          </a:solidFill>
          <a:ln>
            <a:solidFill>
              <a:srgbClr val="0216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F3BE522F-1144-D406-9469-713F964A6B9D}"/>
              </a:ext>
            </a:extLst>
          </p:cNvPr>
          <p:cNvSpPr txBox="1"/>
          <p:nvPr/>
        </p:nvSpPr>
        <p:spPr>
          <a:xfrm>
            <a:off x="112478" y="5568287"/>
            <a:ext cx="3985118" cy="1200329"/>
          </a:xfrm>
          <a:prstGeom prst="rect">
            <a:avLst/>
          </a:prstGeom>
          <a:noFill/>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近三年编撰教材</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部，获批省部级及以上教学改革项目</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项，</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医学人工智能</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为上海市重点课程，</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医疗信息系统</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为上海市重点课程和一流课程。</a:t>
            </a:r>
          </a:p>
        </p:txBody>
      </p:sp>
      <p:sp>
        <p:nvSpPr>
          <p:cNvPr id="13" name="箭头: 燕尾形 12">
            <a:extLst>
              <a:ext uri="{FF2B5EF4-FFF2-40B4-BE49-F238E27FC236}">
                <a16:creationId xmlns:a16="http://schemas.microsoft.com/office/drawing/2014/main" id="{B23D734A-722A-638A-3D4E-9E80A529D1CB}"/>
              </a:ext>
            </a:extLst>
          </p:cNvPr>
          <p:cNvSpPr/>
          <p:nvPr/>
        </p:nvSpPr>
        <p:spPr>
          <a:xfrm rot="13175188">
            <a:off x="5462020" y="2741012"/>
            <a:ext cx="541679" cy="484632"/>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带形: 上凸弯 13">
            <a:extLst>
              <a:ext uri="{FF2B5EF4-FFF2-40B4-BE49-F238E27FC236}">
                <a16:creationId xmlns:a16="http://schemas.microsoft.com/office/drawing/2014/main" id="{BCA7432E-4D07-26CA-12F8-9406A7A8D8CA}"/>
              </a:ext>
            </a:extLst>
          </p:cNvPr>
          <p:cNvSpPr/>
          <p:nvPr/>
        </p:nvSpPr>
        <p:spPr>
          <a:xfrm>
            <a:off x="2869297" y="1371600"/>
            <a:ext cx="2456598" cy="1228297"/>
          </a:xfrm>
          <a:prstGeom prst="ellipseRibbon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solidFill>
                <a:latin typeface="微软雅黑" panose="020B0503020204020204" pitchFamily="34" charset="-122"/>
                <a:ea typeface="微软雅黑" panose="020B0503020204020204" pitchFamily="34" charset="-122"/>
              </a:rPr>
              <a:t>AI</a:t>
            </a:r>
            <a:r>
              <a:rPr lang="zh-CN" altLang="en-US" b="1" dirty="0">
                <a:solidFill>
                  <a:schemeClr val="accent1"/>
                </a:solidFill>
                <a:latin typeface="微软雅黑" panose="020B0503020204020204" pitchFamily="34" charset="-122"/>
                <a:ea typeface="微软雅黑" panose="020B0503020204020204" pitchFamily="34" charset="-122"/>
              </a:rPr>
              <a:t>创新班</a:t>
            </a:r>
          </a:p>
        </p:txBody>
      </p:sp>
    </p:spTree>
    <p:extLst>
      <p:ext uri="{BB962C8B-B14F-4D97-AF65-F5344CB8AC3E}">
        <p14:creationId xmlns:p14="http://schemas.microsoft.com/office/powerpoint/2010/main" val="212215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9" grpId="3"/>
      <p:bldP spid="9" grpId="4"/>
      <p:bldP spid="9" grpId="5"/>
      <p:bldP spid="9" grpId="6"/>
      <p:bldP spid="9" grpId="7"/>
      <p:bldP spid="9" grpId="8"/>
      <p:bldP spid="9" grpId="9"/>
      <p:bldP spid="9" grpId="10"/>
      <p:bldP spid="9" grpId="1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91E63-8052-76AA-FD31-CB9590E45E2F}"/>
            </a:ext>
          </a:extLst>
        </p:cNvPr>
        <p:cNvGrpSpPr/>
        <p:nvPr/>
      </p:nvGrpSpPr>
      <p:grpSpPr>
        <a:xfrm>
          <a:off x="0" y="0"/>
          <a:ext cx="0" cy="0"/>
          <a:chOff x="0" y="0"/>
          <a:chExt cx="0" cy="0"/>
        </a:xfrm>
      </p:grpSpPr>
      <p:sp>
        <p:nvSpPr>
          <p:cNvPr id="27" name="TextBox 39">
            <a:extLst>
              <a:ext uri="{FF2B5EF4-FFF2-40B4-BE49-F238E27FC236}">
                <a16:creationId xmlns:a16="http://schemas.microsoft.com/office/drawing/2014/main" id="{1512A1D7-1659-FEBC-B330-1320D9E898E3}"/>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实践实训</a:t>
            </a:r>
          </a:p>
        </p:txBody>
      </p:sp>
      <p:pic>
        <p:nvPicPr>
          <p:cNvPr id="13" name="图片 12" descr="资源 2">
            <a:extLst>
              <a:ext uri="{FF2B5EF4-FFF2-40B4-BE49-F238E27FC236}">
                <a16:creationId xmlns:a16="http://schemas.microsoft.com/office/drawing/2014/main" id="{7E295615-D38A-8378-2DF0-2FE54982A2CD}"/>
              </a:ext>
            </a:extLst>
          </p:cNvPr>
          <p:cNvPicPr>
            <a:picLocks noChangeAspect="1"/>
          </p:cNvPicPr>
          <p:nvPr/>
        </p:nvPicPr>
        <p:blipFill>
          <a:blip r:embed="rId2"/>
          <a:stretch>
            <a:fillRect/>
          </a:stretch>
        </p:blipFill>
        <p:spPr>
          <a:xfrm>
            <a:off x="9964495" y="41505"/>
            <a:ext cx="1924685" cy="570865"/>
          </a:xfrm>
          <a:prstGeom prst="rect">
            <a:avLst/>
          </a:prstGeom>
        </p:spPr>
      </p:pic>
      <p:grpSp>
        <p:nvGrpSpPr>
          <p:cNvPr id="2" name="组合 1">
            <a:extLst>
              <a:ext uri="{FF2B5EF4-FFF2-40B4-BE49-F238E27FC236}">
                <a16:creationId xmlns:a16="http://schemas.microsoft.com/office/drawing/2014/main" id="{1F86BC0C-9A81-631A-A1B1-D751F3DE8899}"/>
              </a:ext>
            </a:extLst>
          </p:cNvPr>
          <p:cNvGrpSpPr/>
          <p:nvPr/>
        </p:nvGrpSpPr>
        <p:grpSpPr>
          <a:xfrm>
            <a:off x="297886" y="1016169"/>
            <a:ext cx="6464872" cy="3739795"/>
            <a:chOff x="297886" y="1016169"/>
            <a:chExt cx="6464872" cy="3739795"/>
          </a:xfrm>
        </p:grpSpPr>
        <p:pic>
          <p:nvPicPr>
            <p:cNvPr id="14" name="Picture 2" descr="https://cdn.wccftech.com/wp-content/uploads/2018/08/geforce-rtx-2080-technical-photography-front-Custom.png">
              <a:extLst>
                <a:ext uri="{FF2B5EF4-FFF2-40B4-BE49-F238E27FC236}">
                  <a16:creationId xmlns:a16="http://schemas.microsoft.com/office/drawing/2014/main" id="{2BB84A92-DE03-D940-B43F-FBA39F94F5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788"/>
            <a:stretch>
              <a:fillRect/>
            </a:stretch>
          </p:blipFill>
          <p:spPr bwMode="auto">
            <a:xfrm>
              <a:off x="3140671" y="3248145"/>
              <a:ext cx="3622087" cy="15078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timgsa.baidu.com/timg?image&amp;quality=80&amp;size=b9999_10000&amp;sec=1569867573890&amp;di=6cf654a028ef25ace43865bb225e8185&amp;imgtype=0&amp;src=http%3A%2F%2F2d.zol-img.com.cn%2Fproduct%2F47_500x2000%2F927%2FceiRKkwNzlDGQ.jpg">
              <a:extLst>
                <a:ext uri="{FF2B5EF4-FFF2-40B4-BE49-F238E27FC236}">
                  <a16:creationId xmlns:a16="http://schemas.microsoft.com/office/drawing/2014/main" id="{6C10B14C-4D0E-F044-FD2A-A287F833A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139" y="1016169"/>
              <a:ext cx="3115222" cy="23862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https://img10.360buyimg.com/imgzone/jfs/t1/67614/8/9037/105941/5d6e2b09E8ae22c19/8a0dad81491eb01c.jpg">
              <a:extLst>
                <a:ext uri="{FF2B5EF4-FFF2-40B4-BE49-F238E27FC236}">
                  <a16:creationId xmlns:a16="http://schemas.microsoft.com/office/drawing/2014/main" id="{7467EBDF-D899-D369-5F9F-938698BA98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4758"/>
            <a:stretch>
              <a:fillRect/>
            </a:stretch>
          </p:blipFill>
          <p:spPr bwMode="auto">
            <a:xfrm>
              <a:off x="297886" y="2679873"/>
              <a:ext cx="3067975" cy="2076091"/>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a:extLst>
                <a:ext uri="{FF2B5EF4-FFF2-40B4-BE49-F238E27FC236}">
                  <a16:creationId xmlns:a16="http://schemas.microsoft.com/office/drawing/2014/main" id="{004C0ED8-9474-9286-8D78-5943B7B61028}"/>
                </a:ext>
              </a:extLst>
            </p:cNvPr>
            <p:cNvPicPr>
              <a:picLocks noChangeAspect="1"/>
            </p:cNvPicPr>
            <p:nvPr/>
          </p:nvPicPr>
          <p:blipFill>
            <a:blip r:embed="rId6"/>
            <a:stretch>
              <a:fillRect/>
            </a:stretch>
          </p:blipFill>
          <p:spPr>
            <a:xfrm>
              <a:off x="312345" y="1821770"/>
              <a:ext cx="3039059" cy="799499"/>
            </a:xfrm>
            <a:prstGeom prst="rect">
              <a:avLst/>
            </a:prstGeom>
          </p:spPr>
        </p:pic>
        <p:pic>
          <p:nvPicPr>
            <p:cNvPr id="30" name="图片 29">
              <a:extLst>
                <a:ext uri="{FF2B5EF4-FFF2-40B4-BE49-F238E27FC236}">
                  <a16:creationId xmlns:a16="http://schemas.microsoft.com/office/drawing/2014/main" id="{1FD0E40F-033D-7AE9-2A23-73CC9203E82C}"/>
                </a:ext>
              </a:extLst>
            </p:cNvPr>
            <p:cNvPicPr>
              <a:picLocks noChangeAspect="1"/>
            </p:cNvPicPr>
            <p:nvPr/>
          </p:nvPicPr>
          <p:blipFill>
            <a:blip r:embed="rId6"/>
            <a:stretch>
              <a:fillRect/>
            </a:stretch>
          </p:blipFill>
          <p:spPr>
            <a:xfrm>
              <a:off x="312345" y="1016169"/>
              <a:ext cx="3039059" cy="799499"/>
            </a:xfrm>
            <a:prstGeom prst="rect">
              <a:avLst/>
            </a:prstGeom>
          </p:spPr>
        </p:pic>
      </p:grpSp>
      <p:sp>
        <p:nvSpPr>
          <p:cNvPr id="3" name="文本框 2">
            <a:extLst>
              <a:ext uri="{FF2B5EF4-FFF2-40B4-BE49-F238E27FC236}">
                <a16:creationId xmlns:a16="http://schemas.microsoft.com/office/drawing/2014/main" id="{349077B5-E78C-0E8E-B90C-8EB3D80BA094}"/>
              </a:ext>
            </a:extLst>
          </p:cNvPr>
          <p:cNvSpPr txBox="1"/>
          <p:nvPr/>
        </p:nvSpPr>
        <p:spPr>
          <a:xfrm>
            <a:off x="906723" y="5195980"/>
            <a:ext cx="5241593" cy="1308884"/>
          </a:xfrm>
          <a:prstGeom prst="rect">
            <a:avLst/>
          </a:prstGeom>
          <a:noFill/>
        </p:spPr>
        <p:txBody>
          <a:bodyPr wrap="square">
            <a:spAutoFit/>
          </a:bodyPr>
          <a:lstStyle/>
          <a:p>
            <a:pPr algn="ctr">
              <a:lnSpc>
                <a:spcPct val="150000"/>
              </a:lnSpc>
            </a:pPr>
            <a:r>
              <a:rPr lang="en-US" altLang="zh-CN" sz="2800" b="1" dirty="0">
                <a:solidFill>
                  <a:srgbClr val="FFC000"/>
                </a:solidFill>
                <a:latin typeface="微软雅黑"/>
                <a:ea typeface="微软雅黑"/>
                <a:cs typeface="+mn-ea"/>
                <a:sym typeface="+mn-lt"/>
              </a:rPr>
              <a:t>AI</a:t>
            </a:r>
            <a:r>
              <a:rPr lang="zh-CN" altLang="en-US" sz="2800" b="1" dirty="0">
                <a:solidFill>
                  <a:srgbClr val="FFC000"/>
                </a:solidFill>
                <a:latin typeface="微软雅黑"/>
                <a:ea typeface="微软雅黑"/>
                <a:cs typeface="+mn-ea"/>
                <a:sym typeface="+mn-lt"/>
              </a:rPr>
              <a:t>编程实践软件实验室</a:t>
            </a:r>
            <a:endParaRPr lang="en-US" altLang="zh-CN" sz="2800" b="1" dirty="0">
              <a:solidFill>
                <a:srgbClr val="FFC000"/>
              </a:solidFill>
              <a:latin typeface="微软雅黑"/>
              <a:ea typeface="微软雅黑"/>
              <a:cs typeface="+mn-ea"/>
              <a:sym typeface="+mn-lt"/>
            </a:endParaRPr>
          </a:p>
          <a:p>
            <a:pPr algn="ctr">
              <a:lnSpc>
                <a:spcPct val="150000"/>
              </a:lnSpc>
            </a:pPr>
            <a:r>
              <a:rPr lang="zh-CN" altLang="en-US" sz="2800" b="1" dirty="0">
                <a:solidFill>
                  <a:srgbClr val="FFC000"/>
                </a:solidFill>
                <a:latin typeface="微软雅黑"/>
                <a:ea typeface="微软雅黑"/>
                <a:cs typeface="+mn-ea"/>
                <a:sym typeface="+mn-lt"/>
              </a:rPr>
              <a:t>计算资源充足</a:t>
            </a:r>
            <a:endParaRPr lang="en-US" altLang="zh-CN" sz="2800" b="1" dirty="0">
              <a:solidFill>
                <a:srgbClr val="FFC000"/>
              </a:solidFill>
              <a:latin typeface="微软雅黑"/>
              <a:ea typeface="微软雅黑"/>
              <a:cs typeface="+mn-ea"/>
              <a:sym typeface="+mn-lt"/>
            </a:endParaRPr>
          </a:p>
        </p:txBody>
      </p:sp>
      <p:sp>
        <p:nvSpPr>
          <p:cNvPr id="4" name="文本框 3">
            <a:extLst>
              <a:ext uri="{FF2B5EF4-FFF2-40B4-BE49-F238E27FC236}">
                <a16:creationId xmlns:a16="http://schemas.microsoft.com/office/drawing/2014/main" id="{ABDD6ACE-9CDE-8E98-70DD-1F935080DE69}"/>
              </a:ext>
            </a:extLst>
          </p:cNvPr>
          <p:cNvSpPr txBox="1"/>
          <p:nvPr/>
        </p:nvSpPr>
        <p:spPr>
          <a:xfrm>
            <a:off x="6162313" y="5029916"/>
            <a:ext cx="6029687" cy="1598836"/>
          </a:xfrm>
          <a:prstGeom prst="rect">
            <a:avLst/>
          </a:prstGeom>
          <a:noFill/>
        </p:spPr>
        <p:txBody>
          <a:bodyPr wrap="square" rtlCol="0">
            <a:spAutoFit/>
          </a:bodyPr>
          <a:lstStyle/>
          <a:p>
            <a:pPr algn="ctr">
              <a:lnSpc>
                <a:spcPct val="150000"/>
              </a:lnSpc>
            </a:pPr>
            <a:r>
              <a:rPr lang="zh-CN" altLang="en-US" sz="2800" b="1" dirty="0">
                <a:solidFill>
                  <a:srgbClr val="FFC000"/>
                </a:solidFill>
                <a:latin typeface="微软雅黑"/>
                <a:ea typeface="微软雅黑"/>
                <a:cs typeface="+mn-ea"/>
                <a:sym typeface="+mn-lt"/>
              </a:rPr>
              <a:t>校企共建数字医疗实验室</a:t>
            </a:r>
            <a:endParaRPr lang="en-US" altLang="zh-CN" sz="2800" b="1" dirty="0">
              <a:solidFill>
                <a:srgbClr val="FFC000"/>
              </a:solidFill>
              <a:latin typeface="微软雅黑"/>
              <a:ea typeface="微软雅黑"/>
              <a:cs typeface="+mn-ea"/>
              <a:sym typeface="+mn-lt"/>
            </a:endParaRPr>
          </a:p>
          <a:p>
            <a:pPr algn="ctr">
              <a:lnSpc>
                <a:spcPct val="150000"/>
              </a:lnSpc>
            </a:pPr>
            <a:r>
              <a:rPr lang="zh-CN" altLang="en-US" sz="2800" b="1" dirty="0">
                <a:solidFill>
                  <a:srgbClr val="FFC000"/>
                </a:solidFill>
                <a:latin typeface="微软雅黑"/>
                <a:ea typeface="微软雅黑"/>
                <a:cs typeface="+mn-ea"/>
                <a:sym typeface="+mn-lt"/>
              </a:rPr>
              <a:t>数据资源丰富</a:t>
            </a:r>
            <a:endParaRPr lang="en-US" altLang="zh-CN" sz="1050" dirty="0">
              <a:solidFill>
                <a:prstClr val="white"/>
              </a:solidFill>
              <a:latin typeface="微软雅黑"/>
              <a:ea typeface="微软雅黑"/>
              <a:cs typeface="+mn-ea"/>
              <a:sym typeface="+mn-lt"/>
            </a:endParaRPr>
          </a:p>
          <a:p>
            <a:pPr marL="342900" indent="-342900" algn="ctr">
              <a:lnSpc>
                <a:spcPct val="150000"/>
              </a:lnSpc>
              <a:buFont typeface="Wingdings" panose="05000000000000000000" pitchFamily="2" charset="2"/>
              <a:buChar char="n"/>
            </a:pPr>
            <a:r>
              <a:rPr lang="en-US" altLang="zh-CN" sz="1050" b="1" dirty="0">
                <a:solidFill>
                  <a:prstClr val="white"/>
                </a:solidFill>
                <a:latin typeface="微软雅黑"/>
                <a:ea typeface="微软雅黑"/>
                <a:cs typeface="+mn-ea"/>
                <a:sym typeface="+mn-lt"/>
              </a:rPr>
              <a:t>27</a:t>
            </a:r>
            <a:r>
              <a:rPr lang="zh-CN" altLang="en-US" sz="1050" b="1" dirty="0">
                <a:solidFill>
                  <a:prstClr val="white"/>
                </a:solidFill>
                <a:latin typeface="微软雅黑"/>
                <a:ea typeface="微软雅黑"/>
                <a:cs typeface="+mn-ea"/>
                <a:sym typeface="+mn-lt"/>
              </a:rPr>
              <a:t>台数字医疗实验箱</a:t>
            </a:r>
            <a:r>
              <a:rPr lang="en-US" altLang="zh-CN" sz="1050" b="1" dirty="0">
                <a:solidFill>
                  <a:prstClr val="white"/>
                </a:solidFill>
                <a:latin typeface="微软雅黑"/>
                <a:ea typeface="微软雅黑"/>
                <a:cs typeface="+mn-ea"/>
                <a:sym typeface="+mn-lt"/>
              </a:rPr>
              <a:t>.    </a:t>
            </a:r>
            <a:r>
              <a:rPr lang="zh-CN" altLang="en-US" sz="1050" b="1" dirty="0">
                <a:solidFill>
                  <a:prstClr val="white"/>
                </a:solidFill>
                <a:latin typeface="微软雅黑"/>
                <a:ea typeface="微软雅黑"/>
                <a:cs typeface="+mn-ea"/>
                <a:sym typeface="+mn-lt"/>
              </a:rPr>
              <a:t>每台内含</a:t>
            </a:r>
            <a:r>
              <a:rPr lang="en-US" altLang="zh-CN" sz="1050" b="1" dirty="0">
                <a:solidFill>
                  <a:prstClr val="white"/>
                </a:solidFill>
                <a:latin typeface="微软雅黑"/>
                <a:ea typeface="微软雅黑"/>
                <a:cs typeface="+mn-ea"/>
                <a:sym typeface="+mn-lt"/>
              </a:rPr>
              <a:t>5</a:t>
            </a:r>
            <a:r>
              <a:rPr lang="zh-CN" altLang="en-US" sz="1050" b="1" dirty="0">
                <a:solidFill>
                  <a:prstClr val="white"/>
                </a:solidFill>
                <a:latin typeface="微软雅黑"/>
                <a:ea typeface="微软雅黑"/>
                <a:cs typeface="+mn-ea"/>
                <a:sym typeface="+mn-lt"/>
              </a:rPr>
              <a:t>种穿戴式传感器、嵌入式处理器</a:t>
            </a:r>
            <a:r>
              <a:rPr lang="en-US" altLang="zh-CN" sz="1050" b="1" dirty="0">
                <a:solidFill>
                  <a:prstClr val="white"/>
                </a:solidFill>
                <a:latin typeface="微软雅黑"/>
                <a:ea typeface="微软雅黑"/>
                <a:cs typeface="+mn-ea"/>
                <a:sym typeface="+mn-lt"/>
              </a:rPr>
              <a:t>   </a:t>
            </a:r>
            <a:r>
              <a:rPr lang="zh-CN" altLang="en-US" sz="1050" b="1" dirty="0">
                <a:solidFill>
                  <a:prstClr val="white"/>
                </a:solidFill>
                <a:latin typeface="微软雅黑"/>
                <a:ea typeface="微软雅黑"/>
                <a:cs typeface="+mn-ea"/>
                <a:sym typeface="+mn-lt"/>
              </a:rPr>
              <a:t>可进行</a:t>
            </a:r>
            <a:r>
              <a:rPr lang="en-US" altLang="zh-CN" sz="1050" b="1" dirty="0">
                <a:solidFill>
                  <a:prstClr val="white"/>
                </a:solidFill>
                <a:latin typeface="微软雅黑"/>
                <a:ea typeface="微软雅黑"/>
                <a:cs typeface="+mn-ea"/>
                <a:sym typeface="+mn-lt"/>
              </a:rPr>
              <a:t>5</a:t>
            </a:r>
            <a:r>
              <a:rPr lang="zh-CN" altLang="en-US" sz="1050" b="1" dirty="0">
                <a:solidFill>
                  <a:prstClr val="white"/>
                </a:solidFill>
                <a:latin typeface="微软雅黑"/>
                <a:ea typeface="微软雅黑"/>
                <a:cs typeface="+mn-ea"/>
                <a:sym typeface="+mn-lt"/>
              </a:rPr>
              <a:t>门</a:t>
            </a:r>
            <a:r>
              <a:rPr lang="en-US" altLang="zh-CN" sz="1050" b="1" dirty="0">
                <a:solidFill>
                  <a:prstClr val="white"/>
                </a:solidFill>
                <a:latin typeface="微软雅黑"/>
                <a:ea typeface="微软雅黑"/>
                <a:cs typeface="+mn-ea"/>
                <a:sym typeface="+mn-lt"/>
              </a:rPr>
              <a:t>AI</a:t>
            </a:r>
            <a:r>
              <a:rPr lang="zh-CN" altLang="en-US" sz="1050" b="1" dirty="0">
                <a:solidFill>
                  <a:prstClr val="white"/>
                </a:solidFill>
                <a:latin typeface="微软雅黑"/>
                <a:ea typeface="微软雅黑"/>
                <a:cs typeface="+mn-ea"/>
                <a:sym typeface="+mn-lt"/>
              </a:rPr>
              <a:t>实践课程</a:t>
            </a:r>
            <a:endParaRPr lang="zh-CN" altLang="en-US" sz="1050" dirty="0">
              <a:solidFill>
                <a:prstClr val="white"/>
              </a:solidFill>
              <a:latin typeface="微软雅黑"/>
              <a:ea typeface="微软雅黑"/>
              <a:cs typeface="+mn-ea"/>
              <a:sym typeface="+mn-lt"/>
            </a:endParaRPr>
          </a:p>
        </p:txBody>
      </p:sp>
      <p:pic>
        <p:nvPicPr>
          <p:cNvPr id="5" name="Picture 2">
            <a:extLst>
              <a:ext uri="{FF2B5EF4-FFF2-40B4-BE49-F238E27FC236}">
                <a16:creationId xmlns:a16="http://schemas.microsoft.com/office/drawing/2014/main" id="{8C4240B0-1ED4-EF9F-D1E6-D36238C16B4B}"/>
              </a:ext>
            </a:extLst>
          </p:cNvPr>
          <p:cNvPicPr>
            <a:picLocks noChangeAspect="1"/>
          </p:cNvPicPr>
          <p:nvPr/>
        </p:nvPicPr>
        <p:blipFill>
          <a:blip r:embed="rId7" cstate="print">
            <a:extLst>
              <a:ext uri="{28A0092B-C50C-407E-A947-70E740481C1C}">
                <a14:useLocalDpi xmlns:a14="http://schemas.microsoft.com/office/drawing/2010/main" val="0"/>
              </a:ext>
            </a:extLst>
          </a:blip>
          <a:srcRect r="4831" b="16558"/>
          <a:stretch>
            <a:fillRect/>
          </a:stretch>
        </p:blipFill>
        <p:spPr bwMode="auto">
          <a:xfrm>
            <a:off x="6659639" y="912062"/>
            <a:ext cx="5372070" cy="1245715"/>
          </a:xfrm>
          <a:prstGeom prst="rect">
            <a:avLst/>
          </a:prstGeom>
          <a:noFill/>
        </p:spPr>
      </p:pic>
      <p:pic>
        <p:nvPicPr>
          <p:cNvPr id="7" name="图片 6">
            <a:extLst>
              <a:ext uri="{FF2B5EF4-FFF2-40B4-BE49-F238E27FC236}">
                <a16:creationId xmlns:a16="http://schemas.microsoft.com/office/drawing/2014/main" id="{5E402EA2-A061-A812-0CE7-485A93EA76E9}"/>
              </a:ext>
            </a:extLst>
          </p:cNvPr>
          <p:cNvPicPr>
            <a:picLocks noChangeAspect="1"/>
          </p:cNvPicPr>
          <p:nvPr/>
        </p:nvPicPr>
        <p:blipFill>
          <a:blip r:embed="rId8"/>
          <a:stretch>
            <a:fillRect/>
          </a:stretch>
        </p:blipFill>
        <p:spPr>
          <a:xfrm>
            <a:off x="6675035" y="2209299"/>
            <a:ext cx="5356674" cy="1410116"/>
          </a:xfrm>
          <a:prstGeom prst="rect">
            <a:avLst/>
          </a:prstGeom>
        </p:spPr>
      </p:pic>
      <p:pic>
        <p:nvPicPr>
          <p:cNvPr id="8" name="图片 7">
            <a:extLst>
              <a:ext uri="{FF2B5EF4-FFF2-40B4-BE49-F238E27FC236}">
                <a16:creationId xmlns:a16="http://schemas.microsoft.com/office/drawing/2014/main" id="{EEDB9041-2392-3753-DB31-7937BDAE120A}"/>
              </a:ext>
            </a:extLst>
          </p:cNvPr>
          <p:cNvPicPr>
            <a:picLocks noChangeAspect="1"/>
          </p:cNvPicPr>
          <p:nvPr/>
        </p:nvPicPr>
        <p:blipFill>
          <a:blip r:embed="rId9"/>
          <a:stretch>
            <a:fillRect/>
          </a:stretch>
        </p:blipFill>
        <p:spPr>
          <a:xfrm>
            <a:off x="6675035" y="3664113"/>
            <a:ext cx="1038846" cy="1038846"/>
          </a:xfrm>
          <a:prstGeom prst="rect">
            <a:avLst/>
          </a:prstGeom>
        </p:spPr>
      </p:pic>
      <p:pic>
        <p:nvPicPr>
          <p:cNvPr id="9" name="图片 8">
            <a:extLst>
              <a:ext uri="{FF2B5EF4-FFF2-40B4-BE49-F238E27FC236}">
                <a16:creationId xmlns:a16="http://schemas.microsoft.com/office/drawing/2014/main" id="{A7C03490-D0A3-0B80-1E68-3C7D2AEF6AB0}"/>
              </a:ext>
            </a:extLst>
          </p:cNvPr>
          <p:cNvPicPr>
            <a:picLocks noChangeAspect="1"/>
          </p:cNvPicPr>
          <p:nvPr/>
        </p:nvPicPr>
        <p:blipFill>
          <a:blip r:embed="rId10"/>
          <a:stretch>
            <a:fillRect/>
          </a:stretch>
        </p:blipFill>
        <p:spPr>
          <a:xfrm>
            <a:off x="7889912" y="3664113"/>
            <a:ext cx="1038846" cy="1038846"/>
          </a:xfrm>
          <a:prstGeom prst="rect">
            <a:avLst/>
          </a:prstGeom>
        </p:spPr>
      </p:pic>
      <p:pic>
        <p:nvPicPr>
          <p:cNvPr id="10" name="图片 9">
            <a:extLst>
              <a:ext uri="{FF2B5EF4-FFF2-40B4-BE49-F238E27FC236}">
                <a16:creationId xmlns:a16="http://schemas.microsoft.com/office/drawing/2014/main" id="{F7A8D7CD-82FD-28FB-0B5B-3B948697D239}"/>
              </a:ext>
            </a:extLst>
          </p:cNvPr>
          <p:cNvPicPr>
            <a:picLocks noChangeAspect="1"/>
          </p:cNvPicPr>
          <p:nvPr/>
        </p:nvPicPr>
        <p:blipFill>
          <a:blip r:embed="rId11"/>
          <a:stretch>
            <a:fillRect/>
          </a:stretch>
        </p:blipFill>
        <p:spPr>
          <a:xfrm>
            <a:off x="10941877" y="3661377"/>
            <a:ext cx="1089832" cy="1029287"/>
          </a:xfrm>
          <a:prstGeom prst="rect">
            <a:avLst/>
          </a:prstGeom>
        </p:spPr>
      </p:pic>
      <p:pic>
        <p:nvPicPr>
          <p:cNvPr id="11" name="图片 10">
            <a:extLst>
              <a:ext uri="{FF2B5EF4-FFF2-40B4-BE49-F238E27FC236}">
                <a16:creationId xmlns:a16="http://schemas.microsoft.com/office/drawing/2014/main" id="{59ABF82D-B0B6-3A1F-5905-E0711495B8C8}"/>
              </a:ext>
            </a:extLst>
          </p:cNvPr>
          <p:cNvPicPr>
            <a:picLocks noChangeAspect="1"/>
          </p:cNvPicPr>
          <p:nvPr/>
        </p:nvPicPr>
        <p:blipFill>
          <a:blip r:embed="rId12"/>
          <a:stretch>
            <a:fillRect/>
          </a:stretch>
        </p:blipFill>
        <p:spPr>
          <a:xfrm>
            <a:off x="9800744" y="3681238"/>
            <a:ext cx="1038847" cy="1009426"/>
          </a:xfrm>
          <a:prstGeom prst="rect">
            <a:avLst/>
          </a:prstGeom>
        </p:spPr>
      </p:pic>
      <p:sp>
        <p:nvSpPr>
          <p:cNvPr id="12" name="文本框 11">
            <a:extLst>
              <a:ext uri="{FF2B5EF4-FFF2-40B4-BE49-F238E27FC236}">
                <a16:creationId xmlns:a16="http://schemas.microsoft.com/office/drawing/2014/main" id="{FA880B46-0263-951A-87AE-C63E5A419DE3}"/>
              </a:ext>
            </a:extLst>
          </p:cNvPr>
          <p:cNvSpPr txBox="1"/>
          <p:nvPr/>
        </p:nvSpPr>
        <p:spPr>
          <a:xfrm>
            <a:off x="9073643" y="4060706"/>
            <a:ext cx="508473" cy="369332"/>
          </a:xfrm>
          <a:prstGeom prst="rect">
            <a:avLst/>
          </a:prstGeom>
          <a:solidFill>
            <a:schemeClr val="bg1"/>
          </a:solidFill>
        </p:spPr>
        <p:txBody>
          <a:bodyPr wrap="none" rtlCol="0">
            <a:spAutoFit/>
          </a:bodyPr>
          <a:lstStyle/>
          <a:p>
            <a:r>
              <a:rPr lang="en-US" altLang="zh-CN" dirty="0">
                <a:solidFill>
                  <a:srgbClr val="00B0F0"/>
                </a:solidFill>
              </a:rPr>
              <a:t>……</a:t>
            </a:r>
            <a:endParaRPr lang="zh-CN" altLang="en-US" dirty="0">
              <a:solidFill>
                <a:srgbClr val="00B0F0"/>
              </a:solidFill>
            </a:endParaRPr>
          </a:p>
        </p:txBody>
      </p:sp>
    </p:spTree>
    <p:extLst>
      <p:ext uri="{BB962C8B-B14F-4D97-AF65-F5344CB8AC3E}">
        <p14:creationId xmlns:p14="http://schemas.microsoft.com/office/powerpoint/2010/main" val="3478542750"/>
      </p:ext>
    </p:extLst>
  </p:cSld>
  <p:clrMapOvr>
    <a:masterClrMapping/>
  </p:clrMapOvr>
  <p:transition>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F017D-45F3-D260-451C-4DDA7C12C1FD}"/>
            </a:ext>
          </a:extLst>
        </p:cNvPr>
        <p:cNvGrpSpPr/>
        <p:nvPr/>
      </p:nvGrpSpPr>
      <p:grpSpPr>
        <a:xfrm>
          <a:off x="0" y="0"/>
          <a:ext cx="0" cy="0"/>
          <a:chOff x="0" y="0"/>
          <a:chExt cx="0" cy="0"/>
        </a:xfrm>
      </p:grpSpPr>
      <p:sp>
        <p:nvSpPr>
          <p:cNvPr id="27" name="TextBox 39">
            <a:extLst>
              <a:ext uri="{FF2B5EF4-FFF2-40B4-BE49-F238E27FC236}">
                <a16:creationId xmlns:a16="http://schemas.microsoft.com/office/drawing/2014/main" id="{244C62AC-B12C-9509-0238-B9394DFA8802}"/>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实践实训</a:t>
            </a:r>
          </a:p>
        </p:txBody>
      </p:sp>
      <p:pic>
        <p:nvPicPr>
          <p:cNvPr id="13" name="图片 12" descr="资源 2">
            <a:extLst>
              <a:ext uri="{FF2B5EF4-FFF2-40B4-BE49-F238E27FC236}">
                <a16:creationId xmlns:a16="http://schemas.microsoft.com/office/drawing/2014/main" id="{ECAF594D-D7FD-9071-B91C-A3A5192C79B6}"/>
              </a:ext>
            </a:extLst>
          </p:cNvPr>
          <p:cNvPicPr>
            <a:picLocks noChangeAspect="1"/>
          </p:cNvPicPr>
          <p:nvPr/>
        </p:nvPicPr>
        <p:blipFill>
          <a:blip r:embed="rId2"/>
          <a:stretch>
            <a:fillRect/>
          </a:stretch>
        </p:blipFill>
        <p:spPr>
          <a:xfrm>
            <a:off x="9964495" y="41505"/>
            <a:ext cx="1924685" cy="570865"/>
          </a:xfrm>
          <a:prstGeom prst="rect">
            <a:avLst/>
          </a:prstGeom>
        </p:spPr>
      </p:pic>
      <p:pic>
        <p:nvPicPr>
          <p:cNvPr id="4" name="图片 3">
            <a:extLst>
              <a:ext uri="{FF2B5EF4-FFF2-40B4-BE49-F238E27FC236}">
                <a16:creationId xmlns:a16="http://schemas.microsoft.com/office/drawing/2014/main" id="{5137DDDC-4C83-834A-9229-CF04B79D8E44}"/>
              </a:ext>
            </a:extLst>
          </p:cNvPr>
          <p:cNvPicPr>
            <a:picLocks noChangeAspect="1"/>
          </p:cNvPicPr>
          <p:nvPr/>
        </p:nvPicPr>
        <p:blipFill>
          <a:blip r:embed="rId3"/>
          <a:srcRect l="1076" t="32613"/>
          <a:stretch>
            <a:fillRect/>
          </a:stretch>
        </p:blipFill>
        <p:spPr>
          <a:xfrm>
            <a:off x="6351454" y="1310185"/>
            <a:ext cx="5648880" cy="3570410"/>
          </a:xfrm>
          <a:prstGeom prst="rect">
            <a:avLst/>
          </a:prstGeom>
        </p:spPr>
      </p:pic>
      <p:pic>
        <p:nvPicPr>
          <p:cNvPr id="5" name="图片 4">
            <a:extLst>
              <a:ext uri="{FF2B5EF4-FFF2-40B4-BE49-F238E27FC236}">
                <a16:creationId xmlns:a16="http://schemas.microsoft.com/office/drawing/2014/main" id="{7AB13743-3F55-64D0-3F48-4B037F0EC02E}"/>
              </a:ext>
            </a:extLst>
          </p:cNvPr>
          <p:cNvPicPr>
            <a:picLocks noChangeAspect="1"/>
          </p:cNvPicPr>
          <p:nvPr/>
        </p:nvPicPr>
        <p:blipFill>
          <a:blip r:embed="rId3"/>
          <a:srcRect b="67337"/>
          <a:stretch>
            <a:fillRect/>
          </a:stretch>
        </p:blipFill>
        <p:spPr>
          <a:xfrm>
            <a:off x="109778" y="4547957"/>
            <a:ext cx="6543417" cy="1983105"/>
          </a:xfrm>
          <a:prstGeom prst="rect">
            <a:avLst/>
          </a:prstGeom>
        </p:spPr>
      </p:pic>
      <p:sp>
        <p:nvSpPr>
          <p:cNvPr id="8" name="TextBox 39">
            <a:extLst>
              <a:ext uri="{FF2B5EF4-FFF2-40B4-BE49-F238E27FC236}">
                <a16:creationId xmlns:a16="http://schemas.microsoft.com/office/drawing/2014/main" id="{33686B18-F3D4-BA86-50C5-CD418618707E}"/>
              </a:ext>
            </a:extLst>
          </p:cNvPr>
          <p:cNvSpPr txBox="1"/>
          <p:nvPr/>
        </p:nvSpPr>
        <p:spPr>
          <a:xfrm>
            <a:off x="302820" y="776782"/>
            <a:ext cx="6544945" cy="3443379"/>
          </a:xfrm>
          <a:prstGeom prst="rect">
            <a:avLst/>
          </a:prstGeom>
          <a:noFill/>
        </p:spPr>
        <p:txBody>
          <a:bodyPr wrap="square" rtlCol="0">
            <a:spAutoFit/>
          </a:bodyPr>
          <a:lstStyle/>
          <a:p>
            <a:pPr>
              <a:lnSpc>
                <a:spcPct val="150000"/>
              </a:lnSpc>
            </a:pPr>
            <a:r>
              <a:rPr lang="zh-CN" altLang="en-US" sz="2800" b="1" dirty="0">
                <a:solidFill>
                  <a:srgbClr val="FFC000"/>
                </a:solidFill>
                <a:latin typeface="微软雅黑" panose="020B0503020204020204" pitchFamily="34" charset="-122"/>
                <a:ea typeface="微软雅黑" panose="020B0503020204020204" pitchFamily="34" charset="-122"/>
                <a:cs typeface="+mn-ea"/>
                <a:sym typeface="+mn-lt"/>
              </a:rPr>
              <a:t>与多家单位人工智能实践基地</a:t>
            </a:r>
            <a:endParaRPr lang="en-US" altLang="zh-CN" sz="2800" b="1" dirty="0">
              <a:solidFill>
                <a:srgbClr val="FFC000"/>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2400" b="1" dirty="0">
                <a:solidFill>
                  <a:prstClr val="white"/>
                </a:solidFill>
                <a:latin typeface="微软雅黑" panose="020B0503020204020204" pitchFamily="34" charset="-122"/>
                <a:ea typeface="微软雅黑" panose="020B0503020204020204" pitchFamily="34" charset="-122"/>
                <a:cs typeface="+mn-ea"/>
                <a:sym typeface="Wingdings 2" panose="05020102010507070707" pitchFamily="18" charset="2"/>
              </a:rPr>
              <a:t></a:t>
            </a: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上海昇思生态创新中心（华为办公基地）</a:t>
            </a:r>
          </a:p>
          <a:p>
            <a:pPr>
              <a:lnSpc>
                <a:spcPct val="150000"/>
              </a:lnSpc>
            </a:pPr>
            <a:r>
              <a:rPr lang="zh-CN" altLang="en-US" sz="2400" b="1" dirty="0">
                <a:solidFill>
                  <a:prstClr val="white"/>
                </a:solidFill>
                <a:latin typeface="微软雅黑" panose="020B0503020204020204" pitchFamily="34" charset="-122"/>
                <a:ea typeface="微软雅黑" panose="020B0503020204020204" pitchFamily="34" charset="-122"/>
                <a:cs typeface="+mn-ea"/>
                <a:sym typeface="Wingdings 2" panose="05020102010507070707" pitchFamily="18" charset="2"/>
              </a:rPr>
              <a:t></a:t>
            </a: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百科荣创</a:t>
            </a:r>
            <a:endParaRPr lang="en-US" altLang="zh-CN" sz="2400" b="1" dirty="0">
              <a:solidFill>
                <a:prstClr val="white"/>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2400" b="1" dirty="0">
                <a:solidFill>
                  <a:prstClr val="white"/>
                </a:solidFill>
                <a:latin typeface="微软雅黑" panose="020B0503020204020204" pitchFamily="34" charset="-122"/>
                <a:ea typeface="微软雅黑" panose="020B0503020204020204" pitchFamily="34" charset="-122"/>
                <a:cs typeface="+mn-ea"/>
                <a:sym typeface="Wingdings 2" panose="05020102010507070707" pitchFamily="18" charset="2"/>
              </a:rPr>
              <a:t></a:t>
            </a: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诺诚电气股份有限公司</a:t>
            </a:r>
            <a:endParaRPr lang="en-US" altLang="zh-CN" sz="2400" b="1" dirty="0">
              <a:solidFill>
                <a:prstClr val="white"/>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2400" b="1" dirty="0">
                <a:solidFill>
                  <a:prstClr val="white"/>
                </a:solidFill>
                <a:latin typeface="微软雅黑" panose="020B0503020204020204" pitchFamily="34" charset="-122"/>
                <a:ea typeface="微软雅黑" panose="020B0503020204020204" pitchFamily="34" charset="-122"/>
                <a:cs typeface="+mn-ea"/>
                <a:sym typeface="Wingdings 2" panose="05020102010507070707" pitchFamily="18" charset="2"/>
              </a:rPr>
              <a:t></a:t>
            </a: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上海简仪科技</a:t>
            </a:r>
            <a:endParaRPr lang="en-US" altLang="zh-CN" sz="2400" b="1" dirty="0">
              <a:solidFill>
                <a:prstClr val="white"/>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2400" b="1" dirty="0">
                <a:solidFill>
                  <a:prstClr val="white"/>
                </a:solidFill>
                <a:latin typeface="微软雅黑" panose="020B0503020204020204" pitchFamily="34" charset="-122"/>
                <a:ea typeface="微软雅黑" panose="020B0503020204020204" pitchFamily="34" charset="-122"/>
                <a:cs typeface="+mn-ea"/>
                <a:sym typeface="Wingdings 2" panose="05020102010507070707" pitchFamily="18" charset="2"/>
              </a:rPr>
              <a:t></a:t>
            </a: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上海市监督局</a:t>
            </a:r>
          </a:p>
        </p:txBody>
      </p:sp>
    </p:spTree>
    <p:extLst>
      <p:ext uri="{BB962C8B-B14F-4D97-AF65-F5344CB8AC3E}">
        <p14:creationId xmlns:p14="http://schemas.microsoft.com/office/powerpoint/2010/main" val="4037149810"/>
      </p:ext>
    </p:extLst>
  </p:cSld>
  <p:clrMapOvr>
    <a:masterClrMapping/>
  </p:clrMapOvr>
  <p:transition>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3237-C1BB-3388-5ACF-4C57EC271418}"/>
            </a:ext>
          </a:extLst>
        </p:cNvPr>
        <p:cNvGrpSpPr/>
        <p:nvPr/>
      </p:nvGrpSpPr>
      <p:grpSpPr>
        <a:xfrm>
          <a:off x="0" y="0"/>
          <a:ext cx="0" cy="0"/>
          <a:chOff x="0" y="0"/>
          <a:chExt cx="0" cy="0"/>
        </a:xfrm>
      </p:grpSpPr>
      <p:sp>
        <p:nvSpPr>
          <p:cNvPr id="27" name="TextBox 39">
            <a:extLst>
              <a:ext uri="{FF2B5EF4-FFF2-40B4-BE49-F238E27FC236}">
                <a16:creationId xmlns:a16="http://schemas.microsoft.com/office/drawing/2014/main" id="{54AD95BF-20AB-577C-0A9C-B809DE8DCED1}"/>
              </a:ext>
            </a:extLst>
          </p:cNvPr>
          <p:cNvSpPr txBox="1"/>
          <p:nvPr/>
        </p:nvSpPr>
        <p:spPr>
          <a:xfrm>
            <a:off x="302820" y="326938"/>
            <a:ext cx="4251485" cy="559384"/>
          </a:xfrm>
          <a:prstGeom prst="rect">
            <a:avLst/>
          </a:prstGeom>
          <a:noFill/>
        </p:spPr>
        <p:txBody>
          <a:bodyPr wrap="none" rtlCol="0">
            <a:spAutoFit/>
          </a:bodyPr>
          <a:lstStyle/>
          <a:p>
            <a:pPr fontAlgn="auto">
              <a:spcBef>
                <a:spcPts val="0"/>
              </a:spcBef>
              <a:spcAft>
                <a:spcPts val="0"/>
              </a:spcAft>
            </a:pPr>
            <a:r>
              <a:rPr lang="zh-CN" altLang="en-US" sz="3035" b="1" dirty="0">
                <a:solidFill>
                  <a:prstClr val="white"/>
                </a:solidFill>
                <a:latin typeface="微软雅黑"/>
                <a:ea typeface="微软雅黑"/>
                <a:cs typeface="+mn-ea"/>
                <a:sym typeface="+mn-lt"/>
              </a:rPr>
              <a:t>医学信息工程</a:t>
            </a:r>
            <a:r>
              <a:rPr lang="en-US" altLang="zh-CN" sz="3035" b="1" dirty="0">
                <a:solidFill>
                  <a:prstClr val="white"/>
                </a:solidFill>
                <a:latin typeface="微软雅黑"/>
                <a:ea typeface="微软雅黑"/>
                <a:cs typeface="+mn-ea"/>
                <a:sym typeface="+mn-lt"/>
              </a:rPr>
              <a:t>·</a:t>
            </a:r>
            <a:r>
              <a:rPr lang="zh-CN" altLang="en-US" sz="3035" b="1" dirty="0">
                <a:solidFill>
                  <a:prstClr val="white"/>
                </a:solidFill>
                <a:latin typeface="微软雅黑"/>
                <a:ea typeface="微软雅黑"/>
                <a:cs typeface="+mn-ea"/>
                <a:sym typeface="+mn-lt"/>
              </a:rPr>
              <a:t>科研动态</a:t>
            </a:r>
          </a:p>
        </p:txBody>
      </p:sp>
      <p:pic>
        <p:nvPicPr>
          <p:cNvPr id="13" name="图片 12" descr="资源 2">
            <a:extLst>
              <a:ext uri="{FF2B5EF4-FFF2-40B4-BE49-F238E27FC236}">
                <a16:creationId xmlns:a16="http://schemas.microsoft.com/office/drawing/2014/main" id="{7BBAEDDF-8F5C-CF28-7EBD-8E8E9FA58AA1}"/>
              </a:ext>
            </a:extLst>
          </p:cNvPr>
          <p:cNvPicPr>
            <a:picLocks noChangeAspect="1"/>
          </p:cNvPicPr>
          <p:nvPr/>
        </p:nvPicPr>
        <p:blipFill>
          <a:blip r:embed="rId2"/>
          <a:stretch>
            <a:fillRect/>
          </a:stretch>
        </p:blipFill>
        <p:spPr>
          <a:xfrm>
            <a:off x="9964495" y="41505"/>
            <a:ext cx="1924685" cy="570865"/>
          </a:xfrm>
          <a:prstGeom prst="rect">
            <a:avLst/>
          </a:prstGeom>
        </p:spPr>
      </p:pic>
      <p:sp>
        <p:nvSpPr>
          <p:cNvPr id="3" name="矩形 2">
            <a:extLst>
              <a:ext uri="{FF2B5EF4-FFF2-40B4-BE49-F238E27FC236}">
                <a16:creationId xmlns:a16="http://schemas.microsoft.com/office/drawing/2014/main" id="{7B11E342-9E13-7048-8E04-4838203B38E3}"/>
              </a:ext>
            </a:extLst>
          </p:cNvPr>
          <p:cNvSpPr/>
          <p:nvPr/>
        </p:nvSpPr>
        <p:spPr>
          <a:xfrm>
            <a:off x="302820" y="1024891"/>
            <a:ext cx="4598670" cy="615553"/>
          </a:xfrm>
          <a:prstGeom prst="rect">
            <a:avLst/>
          </a:prstGeom>
        </p:spPr>
        <p:txBody>
          <a:bodyPr wrap="square" lIns="0" tIns="0" rIns="0" bIns="0">
            <a:spAutoFit/>
          </a:bodyPr>
          <a:lstStyle/>
          <a:p>
            <a:pPr lvl="0" fontAlgn="auto">
              <a:spcBef>
                <a:spcPts val="0"/>
              </a:spcBef>
              <a:spcAft>
                <a:spcPts val="0"/>
              </a:spcAft>
            </a:pPr>
            <a:r>
              <a:rPr lang="zh-CN" altLang="en-US" sz="4000" b="1" dirty="0">
                <a:solidFill>
                  <a:schemeClr val="accent4"/>
                </a:solidFill>
                <a:effectLst>
                  <a:outerShdw blurRad="38100" dist="38100" dir="2700000" algn="tl">
                    <a:srgbClr val="000000">
                      <a:alpha val="43137"/>
                    </a:srgbClr>
                  </a:outerShdw>
                </a:effectLst>
                <a:latin typeface="微软雅黑"/>
                <a:ea typeface="微软雅黑"/>
                <a:cs typeface="+mn-ea"/>
                <a:sym typeface="+mn-lt"/>
              </a:rPr>
              <a:t>医学人工智能</a:t>
            </a:r>
          </a:p>
        </p:txBody>
      </p:sp>
      <p:sp>
        <p:nvSpPr>
          <p:cNvPr id="6" name="TextBox 11">
            <a:extLst>
              <a:ext uri="{FF2B5EF4-FFF2-40B4-BE49-F238E27FC236}">
                <a16:creationId xmlns:a16="http://schemas.microsoft.com/office/drawing/2014/main" id="{4B6570B5-D27D-85DE-50D4-2310B07A128E}"/>
              </a:ext>
            </a:extLst>
          </p:cNvPr>
          <p:cNvSpPr txBox="1"/>
          <p:nvPr/>
        </p:nvSpPr>
        <p:spPr>
          <a:xfrm>
            <a:off x="302820" y="1709529"/>
            <a:ext cx="3328670" cy="830997"/>
          </a:xfrm>
          <a:prstGeom prst="rect">
            <a:avLst/>
          </a:prstGeom>
          <a:noFill/>
        </p:spPr>
        <p:txBody>
          <a:bodyPr wrap="square" rtlCol="0">
            <a:spAutoFit/>
          </a:bodyPr>
          <a:lstStyle/>
          <a:p>
            <a:pPr marL="0" lvl="1"/>
            <a:r>
              <a:rPr lang="zh-CN" altLang="en-US" sz="2400" dirty="0">
                <a:solidFill>
                  <a:prstClr val="white"/>
                </a:solidFill>
                <a:latin typeface="Arial" panose="020B0604020202090204" pitchFamily="34" charset="0"/>
                <a:ea typeface="微软雅黑" panose="020B0503020204020204" pitchFamily="34" charset="-122"/>
                <a:sym typeface="Arial" panose="020B0604020202090204" pitchFamily="34" charset="0"/>
              </a:rPr>
              <a:t>精智医疗、领跑未来</a:t>
            </a:r>
          </a:p>
          <a:p>
            <a:pPr marL="0" lvl="1"/>
            <a:endParaRPr lang="zh-CN" altLang="en-US" sz="2400" dirty="0">
              <a:solidFill>
                <a:prstClr val="white"/>
              </a:solidFill>
              <a:latin typeface="Arial" panose="020B0604020202090204" pitchFamily="34" charset="0"/>
              <a:ea typeface="微软雅黑" panose="020B0503020204020204" pitchFamily="34" charset="-122"/>
              <a:sym typeface="Arial" panose="020B0604020202090204" pitchFamily="34" charset="0"/>
            </a:endParaRPr>
          </a:p>
        </p:txBody>
      </p:sp>
      <p:pic>
        <p:nvPicPr>
          <p:cNvPr id="8" name="图片 7">
            <a:extLst>
              <a:ext uri="{FF2B5EF4-FFF2-40B4-BE49-F238E27FC236}">
                <a16:creationId xmlns:a16="http://schemas.microsoft.com/office/drawing/2014/main" id="{98EFE9A2-50A9-5AB0-D032-2738EF49D45A}"/>
              </a:ext>
            </a:extLst>
          </p:cNvPr>
          <p:cNvPicPr>
            <a:picLocks noChangeAspect="1"/>
          </p:cNvPicPr>
          <p:nvPr/>
        </p:nvPicPr>
        <p:blipFill>
          <a:blip r:embed="rId3"/>
          <a:srcRect l="9157" t="17133" r="8474" b="8372"/>
          <a:stretch>
            <a:fillRect/>
          </a:stretch>
        </p:blipFill>
        <p:spPr>
          <a:xfrm>
            <a:off x="0" y="2540527"/>
            <a:ext cx="6720638" cy="3419022"/>
          </a:xfrm>
          <a:prstGeom prst="roundRect">
            <a:avLst/>
          </a:prstGeom>
        </p:spPr>
      </p:pic>
      <p:pic>
        <p:nvPicPr>
          <p:cNvPr id="10" name="图片 9">
            <a:extLst>
              <a:ext uri="{FF2B5EF4-FFF2-40B4-BE49-F238E27FC236}">
                <a16:creationId xmlns:a16="http://schemas.microsoft.com/office/drawing/2014/main" id="{F7513E57-36D0-F86C-8FED-8A6D50896C71}"/>
              </a:ext>
            </a:extLst>
          </p:cNvPr>
          <p:cNvPicPr>
            <a:picLocks noChangeAspect="1"/>
          </p:cNvPicPr>
          <p:nvPr/>
        </p:nvPicPr>
        <p:blipFill>
          <a:blip r:embed="rId4"/>
          <a:srcRect r="2125"/>
          <a:stretch>
            <a:fillRect/>
          </a:stretch>
        </p:blipFill>
        <p:spPr>
          <a:xfrm>
            <a:off x="6911163" y="1640444"/>
            <a:ext cx="4906199" cy="2066434"/>
          </a:xfrm>
          <a:prstGeom prst="rect">
            <a:avLst/>
          </a:prstGeom>
        </p:spPr>
      </p:pic>
      <p:sp>
        <p:nvSpPr>
          <p:cNvPr id="11" name="TextBox 11">
            <a:extLst>
              <a:ext uri="{FF2B5EF4-FFF2-40B4-BE49-F238E27FC236}">
                <a16:creationId xmlns:a16="http://schemas.microsoft.com/office/drawing/2014/main" id="{37DBDE90-EF19-1EFA-8420-042A6732AD8A}"/>
              </a:ext>
            </a:extLst>
          </p:cNvPr>
          <p:cNvSpPr txBox="1"/>
          <p:nvPr/>
        </p:nvSpPr>
        <p:spPr>
          <a:xfrm>
            <a:off x="4833157" y="1178779"/>
            <a:ext cx="7272010" cy="461665"/>
          </a:xfrm>
          <a:prstGeom prst="rect">
            <a:avLst/>
          </a:prstGeom>
          <a:noFill/>
        </p:spPr>
        <p:txBody>
          <a:bodyPr wrap="square" rtlCol="0">
            <a:spAutoFit/>
          </a:bodyPr>
          <a:lstStyle/>
          <a:p>
            <a:pPr marL="0" lvl="1"/>
            <a:r>
              <a:rPr lang="zh-CN" altLang="en-US" sz="2400" dirty="0">
                <a:solidFill>
                  <a:prstClr val="white"/>
                </a:solidFill>
                <a:latin typeface="Arial" panose="020B0604020202090204" pitchFamily="34" charset="0"/>
                <a:ea typeface="微软雅黑" panose="020B0503020204020204" pitchFamily="34" charset="-122"/>
                <a:sym typeface="Arial" panose="020B0604020202090204" pitchFamily="34" charset="0"/>
              </a:rPr>
              <a:t>用信息学技术研究大脑工作机制</a:t>
            </a:r>
            <a:r>
              <a:rPr lang="en-US" altLang="zh-CN" sz="2400" b="1" dirty="0">
                <a:solidFill>
                  <a:prstClr val="white"/>
                </a:solidFill>
                <a:latin typeface="微软雅黑"/>
                <a:ea typeface="微软雅黑"/>
                <a:cs typeface="+mn-ea"/>
                <a:sym typeface="+mn-lt"/>
              </a:rPr>
              <a:t>·</a:t>
            </a:r>
            <a:r>
              <a:rPr lang="zh-CN" altLang="en-US" sz="2400" b="1" dirty="0">
                <a:solidFill>
                  <a:prstClr val="white"/>
                </a:solidFill>
                <a:latin typeface="微软雅黑"/>
                <a:ea typeface="微软雅黑"/>
                <a:cs typeface="+mn-ea"/>
                <a:sym typeface="+mn-lt"/>
              </a:rPr>
              <a:t>脑机接口</a:t>
            </a:r>
            <a:r>
              <a:rPr lang="en-US" altLang="zh-CN" sz="2400" b="1" dirty="0">
                <a:solidFill>
                  <a:prstClr val="white"/>
                </a:solidFill>
                <a:latin typeface="微软雅黑"/>
                <a:ea typeface="微软雅黑"/>
                <a:cs typeface="+mn-ea"/>
                <a:sym typeface="+mn-lt"/>
              </a:rPr>
              <a:t>·</a:t>
            </a:r>
            <a:r>
              <a:rPr lang="zh-CN" altLang="en-US" sz="2400" b="1" dirty="0">
                <a:solidFill>
                  <a:prstClr val="white"/>
                </a:solidFill>
                <a:latin typeface="微软雅黑"/>
                <a:ea typeface="微软雅黑"/>
                <a:cs typeface="+mn-ea"/>
                <a:sym typeface="+mn-lt"/>
              </a:rPr>
              <a:t>类脑计算</a:t>
            </a:r>
            <a:endParaRPr lang="zh-CN" altLang="en-US" sz="2400" dirty="0">
              <a:solidFill>
                <a:prstClr val="white"/>
              </a:solidFill>
              <a:latin typeface="Arial" panose="020B0604020202090204" pitchFamily="34" charset="0"/>
              <a:ea typeface="微软雅黑" panose="020B0503020204020204" pitchFamily="34" charset="-122"/>
              <a:sym typeface="Arial" panose="020B0604020202090204" pitchFamily="34" charset="0"/>
            </a:endParaRPr>
          </a:p>
        </p:txBody>
      </p:sp>
      <p:pic>
        <p:nvPicPr>
          <p:cNvPr id="14" name="图片 13">
            <a:extLst>
              <a:ext uri="{FF2B5EF4-FFF2-40B4-BE49-F238E27FC236}">
                <a16:creationId xmlns:a16="http://schemas.microsoft.com/office/drawing/2014/main" id="{00E21474-7116-9786-CDF9-6E38B86EA48F}"/>
              </a:ext>
            </a:extLst>
          </p:cNvPr>
          <p:cNvPicPr>
            <a:picLocks noChangeAspect="1"/>
          </p:cNvPicPr>
          <p:nvPr/>
        </p:nvPicPr>
        <p:blipFill>
          <a:blip r:embed="rId5"/>
          <a:srcRect t="1294"/>
          <a:stretch>
            <a:fillRect/>
          </a:stretch>
        </p:blipFill>
        <p:spPr>
          <a:xfrm>
            <a:off x="6911164" y="3819419"/>
            <a:ext cx="4906198" cy="2434302"/>
          </a:xfrm>
          <a:prstGeom prst="rect">
            <a:avLst/>
          </a:prstGeom>
        </p:spPr>
      </p:pic>
      <p:sp>
        <p:nvSpPr>
          <p:cNvPr id="15" name="TextBox 11">
            <a:extLst>
              <a:ext uri="{FF2B5EF4-FFF2-40B4-BE49-F238E27FC236}">
                <a16:creationId xmlns:a16="http://schemas.microsoft.com/office/drawing/2014/main" id="{F210877E-8EAF-6F8B-5D71-5A163B50EECD}"/>
              </a:ext>
            </a:extLst>
          </p:cNvPr>
          <p:cNvSpPr txBox="1"/>
          <p:nvPr/>
        </p:nvSpPr>
        <p:spPr>
          <a:xfrm>
            <a:off x="7017489" y="6366262"/>
            <a:ext cx="4964744" cy="461665"/>
          </a:xfrm>
          <a:prstGeom prst="rect">
            <a:avLst/>
          </a:prstGeom>
          <a:noFill/>
        </p:spPr>
        <p:txBody>
          <a:bodyPr wrap="square" rtlCol="0">
            <a:spAutoFit/>
          </a:bodyPr>
          <a:lstStyle/>
          <a:p>
            <a:pPr marL="0" lvl="1"/>
            <a:r>
              <a:rPr lang="zh-CN" altLang="en-US" sz="2400" dirty="0">
                <a:solidFill>
                  <a:prstClr val="white"/>
                </a:solidFill>
                <a:latin typeface="Arial" panose="020B0604020202090204" pitchFamily="34" charset="0"/>
                <a:ea typeface="微软雅黑" panose="020B0503020204020204" pitchFamily="34" charset="-122"/>
                <a:sym typeface="Arial" panose="020B0604020202090204" pitchFamily="34" charset="0"/>
              </a:rPr>
              <a:t>用信息技术辅助疾病的诊断和治疗</a:t>
            </a:r>
          </a:p>
        </p:txBody>
      </p:sp>
    </p:spTree>
    <p:extLst>
      <p:ext uri="{BB962C8B-B14F-4D97-AF65-F5344CB8AC3E}">
        <p14:creationId xmlns:p14="http://schemas.microsoft.com/office/powerpoint/2010/main" val="33350830"/>
      </p:ext>
    </p:extLst>
  </p:cSld>
  <p:clrMapOvr>
    <a:masterClrMapping/>
  </p:clrMapOvr>
  <p:transition>
    <p:pull/>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5">
      <a:dk1>
        <a:sysClr val="windowText" lastClr="000000"/>
      </a:dk1>
      <a:lt1>
        <a:sysClr val="window" lastClr="FFFFFF"/>
      </a:lt1>
      <a:dk2>
        <a:srgbClr val="44546A"/>
      </a:dk2>
      <a:lt2>
        <a:srgbClr val="E7E6E6"/>
      </a:lt2>
      <a:accent1>
        <a:srgbClr val="4BC1DD"/>
      </a:accent1>
      <a:accent2>
        <a:srgbClr val="92D050"/>
      </a:accent2>
      <a:accent3>
        <a:srgbClr val="4BC1DD"/>
      </a:accent3>
      <a:accent4>
        <a:srgbClr val="92D050"/>
      </a:accent4>
      <a:accent5>
        <a:srgbClr val="4BC1DD"/>
      </a:accent5>
      <a:accent6>
        <a:srgbClr val="92D050"/>
      </a:accent6>
      <a:hlink>
        <a:srgbClr val="4BC1DD"/>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4935</TotalTime>
  <Words>1439</Words>
  <Application>Microsoft Office PowerPoint</Application>
  <PresentationFormat>宽屏</PresentationFormat>
  <Paragraphs>170</Paragraphs>
  <Slides>18</Slides>
  <Notes>1</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18</vt:i4>
      </vt:variant>
    </vt:vector>
  </HeadingPairs>
  <TitlesOfParts>
    <vt:vector size="27" baseType="lpstr">
      <vt:lpstr>Yuanti TC Regular</vt:lpstr>
      <vt:lpstr>等线</vt:lpstr>
      <vt:lpstr>等线 Light</vt:lpstr>
      <vt:lpstr>方正细谭黑简体</vt:lpstr>
      <vt:lpstr>微软雅黑</vt:lpstr>
      <vt:lpstr>Arial</vt:lpstr>
      <vt:lpstr>Wingdings</vt:lpstr>
      <vt:lpstr>Office 主题​​</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展示项目名称</dc:title>
  <dc:creator>HONG HE</dc:creator>
  <cp:lastModifiedBy>yan zhao</cp:lastModifiedBy>
  <cp:revision>151</cp:revision>
  <dcterms:created xsi:type="dcterms:W3CDTF">2021-04-08T04:52:19Z</dcterms:created>
  <dcterms:modified xsi:type="dcterms:W3CDTF">2026-05-25T01:46:29Z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2052-3.4.2.5348</vt:lpwstr>
  </property>
</Properties>
</file>