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6" r:id="rId3"/>
    <p:sldId id="266" r:id="rId5"/>
    <p:sldId id="259" r:id="rId6"/>
    <p:sldId id="283" r:id="rId7"/>
    <p:sldId id="292" r:id="rId8"/>
    <p:sldId id="261" r:id="rId9"/>
    <p:sldId id="262" r:id="rId10"/>
    <p:sldId id="297" r:id="rId11"/>
    <p:sldId id="298" r:id="rId12"/>
    <p:sldId id="265" r:id="rId13"/>
    <p:sldId id="271" r:id="rId14"/>
    <p:sldId id="264" r:id="rId15"/>
    <p:sldId id="299" r:id="rId16"/>
    <p:sldId id="269" r:id="rId17"/>
    <p:sldId id="279" r:id="rId18"/>
    <p:sldId id="272" r:id="rId19"/>
    <p:sldId id="273" r:id="rId20"/>
    <p:sldId id="278" r:id="rId21"/>
    <p:sldId id="274" r:id="rId22"/>
    <p:sldId id="288" r:id="rId23"/>
    <p:sldId id="286" r:id="rId24"/>
    <p:sldId id="275" r:id="rId25"/>
    <p:sldId id="276" r:id="rId26"/>
    <p:sldId id="285" r:id="rId27"/>
    <p:sldId id="293" r:id="rId28"/>
    <p:sldId id="295" r:id="rId29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50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47C"/>
    <a:srgbClr val="2DB2A4"/>
    <a:srgbClr val="F77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644" y="-8"/>
      </p:cViewPr>
      <p:guideLst>
        <p:guide orient="horz" pos="2296"/>
        <p:guide pos="50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9F697-7B3E-4B61-BA36-BBED2B7961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15"/>
            <a:ext cx="12195175" cy="68597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4" Type="http://schemas.openxmlformats.org/officeDocument/2006/relationships/notesSlide" Target="../notesSlides/notesSlide21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notesSlide" Target="../notesSlides/notesSlide23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../media/image1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9" Type="http://schemas.openxmlformats.org/officeDocument/2006/relationships/notesSlide" Target="../notesSlides/notesSlide24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27.xml"/><Relationship Id="rId16" Type="http://schemas.openxmlformats.org/officeDocument/2006/relationships/tags" Target="../tags/tag26.xml"/><Relationship Id="rId15" Type="http://schemas.openxmlformats.org/officeDocument/2006/relationships/tags" Target="../tags/tag25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3" Type="http://schemas.microsoft.com/office/2007/relationships/hdphoto" Target="../media/image28.wdp"/><Relationship Id="rId2" Type="http://schemas.openxmlformats.org/officeDocument/2006/relationships/image" Target="../media/image27.jpe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3" Type="http://schemas.openxmlformats.org/officeDocument/2006/relationships/notesSlide" Target="../notesSlides/notesSlide26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47.xml"/><Relationship Id="rId20" Type="http://schemas.openxmlformats.org/officeDocument/2006/relationships/tags" Target="../tags/tag46.xml"/><Relationship Id="rId2" Type="http://schemas.openxmlformats.org/officeDocument/2006/relationships/tags" Target="../tags/tag28.xml"/><Relationship Id="rId19" Type="http://schemas.openxmlformats.org/officeDocument/2006/relationships/tags" Target="../tags/tag45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443210" y="2046720"/>
            <a:ext cx="2828034" cy="2828034"/>
            <a:chOff x="1705099" y="2564904"/>
            <a:chExt cx="1800200" cy="1800200"/>
          </a:xfrm>
        </p:grpSpPr>
        <p:sp>
          <p:nvSpPr>
            <p:cNvPr id="57" name="椭圆 5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Impact MT Std" pitchFamily="34" charset="0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803050" y="2662855"/>
              <a:ext cx="1604298" cy="1604298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Impact MT Std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453070" y="2714514"/>
            <a:ext cx="2844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2025</a:t>
            </a:r>
            <a:endParaRPr lang="zh-CN" altLang="en-US" sz="8800" b="1" dirty="0">
              <a:solidFill>
                <a:srgbClr val="0E647C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345059" y="-2259631"/>
            <a:ext cx="3024336" cy="7246482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flipH="1">
            <a:off x="3951442" y="4302925"/>
            <a:ext cx="417953" cy="417953"/>
          </a:xfrm>
          <a:prstGeom prst="ellipse">
            <a:avLst/>
          </a:prstGeom>
          <a:solidFill>
            <a:srgbClr val="0E647C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 flipH="1">
            <a:off x="1443210" y="4736938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 flipH="1">
            <a:off x="768995" y="3265628"/>
            <a:ext cx="344324" cy="344322"/>
          </a:xfrm>
          <a:prstGeom prst="ellipse">
            <a:avLst/>
          </a:prstGeom>
          <a:solidFill>
            <a:srgbClr val="92D050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 flipH="1">
            <a:off x="2294685" y="5008694"/>
            <a:ext cx="580544" cy="5805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0E647C"/>
              </a:solidFill>
              <a:highlight>
                <a:srgbClr val="0E647C"/>
              </a:highlight>
            </a:endParaRPr>
          </a:p>
        </p:txBody>
      </p:sp>
      <p:sp>
        <p:nvSpPr>
          <p:cNvPr id="64" name="椭圆 63"/>
          <p:cNvSpPr/>
          <p:nvPr/>
        </p:nvSpPr>
        <p:spPr>
          <a:xfrm flipH="1">
            <a:off x="2310341" y="1529033"/>
            <a:ext cx="564888" cy="56489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highlight>
                <a:srgbClr val="0E647C"/>
              </a:highlight>
            </a:endParaRPr>
          </a:p>
        </p:txBody>
      </p:sp>
      <p:sp>
        <p:nvSpPr>
          <p:cNvPr id="65" name="椭圆 64"/>
          <p:cNvSpPr/>
          <p:nvPr/>
        </p:nvSpPr>
        <p:spPr>
          <a:xfrm flipH="1">
            <a:off x="1777107" y="2105487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 flipH="1">
            <a:off x="3582665" y="1743581"/>
            <a:ext cx="275632" cy="2756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5698976" y="2329716"/>
            <a:ext cx="4469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上海理工大学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4837447" y="2867745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4837447" y="2924944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4081363" y="292494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会计学</a:t>
            </a:r>
            <a:r>
              <a:rPr lang="zh-CN" altLang="en-US" sz="54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专业介绍</a:t>
            </a:r>
            <a:endParaRPr lang="zh-CN" altLang="en-US" sz="54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80" name="直接连接符 79"/>
          <p:cNvCxnSpPr/>
          <p:nvPr/>
        </p:nvCxnSpPr>
        <p:spPr>
          <a:xfrm>
            <a:off x="4837447" y="3789040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4837447" y="3846239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/>
        </p:nvGrpSpPr>
        <p:grpSpPr>
          <a:xfrm>
            <a:off x="4848084" y="4045827"/>
            <a:ext cx="6171415" cy="338554"/>
            <a:chOff x="2992618" y="3469364"/>
            <a:chExt cx="6358413" cy="338554"/>
          </a:xfrm>
        </p:grpSpPr>
        <p:sp>
          <p:nvSpPr>
            <p:cNvPr id="83" name="矩形 82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endParaRPr lang="zh-CN" altLang="en-US" sz="160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84" name="直接连接符 83"/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85" name="直接连接符 84"/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86" name="矩形 85"/>
          <p:cNvSpPr/>
          <p:nvPr/>
        </p:nvSpPr>
        <p:spPr>
          <a:xfrm>
            <a:off x="6507664" y="4011297"/>
            <a:ext cx="2852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F77A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Introduction to Accounting</a:t>
            </a:r>
            <a:endParaRPr lang="en-US" altLang="zh-CN" sz="1600" dirty="0">
              <a:solidFill>
                <a:srgbClr val="F77A08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7141703" y="4672413"/>
            <a:ext cx="1836204" cy="700803"/>
            <a:chOff x="2713211" y="2267658"/>
            <a:chExt cx="1584176" cy="484779"/>
          </a:xfrm>
        </p:grpSpPr>
        <p:sp>
          <p:nvSpPr>
            <p:cNvPr id="88" name="圆角矩形 87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文本框 26"/>
          <p:cNvSpPr txBox="1"/>
          <p:nvPr/>
        </p:nvSpPr>
        <p:spPr>
          <a:xfrm>
            <a:off x="7402759" y="4761203"/>
            <a:ext cx="136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 晶</a:t>
            </a:r>
            <a:endParaRPr lang="zh-CN" altLang="en-US" sz="2800" b="1" spc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 descr="glxy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47269" y="233720"/>
            <a:ext cx="3160513" cy="957419"/>
          </a:xfrm>
          <a:prstGeom prst="rect">
            <a:avLst/>
          </a:prstGeom>
        </p:spPr>
      </p:pic>
      <p:pic>
        <p:nvPicPr>
          <p:cNvPr id="31" name="Picture 4" descr="C:\Users\DELL\Desktop\AACSB Accreditation Seals\new\AACSB-logo-accredited-vert-color-RG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237710"/>
            <a:ext cx="652257" cy="91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99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99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849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349"/>
                            </p:stCondLst>
                            <p:childTnLst>
                              <p:par>
                                <p:cTn id="7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70" grpId="0"/>
      <p:bldP spid="86" grpId="0"/>
      <p:bldP spid="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11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会计学专业介绍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202340" y="2423317"/>
            <a:ext cx="1584176" cy="484779"/>
            <a:chOff x="2713211" y="2267658"/>
            <a:chExt cx="1584176" cy="484779"/>
          </a:xfrm>
        </p:grpSpPr>
        <p:sp>
          <p:nvSpPr>
            <p:cNvPr id="17" name="圆角矩形 16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E647C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26"/>
          <p:cNvSpPr txBox="1"/>
          <p:nvPr/>
        </p:nvSpPr>
        <p:spPr>
          <a:xfrm>
            <a:off x="1310910" y="2481040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</a:t>
            </a:r>
            <a:endParaRPr lang="zh-CN" altLang="en-US" b="1" spc="100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17346" y="3246322"/>
            <a:ext cx="1954163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1</a:t>
            </a:r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个本科专业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会计学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21587" y="1804215"/>
            <a:ext cx="720000" cy="720000"/>
            <a:chOff x="6212476" y="1158425"/>
            <a:chExt cx="527724" cy="520849"/>
          </a:xfrm>
        </p:grpSpPr>
        <p:grpSp>
          <p:nvGrpSpPr>
            <p:cNvPr id="22" name="组合 21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212476" y="1228565"/>
              <a:ext cx="527724" cy="378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965080" y="2402141"/>
            <a:ext cx="1584176" cy="484779"/>
            <a:chOff x="2713211" y="2267658"/>
            <a:chExt cx="1584176" cy="484779"/>
          </a:xfrm>
        </p:grpSpPr>
        <p:sp>
          <p:nvSpPr>
            <p:cNvPr id="31" name="圆角矩形 30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26"/>
          <p:cNvSpPr txBox="1"/>
          <p:nvPr/>
        </p:nvSpPr>
        <p:spPr>
          <a:xfrm>
            <a:off x="4073650" y="2459864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硕士</a:t>
            </a:r>
            <a:endParaRPr lang="zh-CN" altLang="en-US" b="1" spc="100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138805" y="3129915"/>
            <a:ext cx="2981960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</a:t>
            </a:r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个硕士学位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学术型会计研究生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（合并至工商管理学专业）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会计专硕</a:t>
            </a:r>
            <a:r>
              <a:rPr lang="en-US" altLang="zh-CN" sz="20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MPAcc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（全日制、非全日制）</a:t>
            </a:r>
            <a:endParaRPr lang="zh-CN" altLang="en-US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870965" y="1807856"/>
            <a:ext cx="720000" cy="720000"/>
            <a:chOff x="6212476" y="1158425"/>
            <a:chExt cx="527724" cy="520849"/>
          </a:xfrm>
        </p:grpSpPr>
        <p:grpSp>
          <p:nvGrpSpPr>
            <p:cNvPr id="36" name="组合 3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212476" y="1219442"/>
              <a:ext cx="527724" cy="378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776718" y="2415423"/>
            <a:ext cx="1584176" cy="484779"/>
            <a:chOff x="2713211" y="2267658"/>
            <a:chExt cx="1584176" cy="484779"/>
          </a:xfrm>
        </p:grpSpPr>
        <p:sp>
          <p:nvSpPr>
            <p:cNvPr id="45" name="圆角矩形 4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26"/>
          <p:cNvSpPr txBox="1"/>
          <p:nvPr/>
        </p:nvSpPr>
        <p:spPr>
          <a:xfrm>
            <a:off x="6885288" y="2473146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博士</a:t>
            </a:r>
            <a:endParaRPr lang="zh-CN" altLang="en-US" b="1" spc="100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137877" y="3246322"/>
            <a:ext cx="2861857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1</a:t>
            </a:r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个博士招生专业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管理科学与工程</a:t>
            </a:r>
            <a:r>
              <a:rPr lang="en-US" altLang="zh-CN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--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会计与金融方向</a:t>
            </a:r>
            <a:endParaRPr lang="zh-CN" altLang="en-US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6597833" y="1821136"/>
            <a:ext cx="720000" cy="720000"/>
            <a:chOff x="6217935" y="1158425"/>
            <a:chExt cx="527724" cy="520849"/>
          </a:xfrm>
        </p:grpSpPr>
        <p:grpSp>
          <p:nvGrpSpPr>
            <p:cNvPr id="50" name="组合 4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217935" y="1228690"/>
              <a:ext cx="527724" cy="378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TextBox 13"/>
          <p:cNvSpPr txBox="1"/>
          <p:nvPr/>
        </p:nvSpPr>
        <p:spPr>
          <a:xfrm flipH="1">
            <a:off x="510368" y="916543"/>
            <a:ext cx="2786907" cy="461659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algn="ctr"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2024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年的会计系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33" y="5797447"/>
            <a:ext cx="5131899" cy="468369"/>
          </a:xfrm>
          <a:prstGeom prst="rect">
            <a:avLst/>
          </a:prstGeom>
          <a:noFill/>
          <a:ln w="9525">
            <a:solidFill>
              <a:srgbClr val="2F1BA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"/>
                            </p:stCondLst>
                            <p:childTnLst>
                              <p:par>
                                <p:cTn id="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600"/>
                            </p:stCondLst>
                            <p:childTnLst>
                              <p:par>
                                <p:cTn id="8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9" grpId="0"/>
      <p:bldP spid="20" grpId="0"/>
      <p:bldP spid="33" grpId="0"/>
      <p:bldP spid="34" grpId="0"/>
      <p:bldP spid="47" grpId="0"/>
      <p:bldP spid="48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79565" y="2402786"/>
            <a:ext cx="5544616" cy="1200507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2DB2A4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1163" y="2241590"/>
            <a:ext cx="1610824" cy="1452335"/>
            <a:chOff x="2713211" y="1988840"/>
            <a:chExt cx="1610824" cy="1452335"/>
          </a:xfrm>
        </p:grpSpPr>
        <p:sp>
          <p:nvSpPr>
            <p:cNvPr id="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DB2A4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3411" y="2649106"/>
            <a:ext cx="458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36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6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师资队伍简介</a:t>
            </a:r>
            <a:endParaRPr lang="zh-CN" altLang="en-US" sz="3600" b="1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808413" y="3789040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专业负责人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20581" y="3789040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师资队伍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76" name="矩形 7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12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49" name="Group 18"/>
          <p:cNvGrpSpPr>
            <a:grpSpLocks noChangeAspect="1"/>
          </p:cNvGrpSpPr>
          <p:nvPr/>
        </p:nvGrpSpPr>
        <p:grpSpPr bwMode="auto">
          <a:xfrm>
            <a:off x="2718188" y="2610884"/>
            <a:ext cx="765972" cy="713745"/>
            <a:chOff x="3802" y="2858"/>
            <a:chExt cx="616" cy="574"/>
          </a:xfrm>
          <a:solidFill>
            <a:srgbClr val="2DB2A4"/>
          </a:solidFill>
          <a:effectLst/>
        </p:grpSpPr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13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专业负责人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078077" y="1340016"/>
            <a:ext cx="6438622" cy="5009922"/>
          </a:xfrm>
          <a:prstGeom prst="ellipse">
            <a:avLst/>
          </a:prstGeom>
          <a:noFill/>
          <a:ln w="12700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77A08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54772" y="1339545"/>
            <a:ext cx="1181362" cy="1181362"/>
            <a:chOff x="4009355" y="908720"/>
            <a:chExt cx="900100" cy="900100"/>
          </a:xfrm>
        </p:grpSpPr>
        <p:grpSp>
          <p:nvGrpSpPr>
            <p:cNvPr id="14" name="组合 13"/>
            <p:cNvGrpSpPr/>
            <p:nvPr/>
          </p:nvGrpSpPr>
          <p:grpSpPr>
            <a:xfrm>
              <a:off x="4009355" y="908720"/>
              <a:ext cx="900100" cy="900100"/>
              <a:chOff x="1705099" y="2564904"/>
              <a:chExt cx="1800200" cy="180020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KSO_Shape"/>
            <p:cNvSpPr/>
            <p:nvPr/>
          </p:nvSpPr>
          <p:spPr bwMode="auto">
            <a:xfrm>
              <a:off x="4199017" y="1179971"/>
              <a:ext cx="520775" cy="35759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0E647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008AF2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073251" y="883300"/>
            <a:ext cx="2160240" cy="763597"/>
            <a:chOff x="2713211" y="2267658"/>
            <a:chExt cx="1584176" cy="484779"/>
          </a:xfrm>
        </p:grpSpPr>
        <p:sp>
          <p:nvSpPr>
            <p:cNvPr id="20" name="圆角矩形 19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6"/>
          <p:cNvSpPr txBox="1"/>
          <p:nvPr/>
        </p:nvSpPr>
        <p:spPr>
          <a:xfrm>
            <a:off x="3181821" y="1007422"/>
            <a:ext cx="186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100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于谦龙</a:t>
            </a:r>
            <a:endParaRPr lang="zh-CN" altLang="en-US" sz="2800" b="1" spc="100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05099" y="2621165"/>
            <a:ext cx="541992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副教授，硕士生导师，上海市航空学会会员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完成国家社科基金后期资助项目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项，省部级项目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项，完成中国商飞、北京零点公司、上海地产等多项企业委托课题，排名第一获得上海市第十四届哲社优秀成果二等奖。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东华大学、上外贤达学院等高校的兼职教授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上海南模生物公司，独立董事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E-mail: yqlong0213@126.com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897787" y="1219102"/>
            <a:ext cx="2484723" cy="2484723"/>
          </a:xfrm>
          <a:prstGeom prst="ellipse">
            <a:avLst/>
          </a:prstGeom>
          <a:solidFill>
            <a:srgbClr val="F77A08"/>
          </a:solidFill>
          <a:ln>
            <a:noFill/>
          </a:ln>
          <a:effectLst>
            <a:outerShdw blurRad="4445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8028831" y="5144747"/>
            <a:ext cx="2820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专业教学负责人</a:t>
            </a:r>
            <a:endParaRPr lang="zh-CN" altLang="en-US" sz="28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468" y="1836560"/>
            <a:ext cx="2352675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2" grpId="0" animBg="1"/>
      <p:bldP spid="22" grpId="0"/>
      <p:bldP spid="41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14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专业负责人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078077" y="1340016"/>
            <a:ext cx="6438622" cy="5009922"/>
          </a:xfrm>
          <a:prstGeom prst="ellipse">
            <a:avLst/>
          </a:prstGeom>
          <a:noFill/>
          <a:ln w="12700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77A08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54772" y="1339545"/>
            <a:ext cx="1181362" cy="1181362"/>
            <a:chOff x="4009355" y="908720"/>
            <a:chExt cx="900100" cy="900100"/>
          </a:xfrm>
        </p:grpSpPr>
        <p:grpSp>
          <p:nvGrpSpPr>
            <p:cNvPr id="14" name="组合 13"/>
            <p:cNvGrpSpPr/>
            <p:nvPr/>
          </p:nvGrpSpPr>
          <p:grpSpPr>
            <a:xfrm>
              <a:off x="4009355" y="908720"/>
              <a:ext cx="900100" cy="900100"/>
              <a:chOff x="1705099" y="2564904"/>
              <a:chExt cx="1800200" cy="180020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KSO_Shape"/>
            <p:cNvSpPr/>
            <p:nvPr/>
          </p:nvSpPr>
          <p:spPr bwMode="auto">
            <a:xfrm>
              <a:off x="4199017" y="1179971"/>
              <a:ext cx="520775" cy="35759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0E647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008AF2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073251" y="883300"/>
            <a:ext cx="2160240" cy="763597"/>
            <a:chOff x="2713211" y="2267658"/>
            <a:chExt cx="1584176" cy="484779"/>
          </a:xfrm>
        </p:grpSpPr>
        <p:sp>
          <p:nvSpPr>
            <p:cNvPr id="20" name="圆角矩形 19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6"/>
          <p:cNvSpPr txBox="1"/>
          <p:nvPr/>
        </p:nvSpPr>
        <p:spPr>
          <a:xfrm>
            <a:off x="3181821" y="1007422"/>
            <a:ext cx="186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100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宋良荣</a:t>
            </a:r>
            <a:endParaRPr lang="zh-CN" altLang="en-US" sz="2800" b="1" spc="100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17229" y="2352279"/>
            <a:ext cx="5160478" cy="326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博士，教授，博士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硕士生导师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会计学科负责人、中小银行研究中心主任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财会月刊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学术顾问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中国管理科学与工程学会第一、二、三届理事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多家上市公司独立董事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E-mail: liangrong1966@163.com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8152008" y="2489443"/>
            <a:ext cx="2484723" cy="2484723"/>
          </a:xfrm>
          <a:prstGeom prst="ellipse">
            <a:avLst/>
          </a:prstGeom>
          <a:solidFill>
            <a:srgbClr val="F77A08"/>
          </a:solidFill>
          <a:ln>
            <a:noFill/>
          </a:ln>
          <a:effectLst>
            <a:outerShdw blurRad="4445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8102351" y="5172724"/>
            <a:ext cx="2820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专业学术负责人</a:t>
            </a:r>
            <a:endParaRPr lang="zh-CN" altLang="en-US" sz="28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424" y="1493693"/>
            <a:ext cx="2484723" cy="3039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2" grpId="0" animBg="1"/>
      <p:bldP spid="22" grpId="0"/>
      <p:bldP spid="41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15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专业师资队伍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4736468" y="1362793"/>
            <a:ext cx="1613372" cy="1827513"/>
            <a:chOff x="4394113" y="1705998"/>
            <a:chExt cx="1613372" cy="1827513"/>
          </a:xfrm>
        </p:grpSpPr>
        <p:sp>
          <p:nvSpPr>
            <p:cNvPr id="13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0E647C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"/>
            <p:cNvSpPr/>
            <p:nvPr/>
          </p:nvSpPr>
          <p:spPr bwMode="auto">
            <a:xfrm rot="21299021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319136" y="1958857"/>
            <a:ext cx="390724" cy="386695"/>
            <a:chOff x="6967126" y="4092464"/>
            <a:chExt cx="453105" cy="448433"/>
          </a:xfrm>
          <a:solidFill>
            <a:schemeClr val="bg1"/>
          </a:solidFill>
          <a:effectLst/>
        </p:grpSpPr>
        <p:sp>
          <p:nvSpPr>
            <p:cNvPr id="18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0E6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9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0E6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6053066" y="2359312"/>
            <a:ext cx="1584176" cy="1827513"/>
            <a:chOff x="4394113" y="1705998"/>
            <a:chExt cx="1613372" cy="1827513"/>
          </a:xfrm>
        </p:grpSpPr>
        <p:sp>
          <p:nvSpPr>
            <p:cNvPr id="21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"/>
            <p:cNvSpPr/>
            <p:nvPr/>
          </p:nvSpPr>
          <p:spPr bwMode="auto">
            <a:xfrm rot="21299021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88968" y="3023523"/>
            <a:ext cx="373402" cy="357114"/>
            <a:chOff x="6042259" y="5362013"/>
            <a:chExt cx="464982" cy="444699"/>
          </a:xfrm>
          <a:solidFill>
            <a:schemeClr val="bg1"/>
          </a:solidFill>
        </p:grpSpPr>
        <p:sp>
          <p:nvSpPr>
            <p:cNvPr id="26" name="Freeform 25"/>
            <p:cNvSpPr/>
            <p:nvPr/>
          </p:nvSpPr>
          <p:spPr bwMode="auto">
            <a:xfrm>
              <a:off x="6212692" y="5681688"/>
              <a:ext cx="125025" cy="125024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2A4"/>
                </a:solidFill>
              </a:endParaRPr>
            </a:p>
          </p:txBody>
        </p:sp>
        <p:sp>
          <p:nvSpPr>
            <p:cNvPr id="27" name="任意多边形 26"/>
            <p:cNvSpPr>
              <a:spLocks noChangeArrowheads="1"/>
            </p:cNvSpPr>
            <p:nvPr/>
          </p:nvSpPr>
          <p:spPr bwMode="auto">
            <a:xfrm>
              <a:off x="6042259" y="5362013"/>
              <a:ext cx="464982" cy="338443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DB2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srgbClr val="2DB2A4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39742" y="3135680"/>
            <a:ext cx="1613372" cy="1827513"/>
            <a:chOff x="4394113" y="1705998"/>
            <a:chExt cx="1613372" cy="1827513"/>
          </a:xfrm>
        </p:grpSpPr>
        <p:sp>
          <p:nvSpPr>
            <p:cNvPr id="29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"/>
            <p:cNvSpPr/>
            <p:nvPr/>
          </p:nvSpPr>
          <p:spPr bwMode="auto">
            <a:xfrm rot="21299021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Group 18"/>
          <p:cNvGrpSpPr>
            <a:grpSpLocks noChangeAspect="1"/>
          </p:cNvGrpSpPr>
          <p:nvPr/>
        </p:nvGrpSpPr>
        <p:grpSpPr bwMode="auto">
          <a:xfrm>
            <a:off x="5223101" y="3716611"/>
            <a:ext cx="407584" cy="422943"/>
            <a:chOff x="3525" y="1887"/>
            <a:chExt cx="630" cy="546"/>
          </a:xfrm>
          <a:solidFill>
            <a:schemeClr val="bg1"/>
          </a:solidFill>
          <a:effectLst/>
        </p:grpSpPr>
        <p:sp>
          <p:nvSpPr>
            <p:cNvPr id="34" name="Freeform 19"/>
            <p:cNvSpPr/>
            <p:nvPr/>
          </p:nvSpPr>
          <p:spPr bwMode="auto">
            <a:xfrm>
              <a:off x="3623" y="2117"/>
              <a:ext cx="129" cy="227"/>
            </a:xfrm>
            <a:custGeom>
              <a:avLst/>
              <a:gdLst>
                <a:gd name="T0" fmla="*/ 4 w 54"/>
                <a:gd name="T1" fmla="*/ 95 h 95"/>
                <a:gd name="T2" fmla="*/ 49 w 54"/>
                <a:gd name="T3" fmla="*/ 95 h 95"/>
                <a:gd name="T4" fmla="*/ 54 w 54"/>
                <a:gd name="T5" fmla="*/ 90 h 95"/>
                <a:gd name="T6" fmla="*/ 54 w 54"/>
                <a:gd name="T7" fmla="*/ 4 h 95"/>
                <a:gd name="T8" fmla="*/ 49 w 54"/>
                <a:gd name="T9" fmla="*/ 0 h 95"/>
                <a:gd name="T10" fmla="*/ 4 w 54"/>
                <a:gd name="T11" fmla="*/ 0 h 95"/>
                <a:gd name="T12" fmla="*/ 0 w 54"/>
                <a:gd name="T13" fmla="*/ 4 h 95"/>
                <a:gd name="T14" fmla="*/ 0 w 54"/>
                <a:gd name="T15" fmla="*/ 90 h 95"/>
                <a:gd name="T16" fmla="*/ 4 w 5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5">
                  <a:moveTo>
                    <a:pt x="4" y="9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4" y="93"/>
                    <a:pt x="54" y="9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lose/>
                </a:path>
              </a:pathLst>
            </a:custGeom>
            <a:solidFill>
              <a:srgbClr val="F77A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F77A08"/>
                </a:solidFill>
              </a:endParaRPr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3809" y="2033"/>
              <a:ext cx="129" cy="311"/>
            </a:xfrm>
            <a:custGeom>
              <a:avLst/>
              <a:gdLst>
                <a:gd name="T0" fmla="*/ 5 w 54"/>
                <a:gd name="T1" fmla="*/ 130 h 130"/>
                <a:gd name="T2" fmla="*/ 50 w 54"/>
                <a:gd name="T3" fmla="*/ 130 h 130"/>
                <a:gd name="T4" fmla="*/ 54 w 54"/>
                <a:gd name="T5" fmla="*/ 125 h 130"/>
                <a:gd name="T6" fmla="*/ 54 w 54"/>
                <a:gd name="T7" fmla="*/ 5 h 130"/>
                <a:gd name="T8" fmla="*/ 50 w 54"/>
                <a:gd name="T9" fmla="*/ 0 h 130"/>
                <a:gd name="T10" fmla="*/ 5 w 54"/>
                <a:gd name="T11" fmla="*/ 0 h 130"/>
                <a:gd name="T12" fmla="*/ 0 w 54"/>
                <a:gd name="T13" fmla="*/ 5 h 130"/>
                <a:gd name="T14" fmla="*/ 0 w 54"/>
                <a:gd name="T15" fmla="*/ 125 h 130"/>
                <a:gd name="T16" fmla="*/ 5 w 54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0">
                  <a:moveTo>
                    <a:pt x="5" y="130"/>
                  </a:move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28"/>
                    <a:pt x="54" y="12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lose/>
                </a:path>
              </a:pathLst>
            </a:custGeom>
            <a:solidFill>
              <a:srgbClr val="F77A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F77A08"/>
                </a:solidFill>
              </a:endParaRPr>
            </a:p>
          </p:txBody>
        </p:sp>
        <p:sp>
          <p:nvSpPr>
            <p:cNvPr id="36" name="Freeform 21"/>
            <p:cNvSpPr/>
            <p:nvPr/>
          </p:nvSpPr>
          <p:spPr bwMode="auto">
            <a:xfrm>
              <a:off x="3997" y="1964"/>
              <a:ext cx="129" cy="380"/>
            </a:xfrm>
            <a:custGeom>
              <a:avLst/>
              <a:gdLst>
                <a:gd name="T0" fmla="*/ 4 w 54"/>
                <a:gd name="T1" fmla="*/ 159 h 159"/>
                <a:gd name="T2" fmla="*/ 49 w 54"/>
                <a:gd name="T3" fmla="*/ 159 h 159"/>
                <a:gd name="T4" fmla="*/ 54 w 54"/>
                <a:gd name="T5" fmla="*/ 154 h 159"/>
                <a:gd name="T6" fmla="*/ 54 w 54"/>
                <a:gd name="T7" fmla="*/ 5 h 159"/>
                <a:gd name="T8" fmla="*/ 49 w 54"/>
                <a:gd name="T9" fmla="*/ 0 h 159"/>
                <a:gd name="T10" fmla="*/ 4 w 54"/>
                <a:gd name="T11" fmla="*/ 0 h 159"/>
                <a:gd name="T12" fmla="*/ 0 w 54"/>
                <a:gd name="T13" fmla="*/ 5 h 159"/>
                <a:gd name="T14" fmla="*/ 0 w 54"/>
                <a:gd name="T15" fmla="*/ 154 h 159"/>
                <a:gd name="T16" fmla="*/ 4 w 54"/>
                <a:gd name="T1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59">
                  <a:moveTo>
                    <a:pt x="4" y="159"/>
                  </a:moveTo>
                  <a:cubicBezTo>
                    <a:pt x="49" y="159"/>
                    <a:pt x="49" y="159"/>
                    <a:pt x="49" y="159"/>
                  </a:cubicBezTo>
                  <a:cubicBezTo>
                    <a:pt x="52" y="159"/>
                    <a:pt x="54" y="157"/>
                    <a:pt x="54" y="15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4" y="159"/>
                  </a:cubicBezTo>
                  <a:close/>
                </a:path>
              </a:pathLst>
            </a:custGeom>
            <a:solidFill>
              <a:srgbClr val="F77A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F77A08"/>
                </a:solidFill>
              </a:endParaRPr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3525" y="1887"/>
              <a:ext cx="630" cy="546"/>
            </a:xfrm>
            <a:custGeom>
              <a:avLst/>
              <a:gdLst>
                <a:gd name="T0" fmla="*/ 253 w 264"/>
                <a:gd name="T1" fmla="*/ 206 h 228"/>
                <a:gd name="T2" fmla="*/ 23 w 264"/>
                <a:gd name="T3" fmla="*/ 206 h 228"/>
                <a:gd name="T4" fmla="*/ 22 w 264"/>
                <a:gd name="T5" fmla="*/ 206 h 228"/>
                <a:gd name="T6" fmla="*/ 22 w 264"/>
                <a:gd name="T7" fmla="*/ 11 h 228"/>
                <a:gd name="T8" fmla="*/ 11 w 264"/>
                <a:gd name="T9" fmla="*/ 0 h 228"/>
                <a:gd name="T10" fmla="*/ 0 w 264"/>
                <a:gd name="T11" fmla="*/ 11 h 228"/>
                <a:gd name="T12" fmla="*/ 0 w 264"/>
                <a:gd name="T13" fmla="*/ 206 h 228"/>
                <a:gd name="T14" fmla="*/ 23 w 264"/>
                <a:gd name="T15" fmla="*/ 228 h 228"/>
                <a:gd name="T16" fmla="*/ 253 w 264"/>
                <a:gd name="T17" fmla="*/ 228 h 228"/>
                <a:gd name="T18" fmla="*/ 264 w 264"/>
                <a:gd name="T19" fmla="*/ 217 h 228"/>
                <a:gd name="T20" fmla="*/ 253 w 264"/>
                <a:gd name="T21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28">
                  <a:moveTo>
                    <a:pt x="253" y="206"/>
                  </a:moveTo>
                  <a:cubicBezTo>
                    <a:pt x="23" y="206"/>
                    <a:pt x="23" y="206"/>
                    <a:pt x="23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10" y="228"/>
                    <a:pt x="23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9" y="228"/>
                    <a:pt x="264" y="223"/>
                    <a:pt x="264" y="217"/>
                  </a:cubicBezTo>
                  <a:cubicBezTo>
                    <a:pt x="264" y="211"/>
                    <a:pt x="259" y="206"/>
                    <a:pt x="253" y="206"/>
                  </a:cubicBezTo>
                  <a:close/>
                </a:path>
              </a:pathLst>
            </a:custGeom>
            <a:solidFill>
              <a:srgbClr val="F77A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F77A08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373536" y="2370905"/>
            <a:ext cx="711242" cy="701976"/>
            <a:chOff x="6217935" y="1158425"/>
            <a:chExt cx="527724" cy="520849"/>
          </a:xfrm>
        </p:grpSpPr>
        <p:grpSp>
          <p:nvGrpSpPr>
            <p:cNvPr id="45" name="组合 44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350878" y="1731243"/>
            <a:ext cx="3930744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经过几代会计学人共同努力，上海理工大学会计学科得到较大发展，拥有一支教学水平较高、学术思想活跃的师资队伍和学术梯队。</a:t>
            </a:r>
            <a:endParaRPr lang="zh-CN" altLang="en-US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7240868" y="3379017"/>
            <a:ext cx="711242" cy="701976"/>
            <a:chOff x="6217935" y="1158425"/>
            <a:chExt cx="527724" cy="520849"/>
          </a:xfrm>
        </p:grpSpPr>
        <p:grpSp>
          <p:nvGrpSpPr>
            <p:cNvPr id="53" name="组合 5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8059623" y="2195571"/>
            <a:ext cx="3529881" cy="295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截止到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2025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年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2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月，现有专任教师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17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人，教授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2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人，副教授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2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人，博士生导师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1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人，硕士生导师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10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人；其中：具有博士学位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13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人，在读博士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3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人，来自厦门大学、上海财经大学，湖南大学、复旦大学、西安交通大学等院校。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4373536" y="4243113"/>
            <a:ext cx="711242" cy="701976"/>
            <a:chOff x="6217935" y="1158425"/>
            <a:chExt cx="527724" cy="520849"/>
          </a:xfrm>
        </p:grpSpPr>
        <p:grpSp>
          <p:nvGrpSpPr>
            <p:cNvPr id="61" name="组合 60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425556" y="4099097"/>
            <a:ext cx="3930744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4</a:t>
            </a:r>
            <a:r>
              <a:rPr lang="zh-CN" altLang="en-US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人是上市企业或股份公司的独立董事、</a:t>
            </a:r>
            <a:r>
              <a:rPr lang="en-US" altLang="zh-CN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2</a:t>
            </a:r>
            <a:r>
              <a:rPr lang="zh-CN" altLang="en-US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人是自然基金委重点期刊匿名审稿人和上海理工大学“思学学者”、</a:t>
            </a:r>
            <a:r>
              <a:rPr lang="en-US" altLang="zh-CN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4</a:t>
            </a:r>
            <a:r>
              <a:rPr lang="zh-CN" altLang="en-US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人是各类工商企业财务顾问和理事。</a:t>
            </a:r>
            <a:endParaRPr lang="zh-CN" altLang="en-US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79565" y="2402786"/>
            <a:ext cx="5544616" cy="1200507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F77A08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1163" y="2241590"/>
            <a:ext cx="1610824" cy="1452335"/>
            <a:chOff x="2713211" y="1988840"/>
            <a:chExt cx="1610824" cy="1452335"/>
          </a:xfrm>
        </p:grpSpPr>
        <p:sp>
          <p:nvSpPr>
            <p:cNvPr id="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7A08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3411" y="2649106"/>
            <a:ext cx="458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36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6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本科培养计划</a:t>
            </a:r>
            <a:endParaRPr lang="zh-CN" altLang="en-US" sz="36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808413" y="3789040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专业学习攻略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F77A08"/>
              </a:solidFill>
              <a:ln>
                <a:solidFill>
                  <a:srgbClr val="F77A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20581" y="3789040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本科培养计划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F77A08"/>
              </a:solidFill>
              <a:ln>
                <a:solidFill>
                  <a:srgbClr val="F77A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829264" y="3789040"/>
            <a:ext cx="1436675" cy="215444"/>
            <a:chOff x="4369395" y="3284984"/>
            <a:chExt cx="1436675" cy="215444"/>
          </a:xfrm>
        </p:grpSpPr>
        <p:sp>
          <p:nvSpPr>
            <p:cNvPr id="5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会计相关证书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F77A08"/>
              </a:solidFill>
              <a:ln>
                <a:solidFill>
                  <a:srgbClr val="F77A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76" name="矩形 7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16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49" name="Group 13"/>
          <p:cNvGrpSpPr>
            <a:grpSpLocks noChangeAspect="1"/>
          </p:cNvGrpSpPr>
          <p:nvPr/>
        </p:nvGrpSpPr>
        <p:grpSpPr bwMode="auto">
          <a:xfrm>
            <a:off x="2700521" y="2575766"/>
            <a:ext cx="772108" cy="781226"/>
            <a:chOff x="2426" y="2781"/>
            <a:chExt cx="593" cy="600"/>
          </a:xfrm>
          <a:solidFill>
            <a:srgbClr val="F77A08"/>
          </a:solidFill>
          <a:effectLst/>
        </p:grpSpPr>
        <p:sp>
          <p:nvSpPr>
            <p:cNvPr id="50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17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专业学习攻略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 14"/>
          <p:cNvSpPr/>
          <p:nvPr/>
        </p:nvSpPr>
        <p:spPr bwMode="blackWhite">
          <a:xfrm>
            <a:off x="1367353" y="2057816"/>
            <a:ext cx="600444" cy="3549370"/>
          </a:xfrm>
          <a:custGeom>
            <a:avLst/>
            <a:gdLst>
              <a:gd name="connsiteX0" fmla="*/ 300222 w 600444"/>
              <a:gd name="connsiteY0" fmla="*/ 0 h 3549370"/>
              <a:gd name="connsiteX1" fmla="*/ 600444 w 600444"/>
              <a:gd name="connsiteY1" fmla="*/ 300222 h 3549370"/>
              <a:gd name="connsiteX2" fmla="*/ 468079 w 600444"/>
              <a:gd name="connsiteY2" fmla="*/ 549171 h 3549370"/>
              <a:gd name="connsiteX3" fmla="*/ 428714 w 600444"/>
              <a:gd name="connsiteY3" fmla="*/ 570538 h 3549370"/>
              <a:gd name="connsiteX4" fmla="*/ 428714 w 600444"/>
              <a:gd name="connsiteY4" fmla="*/ 1533984 h 3549370"/>
              <a:gd name="connsiteX5" fmla="*/ 468079 w 600444"/>
              <a:gd name="connsiteY5" fmla="*/ 1555350 h 3549370"/>
              <a:gd name="connsiteX6" fmla="*/ 600444 w 600444"/>
              <a:gd name="connsiteY6" fmla="*/ 1804299 h 3549370"/>
              <a:gd name="connsiteX7" fmla="*/ 468079 w 600444"/>
              <a:gd name="connsiteY7" fmla="*/ 2053248 h 3549370"/>
              <a:gd name="connsiteX8" fmla="*/ 428714 w 600444"/>
              <a:gd name="connsiteY8" fmla="*/ 2074615 h 3549370"/>
              <a:gd name="connsiteX9" fmla="*/ 428714 w 600444"/>
              <a:gd name="connsiteY9" fmla="*/ 2978833 h 3549370"/>
              <a:gd name="connsiteX10" fmla="*/ 468079 w 600444"/>
              <a:gd name="connsiteY10" fmla="*/ 3000199 h 3549370"/>
              <a:gd name="connsiteX11" fmla="*/ 600444 w 600444"/>
              <a:gd name="connsiteY11" fmla="*/ 3249148 h 3549370"/>
              <a:gd name="connsiteX12" fmla="*/ 300222 w 600444"/>
              <a:gd name="connsiteY12" fmla="*/ 3549370 h 3549370"/>
              <a:gd name="connsiteX13" fmla="*/ 0 w 600444"/>
              <a:gd name="connsiteY13" fmla="*/ 3249148 h 3549370"/>
              <a:gd name="connsiteX14" fmla="*/ 132365 w 600444"/>
              <a:gd name="connsiteY14" fmla="*/ 3000199 h 3549370"/>
              <a:gd name="connsiteX15" fmla="*/ 171730 w 600444"/>
              <a:gd name="connsiteY15" fmla="*/ 2978833 h 3549370"/>
              <a:gd name="connsiteX16" fmla="*/ 171730 w 600444"/>
              <a:gd name="connsiteY16" fmla="*/ 2074615 h 3549370"/>
              <a:gd name="connsiteX17" fmla="*/ 132365 w 600444"/>
              <a:gd name="connsiteY17" fmla="*/ 2053248 h 3549370"/>
              <a:gd name="connsiteX18" fmla="*/ 0 w 600444"/>
              <a:gd name="connsiteY18" fmla="*/ 1804299 h 3549370"/>
              <a:gd name="connsiteX19" fmla="*/ 132365 w 600444"/>
              <a:gd name="connsiteY19" fmla="*/ 1555350 h 3549370"/>
              <a:gd name="connsiteX20" fmla="*/ 171730 w 600444"/>
              <a:gd name="connsiteY20" fmla="*/ 1533984 h 3549370"/>
              <a:gd name="connsiteX21" fmla="*/ 171730 w 600444"/>
              <a:gd name="connsiteY21" fmla="*/ 570538 h 3549370"/>
              <a:gd name="connsiteX22" fmla="*/ 132365 w 600444"/>
              <a:gd name="connsiteY22" fmla="*/ 549171 h 3549370"/>
              <a:gd name="connsiteX23" fmla="*/ 0 w 600444"/>
              <a:gd name="connsiteY23" fmla="*/ 300222 h 3549370"/>
              <a:gd name="connsiteX24" fmla="*/ 300222 w 600444"/>
              <a:gd name="connsiteY24" fmla="*/ 0 h 35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0444" h="3549370">
                <a:moveTo>
                  <a:pt x="300222" y="0"/>
                </a:moveTo>
                <a:cubicBezTo>
                  <a:pt x="466030" y="0"/>
                  <a:pt x="600444" y="134414"/>
                  <a:pt x="600444" y="300222"/>
                </a:cubicBezTo>
                <a:cubicBezTo>
                  <a:pt x="600444" y="403852"/>
                  <a:pt x="547939" y="495219"/>
                  <a:pt x="468079" y="549171"/>
                </a:cubicBezTo>
                <a:lnTo>
                  <a:pt x="428714" y="570538"/>
                </a:lnTo>
                <a:lnTo>
                  <a:pt x="428714" y="1533984"/>
                </a:lnTo>
                <a:lnTo>
                  <a:pt x="468079" y="1555350"/>
                </a:lnTo>
                <a:cubicBezTo>
                  <a:pt x="547939" y="1609302"/>
                  <a:pt x="600444" y="1700669"/>
                  <a:pt x="600444" y="1804299"/>
                </a:cubicBezTo>
                <a:cubicBezTo>
                  <a:pt x="600444" y="1907929"/>
                  <a:pt x="547939" y="1999296"/>
                  <a:pt x="468079" y="2053248"/>
                </a:cubicBezTo>
                <a:lnTo>
                  <a:pt x="428714" y="2074615"/>
                </a:lnTo>
                <a:lnTo>
                  <a:pt x="428714" y="2978833"/>
                </a:lnTo>
                <a:lnTo>
                  <a:pt x="468079" y="3000199"/>
                </a:lnTo>
                <a:cubicBezTo>
                  <a:pt x="547939" y="3054152"/>
                  <a:pt x="600444" y="3145518"/>
                  <a:pt x="600444" y="3249148"/>
                </a:cubicBezTo>
                <a:cubicBezTo>
                  <a:pt x="600444" y="3414956"/>
                  <a:pt x="466030" y="3549370"/>
                  <a:pt x="300222" y="3549370"/>
                </a:cubicBezTo>
                <a:cubicBezTo>
                  <a:pt x="134414" y="3549370"/>
                  <a:pt x="0" y="3414956"/>
                  <a:pt x="0" y="3249148"/>
                </a:cubicBezTo>
                <a:cubicBezTo>
                  <a:pt x="0" y="3145518"/>
                  <a:pt x="52505" y="3054152"/>
                  <a:pt x="132365" y="3000199"/>
                </a:cubicBezTo>
                <a:lnTo>
                  <a:pt x="171730" y="2978833"/>
                </a:lnTo>
                <a:lnTo>
                  <a:pt x="171730" y="2074615"/>
                </a:lnTo>
                <a:lnTo>
                  <a:pt x="132365" y="2053248"/>
                </a:lnTo>
                <a:cubicBezTo>
                  <a:pt x="52505" y="1999296"/>
                  <a:pt x="0" y="1907929"/>
                  <a:pt x="0" y="1804299"/>
                </a:cubicBezTo>
                <a:cubicBezTo>
                  <a:pt x="0" y="1700669"/>
                  <a:pt x="52505" y="1609302"/>
                  <a:pt x="132365" y="1555350"/>
                </a:cubicBezTo>
                <a:lnTo>
                  <a:pt x="171730" y="1533984"/>
                </a:lnTo>
                <a:lnTo>
                  <a:pt x="171730" y="570538"/>
                </a:lnTo>
                <a:lnTo>
                  <a:pt x="132365" y="549171"/>
                </a:lnTo>
                <a:cubicBezTo>
                  <a:pt x="52505" y="495219"/>
                  <a:pt x="0" y="403852"/>
                  <a:pt x="0" y="300222"/>
                </a:cubicBezTo>
                <a:cubicBezTo>
                  <a:pt x="0" y="134414"/>
                  <a:pt x="134414" y="0"/>
                  <a:pt x="30022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894474" y="209541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133028" y="1487164"/>
            <a:ext cx="4131105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会计学本科课程组结构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2235825" y="2232286"/>
            <a:ext cx="6651385" cy="43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核心课程组、实践课程组、会计拓展课程组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174390" y="1838404"/>
            <a:ext cx="968654" cy="956034"/>
            <a:chOff x="6217933" y="1158425"/>
            <a:chExt cx="527724" cy="520849"/>
          </a:xfrm>
        </p:grpSpPr>
        <p:grpSp>
          <p:nvGrpSpPr>
            <p:cNvPr id="20" name="组合 1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217933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00206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00206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1930446" y="5058075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160146" y="4501695"/>
            <a:ext cx="3546187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课程组模块逻辑关系</a:t>
            </a:r>
            <a:endParaRPr lang="zh-CN" altLang="en-US" sz="24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2143048" y="5243310"/>
            <a:ext cx="4986347" cy="43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“会计原理→会计实务→会计拓展”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210366" y="4801068"/>
            <a:ext cx="968654" cy="956034"/>
            <a:chOff x="6217935" y="1158425"/>
            <a:chExt cx="527724" cy="520849"/>
          </a:xfrm>
        </p:grpSpPr>
        <p:grpSp>
          <p:nvGrpSpPr>
            <p:cNvPr id="28" name="组合 27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5" grpId="0" animBg="1"/>
      <p:bldP spid="17" grpId="0"/>
      <p:bldP spid="18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19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本科培养计划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3"/>
          <p:cNvSpPr/>
          <p:nvPr/>
        </p:nvSpPr>
        <p:spPr>
          <a:xfrm>
            <a:off x="2864927" y="1428436"/>
            <a:ext cx="8921292" cy="1146040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rgbClr val="0E6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398119" y="1848309"/>
            <a:ext cx="1610824" cy="1452335"/>
            <a:chOff x="2713211" y="1988840"/>
            <a:chExt cx="1610824" cy="1452335"/>
          </a:xfrm>
        </p:grpSpPr>
        <p:sp>
          <p:nvSpPr>
            <p:cNvPr id="14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文本框 26"/>
          <p:cNvSpPr txBox="1"/>
          <p:nvPr/>
        </p:nvSpPr>
        <p:spPr>
          <a:xfrm>
            <a:off x="1678124" y="2117155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大类数理基础课程</a:t>
            </a:r>
            <a:endParaRPr lang="zh-CN" altLang="en-US" sz="2000" b="1" spc="100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720911" y="2652572"/>
            <a:ext cx="1610824" cy="1452335"/>
            <a:chOff x="2713211" y="1988840"/>
            <a:chExt cx="1610824" cy="1452335"/>
          </a:xfrm>
        </p:grpSpPr>
        <p:sp>
          <p:nvSpPr>
            <p:cNvPr id="18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文本框 26"/>
          <p:cNvSpPr txBox="1"/>
          <p:nvPr/>
        </p:nvSpPr>
        <p:spPr>
          <a:xfrm>
            <a:off x="2991985" y="2996904"/>
            <a:ext cx="1165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学科基础课程</a:t>
            </a:r>
            <a:endParaRPr lang="zh-CN" altLang="en-US" sz="2000" b="1" spc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398119" y="3504493"/>
            <a:ext cx="1610824" cy="1452335"/>
            <a:chOff x="2713211" y="1988840"/>
            <a:chExt cx="1610824" cy="1452335"/>
          </a:xfrm>
        </p:grpSpPr>
        <p:sp>
          <p:nvSpPr>
            <p:cNvPr id="22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7A08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6"/>
          <p:cNvSpPr txBox="1"/>
          <p:nvPr/>
        </p:nvSpPr>
        <p:spPr>
          <a:xfrm>
            <a:off x="1749361" y="3888902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专业课程</a:t>
            </a:r>
            <a:endParaRPr lang="en-US" altLang="zh-CN" sz="2000" b="1" spc="100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02403" y="1591027"/>
            <a:ext cx="7196956" cy="8689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高等数学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A(1)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、高等数学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A(2)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、线性代数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、微观经济学、管理学原理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、系统工程导论、数据库基础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、数据库课程设计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6"/>
          <p:cNvSpPr txBox="1"/>
          <p:nvPr/>
        </p:nvSpPr>
        <p:spPr>
          <a:xfrm>
            <a:off x="2973497" y="1644460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100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en-US" altLang="zh-CN" sz="4000" b="1" spc="100" dirty="0">
              <a:solidFill>
                <a:srgbClr val="0E647C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矩形 3"/>
          <p:cNvSpPr/>
          <p:nvPr/>
        </p:nvSpPr>
        <p:spPr>
          <a:xfrm>
            <a:off x="4449103" y="2796588"/>
            <a:ext cx="7337116" cy="1146040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461065" y="2955735"/>
            <a:ext cx="589695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概率论与数理统计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、人工智能基础、运筹学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、宏观经济学、计量经济学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、财务管理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、高级交际技能英语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6"/>
          <p:cNvSpPr txBox="1"/>
          <p:nvPr/>
        </p:nvSpPr>
        <p:spPr>
          <a:xfrm>
            <a:off x="4557673" y="3012612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100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en-US" altLang="zh-CN" sz="4000" b="1" spc="100" dirty="0">
              <a:solidFill>
                <a:srgbClr val="C0000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矩形 3"/>
          <p:cNvSpPr/>
          <p:nvPr/>
        </p:nvSpPr>
        <p:spPr>
          <a:xfrm>
            <a:off x="2864927" y="4242836"/>
            <a:ext cx="8434432" cy="1146040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rgbClr val="F7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3962332" y="4375347"/>
            <a:ext cx="672648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基础会计、中级财务会计、高级财务会计、管理会计、成本会计、审计学、财务管理、公司战略与风险管理、会计信息系统及实验、会计理论、财务报表分析、会计职业道德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26"/>
          <p:cNvSpPr txBox="1"/>
          <p:nvPr/>
        </p:nvSpPr>
        <p:spPr>
          <a:xfrm>
            <a:off x="2973497" y="4458860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100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en-US" altLang="zh-CN" sz="4000" b="1" spc="100" dirty="0">
              <a:solidFill>
                <a:srgbClr val="F77A08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8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8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99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399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399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2" grpId="0" animBg="1"/>
      <p:bldP spid="16" grpId="0"/>
      <p:bldP spid="20" grpId="0"/>
      <p:bldP spid="24" grpId="0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22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会计相关证书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65387" y="4153289"/>
            <a:ext cx="1101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是否需要本科学位</a:t>
            </a:r>
            <a:endParaRPr lang="zh-CN" altLang="en-US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8584338" y="1429802"/>
            <a:ext cx="2498256" cy="2498256"/>
            <a:chOff x="2785219" y="1704380"/>
            <a:chExt cx="2202638" cy="2202638"/>
          </a:xfrm>
        </p:grpSpPr>
        <p:sp>
          <p:nvSpPr>
            <p:cNvPr id="75" name="椭圆 74"/>
            <p:cNvSpPr/>
            <p:nvPr/>
          </p:nvSpPr>
          <p:spPr>
            <a:xfrm>
              <a:off x="2785219" y="1704380"/>
              <a:ext cx="2202638" cy="2202638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2907211" y="1834146"/>
              <a:ext cx="1958654" cy="1958654"/>
            </a:xfrm>
            <a:prstGeom prst="ellipse">
              <a:avLst/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1012988" y="1403256"/>
            <a:ext cx="2498256" cy="2498256"/>
            <a:chOff x="2785219" y="1704380"/>
            <a:chExt cx="2202638" cy="2202638"/>
          </a:xfrm>
        </p:grpSpPr>
        <p:sp>
          <p:nvSpPr>
            <p:cNvPr id="78" name="椭圆 77"/>
            <p:cNvSpPr/>
            <p:nvPr/>
          </p:nvSpPr>
          <p:spPr>
            <a:xfrm>
              <a:off x="2785219" y="1704380"/>
              <a:ext cx="2202638" cy="2202638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2907211" y="1834146"/>
              <a:ext cx="1958654" cy="1958654"/>
            </a:xfrm>
            <a:prstGeom prst="ellipse">
              <a:avLst/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889599" y="1682471"/>
            <a:ext cx="727207" cy="617831"/>
            <a:chOff x="3351213" y="1103313"/>
            <a:chExt cx="5467350" cy="4645026"/>
          </a:xfrm>
          <a:solidFill>
            <a:srgbClr val="0E647C"/>
          </a:solidFill>
        </p:grpSpPr>
        <p:sp>
          <p:nvSpPr>
            <p:cNvPr id="81" name="Freeform 22"/>
            <p:cNvSpPr/>
            <p:nvPr/>
          </p:nvSpPr>
          <p:spPr bwMode="auto">
            <a:xfrm>
              <a:off x="8081963" y="4530726"/>
              <a:ext cx="736600" cy="833438"/>
            </a:xfrm>
            <a:custGeom>
              <a:avLst/>
              <a:gdLst>
                <a:gd name="T0" fmla="*/ 0 w 196"/>
                <a:gd name="T1" fmla="*/ 59 h 222"/>
                <a:gd name="T2" fmla="*/ 85 w 196"/>
                <a:gd name="T3" fmla="*/ 0 h 222"/>
                <a:gd name="T4" fmla="*/ 196 w 196"/>
                <a:gd name="T5" fmla="*/ 89 h 222"/>
                <a:gd name="T6" fmla="*/ 196 w 196"/>
                <a:gd name="T7" fmla="*/ 222 h 222"/>
                <a:gd name="T8" fmla="*/ 14 w 196"/>
                <a:gd name="T9" fmla="*/ 222 h 222"/>
                <a:gd name="T10" fmla="*/ 36 w 196"/>
                <a:gd name="T11" fmla="*/ 189 h 222"/>
                <a:gd name="T12" fmla="*/ 0 w 196"/>
                <a:gd name="T13" fmla="*/ 5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22">
                  <a:moveTo>
                    <a:pt x="0" y="59"/>
                  </a:moveTo>
                  <a:cubicBezTo>
                    <a:pt x="38" y="56"/>
                    <a:pt x="70" y="33"/>
                    <a:pt x="85" y="0"/>
                  </a:cubicBezTo>
                  <a:cubicBezTo>
                    <a:pt x="139" y="15"/>
                    <a:pt x="196" y="42"/>
                    <a:pt x="196" y="89"/>
                  </a:cubicBezTo>
                  <a:cubicBezTo>
                    <a:pt x="196" y="179"/>
                    <a:pt x="196" y="222"/>
                    <a:pt x="196" y="222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36" y="189"/>
                    <a:pt x="36" y="189"/>
                    <a:pt x="36" y="189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3"/>
            <p:cNvSpPr/>
            <p:nvPr/>
          </p:nvSpPr>
          <p:spPr bwMode="auto">
            <a:xfrm>
              <a:off x="7585076" y="4530726"/>
              <a:ext cx="439738" cy="833438"/>
            </a:xfrm>
            <a:custGeom>
              <a:avLst/>
              <a:gdLst>
                <a:gd name="T0" fmla="*/ 32 w 117"/>
                <a:gd name="T1" fmla="*/ 0 h 222"/>
                <a:gd name="T2" fmla="*/ 117 w 117"/>
                <a:gd name="T3" fmla="*/ 59 h 222"/>
                <a:gd name="T4" fmla="*/ 81 w 117"/>
                <a:gd name="T5" fmla="*/ 189 h 222"/>
                <a:gd name="T6" fmla="*/ 103 w 117"/>
                <a:gd name="T7" fmla="*/ 222 h 222"/>
                <a:gd name="T8" fmla="*/ 14 w 117"/>
                <a:gd name="T9" fmla="*/ 222 h 222"/>
                <a:gd name="T10" fmla="*/ 14 w 117"/>
                <a:gd name="T11" fmla="*/ 65 h 222"/>
                <a:gd name="T12" fmla="*/ 0 w 117"/>
                <a:gd name="T13" fmla="*/ 10 h 222"/>
                <a:gd name="T14" fmla="*/ 32 w 117"/>
                <a:gd name="T1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22">
                  <a:moveTo>
                    <a:pt x="32" y="0"/>
                  </a:moveTo>
                  <a:cubicBezTo>
                    <a:pt x="47" y="33"/>
                    <a:pt x="79" y="56"/>
                    <a:pt x="117" y="59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103" y="222"/>
                    <a:pt x="103" y="222"/>
                    <a:pt x="103" y="222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4" y="181"/>
                    <a:pt x="14" y="129"/>
                    <a:pt x="14" y="65"/>
                  </a:cubicBezTo>
                  <a:cubicBezTo>
                    <a:pt x="14" y="45"/>
                    <a:pt x="9" y="27"/>
                    <a:pt x="0" y="10"/>
                  </a:cubicBezTo>
                  <a:cubicBezTo>
                    <a:pt x="10" y="6"/>
                    <a:pt x="21" y="3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4"/>
            <p:cNvSpPr>
              <a:spLocks noEditPoints="1"/>
            </p:cNvSpPr>
            <p:nvPr/>
          </p:nvSpPr>
          <p:spPr bwMode="auto">
            <a:xfrm>
              <a:off x="7615238" y="3722688"/>
              <a:ext cx="857250" cy="860425"/>
            </a:xfrm>
            <a:custGeom>
              <a:avLst/>
              <a:gdLst>
                <a:gd name="T0" fmla="*/ 114 w 228"/>
                <a:gd name="T1" fmla="*/ 229 h 229"/>
                <a:gd name="T2" fmla="*/ 0 w 228"/>
                <a:gd name="T3" fmla="*/ 115 h 229"/>
                <a:gd name="T4" fmla="*/ 114 w 228"/>
                <a:gd name="T5" fmla="*/ 0 h 229"/>
                <a:gd name="T6" fmla="*/ 228 w 228"/>
                <a:gd name="T7" fmla="*/ 115 h 229"/>
                <a:gd name="T8" fmla="*/ 114 w 228"/>
                <a:gd name="T9" fmla="*/ 229 h 229"/>
                <a:gd name="T10" fmla="*/ 208 w 228"/>
                <a:gd name="T11" fmla="*/ 111 h 229"/>
                <a:gd name="T12" fmla="*/ 178 w 228"/>
                <a:gd name="T13" fmla="*/ 46 h 229"/>
                <a:gd name="T14" fmla="*/ 186 w 228"/>
                <a:gd name="T15" fmla="*/ 91 h 229"/>
                <a:gd name="T16" fmla="*/ 136 w 228"/>
                <a:gd name="T17" fmla="*/ 193 h 229"/>
                <a:gd name="T18" fmla="*/ 208 w 228"/>
                <a:gd name="T19" fmla="*/ 11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29">
                  <a:moveTo>
                    <a:pt x="114" y="229"/>
                  </a:moveTo>
                  <a:cubicBezTo>
                    <a:pt x="51" y="229"/>
                    <a:pt x="0" y="178"/>
                    <a:pt x="0" y="115"/>
                  </a:cubicBezTo>
                  <a:cubicBezTo>
                    <a:pt x="0" y="52"/>
                    <a:pt x="51" y="0"/>
                    <a:pt x="114" y="0"/>
                  </a:cubicBezTo>
                  <a:cubicBezTo>
                    <a:pt x="177" y="0"/>
                    <a:pt x="228" y="52"/>
                    <a:pt x="228" y="115"/>
                  </a:cubicBezTo>
                  <a:cubicBezTo>
                    <a:pt x="228" y="178"/>
                    <a:pt x="177" y="229"/>
                    <a:pt x="114" y="229"/>
                  </a:cubicBezTo>
                  <a:close/>
                  <a:moveTo>
                    <a:pt x="208" y="111"/>
                  </a:moveTo>
                  <a:cubicBezTo>
                    <a:pt x="208" y="85"/>
                    <a:pt x="196" y="62"/>
                    <a:pt x="178" y="46"/>
                  </a:cubicBezTo>
                  <a:cubicBezTo>
                    <a:pt x="183" y="60"/>
                    <a:pt x="186" y="76"/>
                    <a:pt x="186" y="91"/>
                  </a:cubicBezTo>
                  <a:cubicBezTo>
                    <a:pt x="186" y="133"/>
                    <a:pt x="166" y="170"/>
                    <a:pt x="136" y="193"/>
                  </a:cubicBezTo>
                  <a:cubicBezTo>
                    <a:pt x="177" y="188"/>
                    <a:pt x="208" y="153"/>
                    <a:pt x="20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5"/>
            <p:cNvSpPr/>
            <p:nvPr/>
          </p:nvSpPr>
          <p:spPr bwMode="auto">
            <a:xfrm>
              <a:off x="6157913" y="4222751"/>
              <a:ext cx="1352550" cy="1525588"/>
            </a:xfrm>
            <a:custGeom>
              <a:avLst/>
              <a:gdLst>
                <a:gd name="T0" fmla="*/ 157 w 360"/>
                <a:gd name="T1" fmla="*/ 0 h 406"/>
                <a:gd name="T2" fmla="*/ 360 w 360"/>
                <a:gd name="T3" fmla="*/ 162 h 406"/>
                <a:gd name="T4" fmla="*/ 360 w 360"/>
                <a:gd name="T5" fmla="*/ 406 h 406"/>
                <a:gd name="T6" fmla="*/ 26 w 360"/>
                <a:gd name="T7" fmla="*/ 406 h 406"/>
                <a:gd name="T8" fmla="*/ 65 w 360"/>
                <a:gd name="T9" fmla="*/ 344 h 406"/>
                <a:gd name="T10" fmla="*/ 0 w 360"/>
                <a:gd name="T11" fmla="*/ 107 h 406"/>
                <a:gd name="T12" fmla="*/ 157 w 360"/>
                <a:gd name="T13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406">
                  <a:moveTo>
                    <a:pt x="157" y="0"/>
                  </a:moveTo>
                  <a:cubicBezTo>
                    <a:pt x="255" y="27"/>
                    <a:pt x="360" y="75"/>
                    <a:pt x="360" y="162"/>
                  </a:cubicBezTo>
                  <a:cubicBezTo>
                    <a:pt x="360" y="326"/>
                    <a:pt x="360" y="406"/>
                    <a:pt x="360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65" y="344"/>
                    <a:pt x="65" y="344"/>
                    <a:pt x="65" y="34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9" y="102"/>
                    <a:pt x="128" y="60"/>
                    <a:pt x="1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6"/>
            <p:cNvSpPr/>
            <p:nvPr/>
          </p:nvSpPr>
          <p:spPr bwMode="auto">
            <a:xfrm>
              <a:off x="6529388" y="30607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7"/>
            <p:cNvSpPr/>
            <p:nvPr/>
          </p:nvSpPr>
          <p:spPr bwMode="auto">
            <a:xfrm>
              <a:off x="4703763" y="4222751"/>
              <a:ext cx="1352550" cy="1525588"/>
            </a:xfrm>
            <a:custGeom>
              <a:avLst/>
              <a:gdLst>
                <a:gd name="T0" fmla="*/ 0 w 360"/>
                <a:gd name="T1" fmla="*/ 406 h 406"/>
                <a:gd name="T2" fmla="*/ 0 w 360"/>
                <a:gd name="T3" fmla="*/ 162 h 406"/>
                <a:gd name="T4" fmla="*/ 203 w 360"/>
                <a:gd name="T5" fmla="*/ 0 h 406"/>
                <a:gd name="T6" fmla="*/ 360 w 360"/>
                <a:gd name="T7" fmla="*/ 107 h 406"/>
                <a:gd name="T8" fmla="*/ 295 w 360"/>
                <a:gd name="T9" fmla="*/ 344 h 406"/>
                <a:gd name="T10" fmla="*/ 334 w 360"/>
                <a:gd name="T11" fmla="*/ 406 h 406"/>
                <a:gd name="T12" fmla="*/ 0 w 360"/>
                <a:gd name="T13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406">
                  <a:moveTo>
                    <a:pt x="0" y="406"/>
                  </a:moveTo>
                  <a:cubicBezTo>
                    <a:pt x="0" y="406"/>
                    <a:pt x="0" y="326"/>
                    <a:pt x="0" y="162"/>
                  </a:cubicBezTo>
                  <a:cubicBezTo>
                    <a:pt x="0" y="75"/>
                    <a:pt x="105" y="27"/>
                    <a:pt x="203" y="0"/>
                  </a:cubicBezTo>
                  <a:cubicBezTo>
                    <a:pt x="232" y="60"/>
                    <a:pt x="291" y="102"/>
                    <a:pt x="360" y="107"/>
                  </a:cubicBezTo>
                  <a:cubicBezTo>
                    <a:pt x="295" y="344"/>
                    <a:pt x="295" y="344"/>
                    <a:pt x="295" y="344"/>
                  </a:cubicBezTo>
                  <a:cubicBezTo>
                    <a:pt x="334" y="406"/>
                    <a:pt x="334" y="406"/>
                    <a:pt x="334" y="406"/>
                  </a:cubicBezTo>
                  <a:lnTo>
                    <a:pt x="0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28"/>
            <p:cNvSpPr/>
            <p:nvPr/>
          </p:nvSpPr>
          <p:spPr bwMode="auto">
            <a:xfrm>
              <a:off x="5454651" y="1103313"/>
              <a:ext cx="3322638" cy="1690688"/>
            </a:xfrm>
            <a:custGeom>
              <a:avLst/>
              <a:gdLst>
                <a:gd name="T0" fmla="*/ 137 w 884"/>
                <a:gd name="T1" fmla="*/ 396 h 450"/>
                <a:gd name="T2" fmla="*/ 10 w 884"/>
                <a:gd name="T3" fmla="*/ 450 h 450"/>
                <a:gd name="T4" fmla="*/ 0 w 884"/>
                <a:gd name="T5" fmla="*/ 437 h 450"/>
                <a:gd name="T6" fmla="*/ 349 w 884"/>
                <a:gd name="T7" fmla="*/ 157 h 450"/>
                <a:gd name="T8" fmla="*/ 450 w 884"/>
                <a:gd name="T9" fmla="*/ 335 h 450"/>
                <a:gd name="T10" fmla="*/ 620 w 884"/>
                <a:gd name="T11" fmla="*/ 190 h 450"/>
                <a:gd name="T12" fmla="*/ 484 w 884"/>
                <a:gd name="T13" fmla="*/ 112 h 450"/>
                <a:gd name="T14" fmla="*/ 884 w 884"/>
                <a:gd name="T15" fmla="*/ 0 h 450"/>
                <a:gd name="T16" fmla="*/ 744 w 884"/>
                <a:gd name="T17" fmla="*/ 391 h 450"/>
                <a:gd name="T18" fmla="*/ 662 w 884"/>
                <a:gd name="T19" fmla="*/ 225 h 450"/>
                <a:gd name="T20" fmla="*/ 435 w 884"/>
                <a:gd name="T21" fmla="*/ 418 h 450"/>
                <a:gd name="T22" fmla="*/ 334 w 884"/>
                <a:gd name="T23" fmla="*/ 238 h 450"/>
                <a:gd name="T24" fmla="*/ 137 w 884"/>
                <a:gd name="T25" fmla="*/ 396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4" h="450">
                  <a:moveTo>
                    <a:pt x="137" y="396"/>
                  </a:moveTo>
                  <a:cubicBezTo>
                    <a:pt x="89" y="402"/>
                    <a:pt x="46" y="421"/>
                    <a:pt x="10" y="450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349" y="157"/>
                    <a:pt x="349" y="157"/>
                    <a:pt x="349" y="157"/>
                  </a:cubicBezTo>
                  <a:cubicBezTo>
                    <a:pt x="450" y="335"/>
                    <a:pt x="450" y="335"/>
                    <a:pt x="450" y="335"/>
                  </a:cubicBezTo>
                  <a:cubicBezTo>
                    <a:pt x="620" y="190"/>
                    <a:pt x="620" y="190"/>
                    <a:pt x="620" y="190"/>
                  </a:cubicBezTo>
                  <a:cubicBezTo>
                    <a:pt x="484" y="112"/>
                    <a:pt x="484" y="112"/>
                    <a:pt x="484" y="112"/>
                  </a:cubicBezTo>
                  <a:cubicBezTo>
                    <a:pt x="884" y="0"/>
                    <a:pt x="884" y="0"/>
                    <a:pt x="884" y="0"/>
                  </a:cubicBezTo>
                  <a:cubicBezTo>
                    <a:pt x="744" y="391"/>
                    <a:pt x="744" y="391"/>
                    <a:pt x="744" y="391"/>
                  </a:cubicBezTo>
                  <a:cubicBezTo>
                    <a:pt x="662" y="225"/>
                    <a:pt x="662" y="225"/>
                    <a:pt x="662" y="225"/>
                  </a:cubicBezTo>
                  <a:cubicBezTo>
                    <a:pt x="435" y="418"/>
                    <a:pt x="435" y="418"/>
                    <a:pt x="435" y="418"/>
                  </a:cubicBezTo>
                  <a:cubicBezTo>
                    <a:pt x="334" y="238"/>
                    <a:pt x="334" y="238"/>
                    <a:pt x="334" y="238"/>
                  </a:cubicBezTo>
                  <a:lnTo>
                    <a:pt x="137" y="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29"/>
            <p:cNvSpPr/>
            <p:nvPr/>
          </p:nvSpPr>
          <p:spPr bwMode="auto">
            <a:xfrm>
              <a:off x="3351213" y="2474913"/>
              <a:ext cx="2141538" cy="1333500"/>
            </a:xfrm>
            <a:custGeom>
              <a:avLst/>
              <a:gdLst>
                <a:gd name="T0" fmla="*/ 492 w 570"/>
                <a:gd name="T1" fmla="*/ 196 h 355"/>
                <a:gd name="T2" fmla="*/ 415 w 570"/>
                <a:gd name="T3" fmla="*/ 258 h 355"/>
                <a:gd name="T4" fmla="*/ 323 w 570"/>
                <a:gd name="T5" fmla="*/ 86 h 355"/>
                <a:gd name="T6" fmla="*/ 59 w 570"/>
                <a:gd name="T7" fmla="*/ 334 h 355"/>
                <a:gd name="T8" fmla="*/ 10 w 570"/>
                <a:gd name="T9" fmla="*/ 344 h 355"/>
                <a:gd name="T10" fmla="*/ 22 w 570"/>
                <a:gd name="T11" fmla="*/ 295 h 355"/>
                <a:gd name="T12" fmla="*/ 338 w 570"/>
                <a:gd name="T13" fmla="*/ 0 h 355"/>
                <a:gd name="T14" fmla="*/ 432 w 570"/>
                <a:gd name="T15" fmla="*/ 176 h 355"/>
                <a:gd name="T16" fmla="*/ 560 w 570"/>
                <a:gd name="T17" fmla="*/ 72 h 355"/>
                <a:gd name="T18" fmla="*/ 570 w 570"/>
                <a:gd name="T19" fmla="*/ 85 h 355"/>
                <a:gd name="T20" fmla="*/ 492 w 570"/>
                <a:gd name="T21" fmla="*/ 196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0" h="355">
                  <a:moveTo>
                    <a:pt x="492" y="196"/>
                  </a:moveTo>
                  <a:cubicBezTo>
                    <a:pt x="415" y="258"/>
                    <a:pt x="415" y="258"/>
                    <a:pt x="415" y="258"/>
                  </a:cubicBezTo>
                  <a:cubicBezTo>
                    <a:pt x="323" y="86"/>
                    <a:pt x="323" y="86"/>
                    <a:pt x="323" y="86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42" y="350"/>
                    <a:pt x="20" y="355"/>
                    <a:pt x="10" y="344"/>
                  </a:cubicBezTo>
                  <a:cubicBezTo>
                    <a:pt x="0" y="333"/>
                    <a:pt x="5" y="312"/>
                    <a:pt x="22" y="295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432" y="176"/>
                    <a:pt x="432" y="176"/>
                    <a:pt x="432" y="176"/>
                  </a:cubicBezTo>
                  <a:cubicBezTo>
                    <a:pt x="560" y="72"/>
                    <a:pt x="560" y="72"/>
                    <a:pt x="560" y="72"/>
                  </a:cubicBezTo>
                  <a:cubicBezTo>
                    <a:pt x="570" y="85"/>
                    <a:pt x="570" y="85"/>
                    <a:pt x="570" y="85"/>
                  </a:cubicBezTo>
                  <a:cubicBezTo>
                    <a:pt x="535" y="114"/>
                    <a:pt x="507" y="152"/>
                    <a:pt x="492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0"/>
            <p:cNvSpPr>
              <a:spLocks noEditPoints="1"/>
            </p:cNvSpPr>
            <p:nvPr/>
          </p:nvSpPr>
          <p:spPr bwMode="auto">
            <a:xfrm>
              <a:off x="5305426" y="2744788"/>
              <a:ext cx="1570038" cy="1571625"/>
            </a:xfrm>
            <a:custGeom>
              <a:avLst/>
              <a:gdLst>
                <a:gd name="T0" fmla="*/ 249 w 418"/>
                <a:gd name="T1" fmla="*/ 352 h 418"/>
                <a:gd name="T2" fmla="*/ 381 w 418"/>
                <a:gd name="T3" fmla="*/ 201 h 418"/>
                <a:gd name="T4" fmla="*/ 326 w 418"/>
                <a:gd name="T5" fmla="*/ 84 h 418"/>
                <a:gd name="T6" fmla="*/ 326 w 418"/>
                <a:gd name="T7" fmla="*/ 84 h 418"/>
                <a:gd name="T8" fmla="*/ 326 w 418"/>
                <a:gd name="T9" fmla="*/ 84 h 418"/>
                <a:gd name="T10" fmla="*/ 341 w 418"/>
                <a:gd name="T11" fmla="*/ 166 h 418"/>
                <a:gd name="T12" fmla="*/ 249 w 418"/>
                <a:gd name="T13" fmla="*/ 352 h 418"/>
                <a:gd name="T14" fmla="*/ 209 w 418"/>
                <a:gd name="T15" fmla="*/ 418 h 418"/>
                <a:gd name="T16" fmla="*/ 0 w 418"/>
                <a:gd name="T17" fmla="*/ 209 h 418"/>
                <a:gd name="T18" fmla="*/ 209 w 418"/>
                <a:gd name="T19" fmla="*/ 0 h 418"/>
                <a:gd name="T20" fmla="*/ 418 w 418"/>
                <a:gd name="T21" fmla="*/ 209 h 418"/>
                <a:gd name="T22" fmla="*/ 209 w 418"/>
                <a:gd name="T23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8" h="418">
                  <a:moveTo>
                    <a:pt x="249" y="352"/>
                  </a:moveTo>
                  <a:cubicBezTo>
                    <a:pt x="324" y="342"/>
                    <a:pt x="381" y="279"/>
                    <a:pt x="381" y="201"/>
                  </a:cubicBezTo>
                  <a:cubicBezTo>
                    <a:pt x="381" y="154"/>
                    <a:pt x="360" y="112"/>
                    <a:pt x="326" y="84"/>
                  </a:cubicBezTo>
                  <a:cubicBezTo>
                    <a:pt x="326" y="84"/>
                    <a:pt x="326" y="84"/>
                    <a:pt x="326" y="84"/>
                  </a:cubicBezTo>
                  <a:cubicBezTo>
                    <a:pt x="326" y="84"/>
                    <a:pt x="326" y="84"/>
                    <a:pt x="326" y="84"/>
                  </a:cubicBezTo>
                  <a:cubicBezTo>
                    <a:pt x="335" y="109"/>
                    <a:pt x="341" y="137"/>
                    <a:pt x="341" y="166"/>
                  </a:cubicBezTo>
                  <a:cubicBezTo>
                    <a:pt x="341" y="242"/>
                    <a:pt x="305" y="309"/>
                    <a:pt x="249" y="352"/>
                  </a:cubicBezTo>
                  <a:close/>
                  <a:moveTo>
                    <a:pt x="209" y="418"/>
                  </a:moveTo>
                  <a:cubicBezTo>
                    <a:pt x="93" y="418"/>
                    <a:pt x="0" y="325"/>
                    <a:pt x="0" y="209"/>
                  </a:cubicBezTo>
                  <a:cubicBezTo>
                    <a:pt x="0" y="94"/>
                    <a:pt x="93" y="0"/>
                    <a:pt x="209" y="0"/>
                  </a:cubicBezTo>
                  <a:cubicBezTo>
                    <a:pt x="325" y="0"/>
                    <a:pt x="418" y="94"/>
                    <a:pt x="418" y="209"/>
                  </a:cubicBezTo>
                  <a:cubicBezTo>
                    <a:pt x="418" y="325"/>
                    <a:pt x="325" y="418"/>
                    <a:pt x="209" y="4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1"/>
            <p:cNvSpPr/>
            <p:nvPr/>
          </p:nvSpPr>
          <p:spPr bwMode="auto">
            <a:xfrm>
              <a:off x="4181476" y="4541838"/>
              <a:ext cx="439738" cy="830263"/>
            </a:xfrm>
            <a:custGeom>
              <a:avLst/>
              <a:gdLst>
                <a:gd name="T0" fmla="*/ 0 w 117"/>
                <a:gd name="T1" fmla="*/ 58 h 221"/>
                <a:gd name="T2" fmla="*/ 86 w 117"/>
                <a:gd name="T3" fmla="*/ 0 h 221"/>
                <a:gd name="T4" fmla="*/ 117 w 117"/>
                <a:gd name="T5" fmla="*/ 10 h 221"/>
                <a:gd name="T6" fmla="*/ 104 w 117"/>
                <a:gd name="T7" fmla="*/ 65 h 221"/>
                <a:gd name="T8" fmla="*/ 104 w 117"/>
                <a:gd name="T9" fmla="*/ 221 h 221"/>
                <a:gd name="T10" fmla="*/ 14 w 117"/>
                <a:gd name="T11" fmla="*/ 221 h 221"/>
                <a:gd name="T12" fmla="*/ 36 w 117"/>
                <a:gd name="T13" fmla="*/ 188 h 221"/>
                <a:gd name="T14" fmla="*/ 0 w 117"/>
                <a:gd name="T15" fmla="*/ 5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21">
                  <a:moveTo>
                    <a:pt x="0" y="58"/>
                  </a:moveTo>
                  <a:cubicBezTo>
                    <a:pt x="38" y="56"/>
                    <a:pt x="70" y="32"/>
                    <a:pt x="86" y="0"/>
                  </a:cubicBezTo>
                  <a:cubicBezTo>
                    <a:pt x="96" y="3"/>
                    <a:pt x="107" y="6"/>
                    <a:pt x="117" y="10"/>
                  </a:cubicBezTo>
                  <a:cubicBezTo>
                    <a:pt x="108" y="26"/>
                    <a:pt x="104" y="45"/>
                    <a:pt x="104" y="65"/>
                  </a:cubicBezTo>
                  <a:cubicBezTo>
                    <a:pt x="104" y="128"/>
                    <a:pt x="104" y="180"/>
                    <a:pt x="104" y="221"/>
                  </a:cubicBezTo>
                  <a:cubicBezTo>
                    <a:pt x="14" y="221"/>
                    <a:pt x="14" y="221"/>
                    <a:pt x="14" y="221"/>
                  </a:cubicBezTo>
                  <a:cubicBezTo>
                    <a:pt x="36" y="188"/>
                    <a:pt x="36" y="188"/>
                    <a:pt x="36" y="188"/>
                  </a:cubicBezTo>
                  <a:lnTo>
                    <a:pt x="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32"/>
            <p:cNvSpPr/>
            <p:nvPr/>
          </p:nvSpPr>
          <p:spPr bwMode="auto">
            <a:xfrm>
              <a:off x="3387726" y="4541838"/>
              <a:ext cx="736600" cy="830263"/>
            </a:xfrm>
            <a:custGeom>
              <a:avLst/>
              <a:gdLst>
                <a:gd name="T0" fmla="*/ 196 w 196"/>
                <a:gd name="T1" fmla="*/ 58 h 221"/>
                <a:gd name="T2" fmla="*/ 160 w 196"/>
                <a:gd name="T3" fmla="*/ 188 h 221"/>
                <a:gd name="T4" fmla="*/ 182 w 196"/>
                <a:gd name="T5" fmla="*/ 221 h 221"/>
                <a:gd name="T6" fmla="*/ 0 w 196"/>
                <a:gd name="T7" fmla="*/ 221 h 221"/>
                <a:gd name="T8" fmla="*/ 0 w 196"/>
                <a:gd name="T9" fmla="*/ 88 h 221"/>
                <a:gd name="T10" fmla="*/ 111 w 196"/>
                <a:gd name="T11" fmla="*/ 0 h 221"/>
                <a:gd name="T12" fmla="*/ 196 w 196"/>
                <a:gd name="T13" fmla="*/ 5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21">
                  <a:moveTo>
                    <a:pt x="196" y="58"/>
                  </a:moveTo>
                  <a:cubicBezTo>
                    <a:pt x="160" y="188"/>
                    <a:pt x="160" y="188"/>
                    <a:pt x="160" y="188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1"/>
                    <a:pt x="0" y="178"/>
                    <a:pt x="0" y="88"/>
                  </a:cubicBezTo>
                  <a:cubicBezTo>
                    <a:pt x="0" y="41"/>
                    <a:pt x="57" y="14"/>
                    <a:pt x="111" y="0"/>
                  </a:cubicBezTo>
                  <a:cubicBezTo>
                    <a:pt x="126" y="32"/>
                    <a:pt x="158" y="56"/>
                    <a:pt x="19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33"/>
            <p:cNvSpPr/>
            <p:nvPr/>
          </p:nvSpPr>
          <p:spPr bwMode="auto">
            <a:xfrm>
              <a:off x="3922713" y="3906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34"/>
            <p:cNvSpPr>
              <a:spLocks noEditPoints="1"/>
            </p:cNvSpPr>
            <p:nvPr/>
          </p:nvSpPr>
          <p:spPr bwMode="auto">
            <a:xfrm>
              <a:off x="3733801" y="3733801"/>
              <a:ext cx="857250" cy="860425"/>
            </a:xfrm>
            <a:custGeom>
              <a:avLst/>
              <a:gdLst>
                <a:gd name="T0" fmla="*/ 50 w 228"/>
                <a:gd name="T1" fmla="*/ 46 h 229"/>
                <a:gd name="T2" fmla="*/ 20 w 228"/>
                <a:gd name="T3" fmla="*/ 110 h 229"/>
                <a:gd name="T4" fmla="*/ 92 w 228"/>
                <a:gd name="T5" fmla="*/ 192 h 229"/>
                <a:gd name="T6" fmla="*/ 42 w 228"/>
                <a:gd name="T7" fmla="*/ 91 h 229"/>
                <a:gd name="T8" fmla="*/ 50 w 228"/>
                <a:gd name="T9" fmla="*/ 46 h 229"/>
                <a:gd name="T10" fmla="*/ 50 w 228"/>
                <a:gd name="T11" fmla="*/ 46 h 229"/>
                <a:gd name="T12" fmla="*/ 114 w 228"/>
                <a:gd name="T13" fmla="*/ 229 h 229"/>
                <a:gd name="T14" fmla="*/ 0 w 228"/>
                <a:gd name="T15" fmla="*/ 114 h 229"/>
                <a:gd name="T16" fmla="*/ 114 w 228"/>
                <a:gd name="T17" fmla="*/ 0 h 229"/>
                <a:gd name="T18" fmla="*/ 228 w 228"/>
                <a:gd name="T19" fmla="*/ 114 h 229"/>
                <a:gd name="T20" fmla="*/ 114 w 228"/>
                <a:gd name="T21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29">
                  <a:moveTo>
                    <a:pt x="50" y="46"/>
                  </a:moveTo>
                  <a:cubicBezTo>
                    <a:pt x="32" y="61"/>
                    <a:pt x="20" y="84"/>
                    <a:pt x="20" y="110"/>
                  </a:cubicBezTo>
                  <a:cubicBezTo>
                    <a:pt x="20" y="152"/>
                    <a:pt x="51" y="187"/>
                    <a:pt x="92" y="192"/>
                  </a:cubicBezTo>
                  <a:cubicBezTo>
                    <a:pt x="62" y="169"/>
                    <a:pt x="42" y="132"/>
                    <a:pt x="42" y="91"/>
                  </a:cubicBezTo>
                  <a:cubicBezTo>
                    <a:pt x="42" y="75"/>
                    <a:pt x="45" y="60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lose/>
                  <a:moveTo>
                    <a:pt x="114" y="229"/>
                  </a:moveTo>
                  <a:cubicBezTo>
                    <a:pt x="51" y="229"/>
                    <a:pt x="0" y="177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177" y="0"/>
                    <a:pt x="228" y="51"/>
                    <a:pt x="228" y="114"/>
                  </a:cubicBezTo>
                  <a:cubicBezTo>
                    <a:pt x="228" y="177"/>
                    <a:pt x="177" y="229"/>
                    <a:pt x="114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4" name="文本框 26"/>
          <p:cNvSpPr txBox="1"/>
          <p:nvPr/>
        </p:nvSpPr>
        <p:spPr>
          <a:xfrm>
            <a:off x="1301413" y="2701616"/>
            <a:ext cx="193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特许公认会计师公会</a:t>
            </a:r>
            <a:endParaRPr lang="en-US" altLang="zh-CN" b="1" spc="100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spc="100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（英国）</a:t>
            </a:r>
            <a:endParaRPr lang="zh-CN" altLang="en-US" b="1" spc="100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4676778" y="1503619"/>
            <a:ext cx="2498256" cy="2498256"/>
            <a:chOff x="2785219" y="1704380"/>
            <a:chExt cx="2202638" cy="2202638"/>
          </a:xfrm>
        </p:grpSpPr>
        <p:sp>
          <p:nvSpPr>
            <p:cNvPr id="107" name="椭圆 106"/>
            <p:cNvSpPr/>
            <p:nvPr/>
          </p:nvSpPr>
          <p:spPr>
            <a:xfrm>
              <a:off x="2785219" y="1704380"/>
              <a:ext cx="2202638" cy="220263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2907211" y="1834146"/>
              <a:ext cx="1958654" cy="1958654"/>
            </a:xfrm>
            <a:prstGeom prst="ellipse">
              <a:avLst/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 rot="10800000">
            <a:off x="3758018" y="2405077"/>
            <a:ext cx="639027" cy="639027"/>
            <a:chOff x="5245553" y="1964897"/>
            <a:chExt cx="852035" cy="852035"/>
          </a:xfrm>
        </p:grpSpPr>
        <p:grpSp>
          <p:nvGrpSpPr>
            <p:cNvPr id="110" name="组合 109"/>
            <p:cNvGrpSpPr/>
            <p:nvPr/>
          </p:nvGrpSpPr>
          <p:grpSpPr>
            <a:xfrm>
              <a:off x="5245553" y="1964897"/>
              <a:ext cx="852035" cy="852035"/>
              <a:chOff x="1705099" y="2564904"/>
              <a:chExt cx="1800200" cy="1800200"/>
            </a:xfrm>
          </p:grpSpPr>
          <p:sp>
            <p:nvSpPr>
              <p:cNvPr id="112" name="椭圆 11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" name="右箭头 110"/>
            <p:cNvSpPr/>
            <p:nvPr/>
          </p:nvSpPr>
          <p:spPr>
            <a:xfrm rot="10800000">
              <a:off x="5419542" y="2177905"/>
              <a:ext cx="504056" cy="426018"/>
            </a:xfrm>
            <a:prstGeom prst="rightArrow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628306" y="1654900"/>
            <a:ext cx="716236" cy="713249"/>
            <a:chOff x="3632200" y="998538"/>
            <a:chExt cx="4949826" cy="4929188"/>
          </a:xfrm>
          <a:solidFill>
            <a:srgbClr val="2DB2A4"/>
          </a:solidFill>
        </p:grpSpPr>
        <p:sp>
          <p:nvSpPr>
            <p:cNvPr id="115" name="Rectangle 94"/>
            <p:cNvSpPr>
              <a:spLocks noChangeArrowheads="1"/>
            </p:cNvSpPr>
            <p:nvPr/>
          </p:nvSpPr>
          <p:spPr bwMode="auto">
            <a:xfrm>
              <a:off x="3632200" y="4795838"/>
              <a:ext cx="615950" cy="1000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95"/>
            <p:cNvSpPr>
              <a:spLocks noEditPoints="1"/>
            </p:cNvSpPr>
            <p:nvPr/>
          </p:nvSpPr>
          <p:spPr bwMode="auto">
            <a:xfrm>
              <a:off x="4451350" y="2814638"/>
              <a:ext cx="1409700" cy="1409700"/>
            </a:xfrm>
            <a:custGeom>
              <a:avLst/>
              <a:gdLst>
                <a:gd name="T0" fmla="*/ 20 w 375"/>
                <a:gd name="T1" fmla="*/ 187 h 375"/>
                <a:gd name="T2" fmla="*/ 188 w 375"/>
                <a:gd name="T3" fmla="*/ 20 h 375"/>
                <a:gd name="T4" fmla="*/ 356 w 375"/>
                <a:gd name="T5" fmla="*/ 187 h 375"/>
                <a:gd name="T6" fmla="*/ 188 w 375"/>
                <a:gd name="T7" fmla="*/ 355 h 375"/>
                <a:gd name="T8" fmla="*/ 20 w 375"/>
                <a:gd name="T9" fmla="*/ 187 h 375"/>
                <a:gd name="T10" fmla="*/ 188 w 375"/>
                <a:gd name="T11" fmla="*/ 0 h 375"/>
                <a:gd name="T12" fmla="*/ 0 w 375"/>
                <a:gd name="T13" fmla="*/ 187 h 375"/>
                <a:gd name="T14" fmla="*/ 188 w 375"/>
                <a:gd name="T15" fmla="*/ 375 h 375"/>
                <a:gd name="T16" fmla="*/ 375 w 375"/>
                <a:gd name="T17" fmla="*/ 187 h 375"/>
                <a:gd name="T18" fmla="*/ 188 w 375"/>
                <a:gd name="T19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375">
                  <a:moveTo>
                    <a:pt x="20" y="187"/>
                  </a:moveTo>
                  <a:cubicBezTo>
                    <a:pt x="20" y="95"/>
                    <a:pt x="95" y="20"/>
                    <a:pt x="188" y="20"/>
                  </a:cubicBezTo>
                  <a:cubicBezTo>
                    <a:pt x="280" y="20"/>
                    <a:pt x="356" y="95"/>
                    <a:pt x="356" y="187"/>
                  </a:cubicBezTo>
                  <a:cubicBezTo>
                    <a:pt x="356" y="280"/>
                    <a:pt x="280" y="355"/>
                    <a:pt x="188" y="355"/>
                  </a:cubicBezTo>
                  <a:cubicBezTo>
                    <a:pt x="95" y="355"/>
                    <a:pt x="20" y="280"/>
                    <a:pt x="20" y="187"/>
                  </a:cubicBezTo>
                  <a:close/>
                  <a:moveTo>
                    <a:pt x="188" y="0"/>
                  </a:moveTo>
                  <a:cubicBezTo>
                    <a:pt x="84" y="0"/>
                    <a:pt x="0" y="84"/>
                    <a:pt x="0" y="187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7"/>
                  </a:cubicBezTo>
                  <a:cubicBezTo>
                    <a:pt x="375" y="84"/>
                    <a:pt x="291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96"/>
            <p:cNvSpPr/>
            <p:nvPr/>
          </p:nvSpPr>
          <p:spPr bwMode="auto">
            <a:xfrm>
              <a:off x="4737100" y="3438526"/>
              <a:ext cx="406400" cy="455613"/>
            </a:xfrm>
            <a:custGeom>
              <a:avLst/>
              <a:gdLst>
                <a:gd name="T0" fmla="*/ 88 w 108"/>
                <a:gd name="T1" fmla="*/ 103 h 121"/>
                <a:gd name="T2" fmla="*/ 108 w 108"/>
                <a:gd name="T3" fmla="*/ 32 h 121"/>
                <a:gd name="T4" fmla="*/ 61 w 108"/>
                <a:gd name="T5" fmla="*/ 0 h 121"/>
                <a:gd name="T6" fmla="*/ 0 w 108"/>
                <a:gd name="T7" fmla="*/ 48 h 121"/>
                <a:gd name="T8" fmla="*/ 0 w 108"/>
                <a:gd name="T9" fmla="*/ 121 h 121"/>
                <a:gd name="T10" fmla="*/ 100 w 108"/>
                <a:gd name="T11" fmla="*/ 121 h 121"/>
                <a:gd name="T12" fmla="*/ 88 w 108"/>
                <a:gd name="T13" fmla="*/ 10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21">
                  <a:moveTo>
                    <a:pt x="88" y="103"/>
                  </a:moveTo>
                  <a:cubicBezTo>
                    <a:pt x="108" y="32"/>
                    <a:pt x="108" y="32"/>
                    <a:pt x="108" y="32"/>
                  </a:cubicBezTo>
                  <a:cubicBezTo>
                    <a:pt x="87" y="31"/>
                    <a:pt x="69" y="18"/>
                    <a:pt x="61" y="0"/>
                  </a:cubicBezTo>
                  <a:cubicBezTo>
                    <a:pt x="31" y="8"/>
                    <a:pt x="0" y="23"/>
                    <a:pt x="0" y="48"/>
                  </a:cubicBezTo>
                  <a:cubicBezTo>
                    <a:pt x="0" y="97"/>
                    <a:pt x="0" y="121"/>
                    <a:pt x="0" y="121"/>
                  </a:cubicBezTo>
                  <a:cubicBezTo>
                    <a:pt x="100" y="121"/>
                    <a:pt x="100" y="121"/>
                    <a:pt x="100" y="121"/>
                  </a:cubicBezTo>
                  <a:lnTo>
                    <a:pt x="8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97"/>
            <p:cNvSpPr/>
            <p:nvPr/>
          </p:nvSpPr>
          <p:spPr bwMode="auto">
            <a:xfrm>
              <a:off x="4335463" y="4067176"/>
              <a:ext cx="4246563" cy="1860550"/>
            </a:xfrm>
            <a:custGeom>
              <a:avLst/>
              <a:gdLst>
                <a:gd name="T0" fmla="*/ 1102 w 1130"/>
                <a:gd name="T1" fmla="*/ 108 h 495"/>
                <a:gd name="T2" fmla="*/ 1120 w 1130"/>
                <a:gd name="T3" fmla="*/ 34 h 495"/>
                <a:gd name="T4" fmla="*/ 1042 w 1130"/>
                <a:gd name="T5" fmla="*/ 36 h 495"/>
                <a:gd name="T6" fmla="*/ 962 w 1130"/>
                <a:gd name="T7" fmla="*/ 171 h 495"/>
                <a:gd name="T8" fmla="*/ 775 w 1130"/>
                <a:gd name="T9" fmla="*/ 275 h 495"/>
                <a:gd name="T10" fmla="*/ 587 w 1130"/>
                <a:gd name="T11" fmla="*/ 275 h 495"/>
                <a:gd name="T12" fmla="*/ 479 w 1130"/>
                <a:gd name="T13" fmla="*/ 223 h 495"/>
                <a:gd name="T14" fmla="*/ 611 w 1130"/>
                <a:gd name="T15" fmla="*/ 223 h 495"/>
                <a:gd name="T16" fmla="*/ 715 w 1130"/>
                <a:gd name="T17" fmla="*/ 152 h 495"/>
                <a:gd name="T18" fmla="*/ 639 w 1130"/>
                <a:gd name="T19" fmla="*/ 108 h 495"/>
                <a:gd name="T20" fmla="*/ 575 w 1130"/>
                <a:gd name="T21" fmla="*/ 108 h 495"/>
                <a:gd name="T22" fmla="*/ 386 w 1130"/>
                <a:gd name="T23" fmla="*/ 108 h 495"/>
                <a:gd name="T24" fmla="*/ 310 w 1130"/>
                <a:gd name="T25" fmla="*/ 128 h 495"/>
                <a:gd name="T26" fmla="*/ 159 w 1130"/>
                <a:gd name="T27" fmla="*/ 195 h 495"/>
                <a:gd name="T28" fmla="*/ 53 w 1130"/>
                <a:gd name="T29" fmla="*/ 215 h 495"/>
                <a:gd name="T30" fmla="*/ 0 w 1130"/>
                <a:gd name="T31" fmla="*/ 215 h 495"/>
                <a:gd name="T32" fmla="*/ 0 w 1130"/>
                <a:gd name="T33" fmla="*/ 435 h 495"/>
                <a:gd name="T34" fmla="*/ 282 w 1130"/>
                <a:gd name="T35" fmla="*/ 463 h 495"/>
                <a:gd name="T36" fmla="*/ 641 w 1130"/>
                <a:gd name="T37" fmla="*/ 463 h 495"/>
                <a:gd name="T38" fmla="*/ 858 w 1130"/>
                <a:gd name="T39" fmla="*/ 379 h 495"/>
                <a:gd name="T40" fmla="*/ 1030 w 1130"/>
                <a:gd name="T41" fmla="*/ 247 h 495"/>
                <a:gd name="T42" fmla="*/ 1102 w 1130"/>
                <a:gd name="T43" fmla="*/ 108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30" h="495">
                  <a:moveTo>
                    <a:pt x="1102" y="108"/>
                  </a:moveTo>
                  <a:cubicBezTo>
                    <a:pt x="1111" y="89"/>
                    <a:pt x="1130" y="54"/>
                    <a:pt x="1120" y="34"/>
                  </a:cubicBezTo>
                  <a:cubicBezTo>
                    <a:pt x="1105" y="0"/>
                    <a:pt x="1063" y="13"/>
                    <a:pt x="1042" y="36"/>
                  </a:cubicBezTo>
                  <a:cubicBezTo>
                    <a:pt x="962" y="171"/>
                    <a:pt x="962" y="171"/>
                    <a:pt x="962" y="171"/>
                  </a:cubicBezTo>
                  <a:cubicBezTo>
                    <a:pt x="775" y="275"/>
                    <a:pt x="775" y="275"/>
                    <a:pt x="775" y="275"/>
                  </a:cubicBezTo>
                  <a:cubicBezTo>
                    <a:pt x="775" y="275"/>
                    <a:pt x="667" y="275"/>
                    <a:pt x="587" y="275"/>
                  </a:cubicBezTo>
                  <a:cubicBezTo>
                    <a:pt x="507" y="275"/>
                    <a:pt x="479" y="223"/>
                    <a:pt x="479" y="223"/>
                  </a:cubicBezTo>
                  <a:cubicBezTo>
                    <a:pt x="479" y="223"/>
                    <a:pt x="531" y="223"/>
                    <a:pt x="611" y="223"/>
                  </a:cubicBezTo>
                  <a:cubicBezTo>
                    <a:pt x="691" y="223"/>
                    <a:pt x="715" y="207"/>
                    <a:pt x="715" y="152"/>
                  </a:cubicBezTo>
                  <a:cubicBezTo>
                    <a:pt x="715" y="96"/>
                    <a:pt x="639" y="108"/>
                    <a:pt x="639" y="108"/>
                  </a:cubicBezTo>
                  <a:cubicBezTo>
                    <a:pt x="575" y="108"/>
                    <a:pt x="575" y="108"/>
                    <a:pt x="575" y="108"/>
                  </a:cubicBezTo>
                  <a:cubicBezTo>
                    <a:pt x="575" y="108"/>
                    <a:pt x="435" y="108"/>
                    <a:pt x="386" y="108"/>
                  </a:cubicBezTo>
                  <a:cubicBezTo>
                    <a:pt x="338" y="108"/>
                    <a:pt x="310" y="128"/>
                    <a:pt x="310" y="128"/>
                  </a:cubicBezTo>
                  <a:cubicBezTo>
                    <a:pt x="159" y="195"/>
                    <a:pt x="159" y="195"/>
                    <a:pt x="159" y="195"/>
                  </a:cubicBezTo>
                  <a:cubicBezTo>
                    <a:pt x="159" y="195"/>
                    <a:pt x="107" y="215"/>
                    <a:pt x="53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5"/>
                    <a:pt x="213" y="443"/>
                    <a:pt x="282" y="463"/>
                  </a:cubicBezTo>
                  <a:cubicBezTo>
                    <a:pt x="282" y="463"/>
                    <a:pt x="448" y="495"/>
                    <a:pt x="641" y="463"/>
                  </a:cubicBezTo>
                  <a:cubicBezTo>
                    <a:pt x="707" y="452"/>
                    <a:pt x="858" y="379"/>
                    <a:pt x="858" y="379"/>
                  </a:cubicBezTo>
                  <a:cubicBezTo>
                    <a:pt x="1030" y="247"/>
                    <a:pt x="1030" y="247"/>
                    <a:pt x="1030" y="247"/>
                  </a:cubicBezTo>
                  <a:cubicBezTo>
                    <a:pt x="1030" y="247"/>
                    <a:pt x="1066" y="184"/>
                    <a:pt x="1102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98"/>
            <p:cNvSpPr>
              <a:spLocks noEditPoints="1"/>
            </p:cNvSpPr>
            <p:nvPr/>
          </p:nvSpPr>
          <p:spPr bwMode="auto">
            <a:xfrm>
              <a:off x="4924425" y="2998788"/>
              <a:ext cx="469900" cy="469900"/>
            </a:xfrm>
            <a:custGeom>
              <a:avLst/>
              <a:gdLst>
                <a:gd name="T0" fmla="*/ 24 w 125"/>
                <a:gd name="T1" fmla="*/ 50 h 125"/>
                <a:gd name="T2" fmla="*/ 51 w 125"/>
                <a:gd name="T3" fmla="*/ 105 h 125"/>
                <a:gd name="T4" fmla="*/ 12 w 125"/>
                <a:gd name="T5" fmla="*/ 60 h 125"/>
                <a:gd name="T6" fmla="*/ 28 w 125"/>
                <a:gd name="T7" fmla="*/ 25 h 125"/>
                <a:gd name="T8" fmla="*/ 24 w 125"/>
                <a:gd name="T9" fmla="*/ 50 h 125"/>
                <a:gd name="T10" fmla="*/ 125 w 125"/>
                <a:gd name="T11" fmla="*/ 62 h 125"/>
                <a:gd name="T12" fmla="*/ 63 w 125"/>
                <a:gd name="T13" fmla="*/ 0 h 125"/>
                <a:gd name="T14" fmla="*/ 0 w 125"/>
                <a:gd name="T15" fmla="*/ 62 h 125"/>
                <a:gd name="T16" fmla="*/ 63 w 125"/>
                <a:gd name="T17" fmla="*/ 125 h 125"/>
                <a:gd name="T18" fmla="*/ 125 w 125"/>
                <a:gd name="T1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24" y="50"/>
                  </a:moveTo>
                  <a:cubicBezTo>
                    <a:pt x="24" y="72"/>
                    <a:pt x="34" y="92"/>
                    <a:pt x="51" y="105"/>
                  </a:cubicBezTo>
                  <a:cubicBezTo>
                    <a:pt x="29" y="102"/>
                    <a:pt x="12" y="83"/>
                    <a:pt x="12" y="60"/>
                  </a:cubicBezTo>
                  <a:cubicBezTo>
                    <a:pt x="12" y="46"/>
                    <a:pt x="18" y="33"/>
                    <a:pt x="28" y="25"/>
                  </a:cubicBezTo>
                  <a:cubicBezTo>
                    <a:pt x="25" y="33"/>
                    <a:pt x="24" y="41"/>
                    <a:pt x="24" y="50"/>
                  </a:cubicBezTo>
                  <a:close/>
                  <a:moveTo>
                    <a:pt x="125" y="62"/>
                  </a:moveTo>
                  <a:cubicBezTo>
                    <a:pt x="125" y="28"/>
                    <a:pt x="97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99"/>
            <p:cNvSpPr/>
            <p:nvPr/>
          </p:nvSpPr>
          <p:spPr bwMode="auto">
            <a:xfrm>
              <a:off x="5173663" y="3438526"/>
              <a:ext cx="401638" cy="455613"/>
            </a:xfrm>
            <a:custGeom>
              <a:avLst/>
              <a:gdLst>
                <a:gd name="T0" fmla="*/ 46 w 107"/>
                <a:gd name="T1" fmla="*/ 0 h 121"/>
                <a:gd name="T2" fmla="*/ 0 w 107"/>
                <a:gd name="T3" fmla="*/ 32 h 121"/>
                <a:gd name="T4" fmla="*/ 19 w 107"/>
                <a:gd name="T5" fmla="*/ 103 h 121"/>
                <a:gd name="T6" fmla="*/ 7 w 107"/>
                <a:gd name="T7" fmla="*/ 121 h 121"/>
                <a:gd name="T8" fmla="*/ 107 w 107"/>
                <a:gd name="T9" fmla="*/ 121 h 121"/>
                <a:gd name="T10" fmla="*/ 107 w 107"/>
                <a:gd name="T11" fmla="*/ 48 h 121"/>
                <a:gd name="T12" fmla="*/ 46 w 107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1">
                  <a:moveTo>
                    <a:pt x="46" y="0"/>
                  </a:moveTo>
                  <a:cubicBezTo>
                    <a:pt x="38" y="18"/>
                    <a:pt x="20" y="31"/>
                    <a:pt x="0" y="32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7" y="121"/>
                    <a:pt x="107" y="97"/>
                    <a:pt x="107" y="48"/>
                  </a:cubicBezTo>
                  <a:cubicBezTo>
                    <a:pt x="107" y="23"/>
                    <a:pt x="76" y="8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00"/>
            <p:cNvSpPr>
              <a:spLocks noEditPoints="1"/>
            </p:cNvSpPr>
            <p:nvPr/>
          </p:nvSpPr>
          <p:spPr bwMode="auto">
            <a:xfrm>
              <a:off x="5751513" y="998538"/>
              <a:ext cx="2093913" cy="2093913"/>
            </a:xfrm>
            <a:custGeom>
              <a:avLst/>
              <a:gdLst>
                <a:gd name="T0" fmla="*/ 278 w 557"/>
                <a:gd name="T1" fmla="*/ 557 h 557"/>
                <a:gd name="T2" fmla="*/ 557 w 557"/>
                <a:gd name="T3" fmla="*/ 278 h 557"/>
                <a:gd name="T4" fmla="*/ 278 w 557"/>
                <a:gd name="T5" fmla="*/ 0 h 557"/>
                <a:gd name="T6" fmla="*/ 0 w 557"/>
                <a:gd name="T7" fmla="*/ 278 h 557"/>
                <a:gd name="T8" fmla="*/ 278 w 557"/>
                <a:gd name="T9" fmla="*/ 557 h 557"/>
                <a:gd name="T10" fmla="*/ 278 w 557"/>
                <a:gd name="T11" fmla="*/ 29 h 557"/>
                <a:gd name="T12" fmla="*/ 528 w 557"/>
                <a:gd name="T13" fmla="*/ 278 h 557"/>
                <a:gd name="T14" fmla="*/ 278 w 557"/>
                <a:gd name="T15" fmla="*/ 528 h 557"/>
                <a:gd name="T16" fmla="*/ 29 w 557"/>
                <a:gd name="T17" fmla="*/ 278 h 557"/>
                <a:gd name="T18" fmla="*/ 278 w 557"/>
                <a:gd name="T19" fmla="*/ 29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7" h="557">
                  <a:moveTo>
                    <a:pt x="278" y="557"/>
                  </a:moveTo>
                  <a:cubicBezTo>
                    <a:pt x="432" y="557"/>
                    <a:pt x="557" y="432"/>
                    <a:pt x="557" y="278"/>
                  </a:cubicBezTo>
                  <a:cubicBezTo>
                    <a:pt x="557" y="125"/>
                    <a:pt x="432" y="0"/>
                    <a:pt x="278" y="0"/>
                  </a:cubicBezTo>
                  <a:cubicBezTo>
                    <a:pt x="125" y="0"/>
                    <a:pt x="0" y="125"/>
                    <a:pt x="0" y="278"/>
                  </a:cubicBezTo>
                  <a:cubicBezTo>
                    <a:pt x="0" y="432"/>
                    <a:pt x="125" y="557"/>
                    <a:pt x="278" y="557"/>
                  </a:cubicBezTo>
                  <a:close/>
                  <a:moveTo>
                    <a:pt x="278" y="29"/>
                  </a:moveTo>
                  <a:cubicBezTo>
                    <a:pt x="416" y="29"/>
                    <a:pt x="528" y="141"/>
                    <a:pt x="528" y="278"/>
                  </a:cubicBezTo>
                  <a:cubicBezTo>
                    <a:pt x="528" y="416"/>
                    <a:pt x="416" y="528"/>
                    <a:pt x="278" y="528"/>
                  </a:cubicBezTo>
                  <a:cubicBezTo>
                    <a:pt x="141" y="528"/>
                    <a:pt x="29" y="416"/>
                    <a:pt x="29" y="278"/>
                  </a:cubicBezTo>
                  <a:cubicBezTo>
                    <a:pt x="29" y="141"/>
                    <a:pt x="141" y="29"/>
                    <a:pt x="2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01"/>
            <p:cNvSpPr/>
            <p:nvPr/>
          </p:nvSpPr>
          <p:spPr bwMode="auto">
            <a:xfrm>
              <a:off x="6180138" y="1938338"/>
              <a:ext cx="598488" cy="673100"/>
            </a:xfrm>
            <a:custGeom>
              <a:avLst/>
              <a:gdLst>
                <a:gd name="T0" fmla="*/ 0 w 159"/>
                <a:gd name="T1" fmla="*/ 179 h 179"/>
                <a:gd name="T2" fmla="*/ 147 w 159"/>
                <a:gd name="T3" fmla="*/ 179 h 179"/>
                <a:gd name="T4" fmla="*/ 130 w 159"/>
                <a:gd name="T5" fmla="*/ 152 h 179"/>
                <a:gd name="T6" fmla="*/ 159 w 159"/>
                <a:gd name="T7" fmla="*/ 48 h 179"/>
                <a:gd name="T8" fmla="*/ 90 w 159"/>
                <a:gd name="T9" fmla="*/ 0 h 179"/>
                <a:gd name="T10" fmla="*/ 0 w 159"/>
                <a:gd name="T11" fmla="*/ 72 h 179"/>
                <a:gd name="T12" fmla="*/ 0 w 159"/>
                <a:gd name="T1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79">
                  <a:moveTo>
                    <a:pt x="0" y="179"/>
                  </a:moveTo>
                  <a:cubicBezTo>
                    <a:pt x="147" y="179"/>
                    <a:pt x="147" y="179"/>
                    <a:pt x="147" y="179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28" y="45"/>
                    <a:pt x="102" y="27"/>
                    <a:pt x="90" y="0"/>
                  </a:cubicBezTo>
                  <a:cubicBezTo>
                    <a:pt x="46" y="12"/>
                    <a:pt x="0" y="34"/>
                    <a:pt x="0" y="72"/>
                  </a:cubicBezTo>
                  <a:cubicBezTo>
                    <a:pt x="0" y="144"/>
                    <a:pt x="0" y="179"/>
                    <a:pt x="0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02"/>
            <p:cNvSpPr>
              <a:spLocks noEditPoints="1"/>
            </p:cNvSpPr>
            <p:nvPr/>
          </p:nvSpPr>
          <p:spPr bwMode="auto">
            <a:xfrm>
              <a:off x="6457950" y="1292226"/>
              <a:ext cx="692150" cy="692150"/>
            </a:xfrm>
            <a:custGeom>
              <a:avLst/>
              <a:gdLst>
                <a:gd name="T0" fmla="*/ 92 w 184"/>
                <a:gd name="T1" fmla="*/ 184 h 184"/>
                <a:gd name="T2" fmla="*/ 184 w 184"/>
                <a:gd name="T3" fmla="*/ 92 h 184"/>
                <a:gd name="T4" fmla="*/ 92 w 184"/>
                <a:gd name="T5" fmla="*/ 0 h 184"/>
                <a:gd name="T6" fmla="*/ 0 w 184"/>
                <a:gd name="T7" fmla="*/ 92 h 184"/>
                <a:gd name="T8" fmla="*/ 92 w 184"/>
                <a:gd name="T9" fmla="*/ 184 h 184"/>
                <a:gd name="T10" fmla="*/ 34 w 184"/>
                <a:gd name="T11" fmla="*/ 73 h 184"/>
                <a:gd name="T12" fmla="*/ 75 w 184"/>
                <a:gd name="T13" fmla="*/ 154 h 184"/>
                <a:gd name="T14" fmla="*/ 17 w 184"/>
                <a:gd name="T15" fmla="*/ 88 h 184"/>
                <a:gd name="T16" fmla="*/ 41 w 184"/>
                <a:gd name="T17" fmla="*/ 37 h 184"/>
                <a:gd name="T18" fmla="*/ 34 w 184"/>
                <a:gd name="T19" fmla="*/ 7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184"/>
                  </a:moveTo>
                  <a:cubicBezTo>
                    <a:pt x="143" y="184"/>
                    <a:pt x="184" y="142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4"/>
                    <a:pt x="92" y="184"/>
                  </a:cubicBezTo>
                  <a:close/>
                  <a:moveTo>
                    <a:pt x="34" y="73"/>
                  </a:moveTo>
                  <a:cubicBezTo>
                    <a:pt x="34" y="106"/>
                    <a:pt x="50" y="136"/>
                    <a:pt x="75" y="154"/>
                  </a:cubicBezTo>
                  <a:cubicBezTo>
                    <a:pt x="42" y="150"/>
                    <a:pt x="17" y="122"/>
                    <a:pt x="17" y="88"/>
                  </a:cubicBezTo>
                  <a:cubicBezTo>
                    <a:pt x="17" y="68"/>
                    <a:pt x="26" y="49"/>
                    <a:pt x="41" y="37"/>
                  </a:cubicBezTo>
                  <a:cubicBezTo>
                    <a:pt x="37" y="48"/>
                    <a:pt x="34" y="60"/>
                    <a:pt x="3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03"/>
            <p:cNvSpPr/>
            <p:nvPr/>
          </p:nvSpPr>
          <p:spPr bwMode="auto">
            <a:xfrm>
              <a:off x="6819900" y="1938338"/>
              <a:ext cx="593725" cy="673100"/>
            </a:xfrm>
            <a:custGeom>
              <a:avLst/>
              <a:gdLst>
                <a:gd name="T0" fmla="*/ 69 w 158"/>
                <a:gd name="T1" fmla="*/ 0 h 179"/>
                <a:gd name="T2" fmla="*/ 0 w 158"/>
                <a:gd name="T3" fmla="*/ 48 h 179"/>
                <a:gd name="T4" fmla="*/ 29 w 158"/>
                <a:gd name="T5" fmla="*/ 152 h 179"/>
                <a:gd name="T6" fmla="*/ 12 w 158"/>
                <a:gd name="T7" fmla="*/ 179 h 179"/>
                <a:gd name="T8" fmla="*/ 158 w 158"/>
                <a:gd name="T9" fmla="*/ 179 h 179"/>
                <a:gd name="T10" fmla="*/ 158 w 158"/>
                <a:gd name="T11" fmla="*/ 72 h 179"/>
                <a:gd name="T12" fmla="*/ 69 w 158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79">
                  <a:moveTo>
                    <a:pt x="69" y="0"/>
                  </a:moveTo>
                  <a:cubicBezTo>
                    <a:pt x="57" y="27"/>
                    <a:pt x="31" y="45"/>
                    <a:pt x="0" y="48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58" y="179"/>
                    <a:pt x="158" y="144"/>
                    <a:pt x="158" y="72"/>
                  </a:cubicBezTo>
                  <a:cubicBezTo>
                    <a:pt x="158" y="34"/>
                    <a:pt x="112" y="12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04"/>
            <p:cNvSpPr/>
            <p:nvPr/>
          </p:nvSpPr>
          <p:spPr bwMode="auto">
            <a:xfrm>
              <a:off x="7037388" y="3814763"/>
              <a:ext cx="271463" cy="300038"/>
            </a:xfrm>
            <a:custGeom>
              <a:avLst/>
              <a:gdLst>
                <a:gd name="T0" fmla="*/ 41 w 72"/>
                <a:gd name="T1" fmla="*/ 0 h 80"/>
                <a:gd name="T2" fmla="*/ 0 w 72"/>
                <a:gd name="T3" fmla="*/ 32 h 80"/>
                <a:gd name="T4" fmla="*/ 0 w 72"/>
                <a:gd name="T5" fmla="*/ 80 h 80"/>
                <a:gd name="T6" fmla="*/ 67 w 72"/>
                <a:gd name="T7" fmla="*/ 80 h 80"/>
                <a:gd name="T8" fmla="*/ 59 w 72"/>
                <a:gd name="T9" fmla="*/ 68 h 80"/>
                <a:gd name="T10" fmla="*/ 72 w 72"/>
                <a:gd name="T11" fmla="*/ 21 h 80"/>
                <a:gd name="T12" fmla="*/ 41 w 72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80">
                  <a:moveTo>
                    <a:pt x="41" y="0"/>
                  </a:moveTo>
                  <a:cubicBezTo>
                    <a:pt x="21" y="5"/>
                    <a:pt x="0" y="15"/>
                    <a:pt x="0" y="32"/>
                  </a:cubicBezTo>
                  <a:cubicBezTo>
                    <a:pt x="0" y="65"/>
                    <a:pt x="0" y="80"/>
                    <a:pt x="0" y="80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58" y="20"/>
                    <a:pt x="46" y="12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05"/>
            <p:cNvSpPr>
              <a:spLocks noEditPoints="1"/>
            </p:cNvSpPr>
            <p:nvPr/>
          </p:nvSpPr>
          <p:spPr bwMode="auto">
            <a:xfrm>
              <a:off x="7165975" y="3517901"/>
              <a:ext cx="311150" cy="315913"/>
            </a:xfrm>
            <a:custGeom>
              <a:avLst/>
              <a:gdLst>
                <a:gd name="T0" fmla="*/ 33 w 83"/>
                <a:gd name="T1" fmla="*/ 70 h 84"/>
                <a:gd name="T2" fmla="*/ 7 w 83"/>
                <a:gd name="T3" fmla="*/ 40 h 84"/>
                <a:gd name="T4" fmla="*/ 18 w 83"/>
                <a:gd name="T5" fmla="*/ 17 h 84"/>
                <a:gd name="T6" fmla="*/ 15 w 83"/>
                <a:gd name="T7" fmla="*/ 34 h 84"/>
                <a:gd name="T8" fmla="*/ 33 w 83"/>
                <a:gd name="T9" fmla="*/ 70 h 84"/>
                <a:gd name="T10" fmla="*/ 41 w 83"/>
                <a:gd name="T11" fmla="*/ 84 h 84"/>
                <a:gd name="T12" fmla="*/ 83 w 83"/>
                <a:gd name="T13" fmla="*/ 42 h 84"/>
                <a:gd name="T14" fmla="*/ 41 w 83"/>
                <a:gd name="T15" fmla="*/ 0 h 84"/>
                <a:gd name="T16" fmla="*/ 0 w 83"/>
                <a:gd name="T17" fmla="*/ 42 h 84"/>
                <a:gd name="T18" fmla="*/ 41 w 83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33" y="70"/>
                  </a:moveTo>
                  <a:cubicBezTo>
                    <a:pt x="19" y="69"/>
                    <a:pt x="7" y="56"/>
                    <a:pt x="7" y="40"/>
                  </a:cubicBezTo>
                  <a:cubicBezTo>
                    <a:pt x="7" y="31"/>
                    <a:pt x="11" y="23"/>
                    <a:pt x="18" y="17"/>
                  </a:cubicBezTo>
                  <a:cubicBezTo>
                    <a:pt x="16" y="22"/>
                    <a:pt x="15" y="28"/>
                    <a:pt x="15" y="34"/>
                  </a:cubicBezTo>
                  <a:cubicBezTo>
                    <a:pt x="15" y="49"/>
                    <a:pt x="22" y="62"/>
                    <a:pt x="33" y="70"/>
                  </a:cubicBezTo>
                  <a:close/>
                  <a:moveTo>
                    <a:pt x="41" y="84"/>
                  </a:moveTo>
                  <a:cubicBezTo>
                    <a:pt x="64" y="84"/>
                    <a:pt x="83" y="65"/>
                    <a:pt x="83" y="42"/>
                  </a:cubicBezTo>
                  <a:cubicBezTo>
                    <a:pt x="83" y="19"/>
                    <a:pt x="64" y="0"/>
                    <a:pt x="41" y="0"/>
                  </a:cubicBez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1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06"/>
            <p:cNvSpPr/>
            <p:nvPr/>
          </p:nvSpPr>
          <p:spPr bwMode="auto">
            <a:xfrm>
              <a:off x="7326313" y="3814763"/>
              <a:ext cx="271463" cy="300038"/>
            </a:xfrm>
            <a:custGeom>
              <a:avLst/>
              <a:gdLst>
                <a:gd name="T0" fmla="*/ 72 w 72"/>
                <a:gd name="T1" fmla="*/ 80 h 80"/>
                <a:gd name="T2" fmla="*/ 72 w 72"/>
                <a:gd name="T3" fmla="*/ 32 h 80"/>
                <a:gd name="T4" fmla="*/ 31 w 72"/>
                <a:gd name="T5" fmla="*/ 0 h 80"/>
                <a:gd name="T6" fmla="*/ 0 w 72"/>
                <a:gd name="T7" fmla="*/ 21 h 80"/>
                <a:gd name="T8" fmla="*/ 13 w 72"/>
                <a:gd name="T9" fmla="*/ 68 h 80"/>
                <a:gd name="T10" fmla="*/ 5 w 72"/>
                <a:gd name="T11" fmla="*/ 80 h 80"/>
                <a:gd name="T12" fmla="*/ 72 w 72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80">
                  <a:moveTo>
                    <a:pt x="72" y="80"/>
                  </a:moveTo>
                  <a:cubicBezTo>
                    <a:pt x="72" y="80"/>
                    <a:pt x="72" y="65"/>
                    <a:pt x="72" y="32"/>
                  </a:cubicBezTo>
                  <a:cubicBezTo>
                    <a:pt x="72" y="15"/>
                    <a:pt x="51" y="5"/>
                    <a:pt x="31" y="0"/>
                  </a:cubicBezTo>
                  <a:cubicBezTo>
                    <a:pt x="26" y="12"/>
                    <a:pt x="14" y="20"/>
                    <a:pt x="0" y="2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5" y="80"/>
                    <a:pt x="5" y="80"/>
                    <a:pt x="5" y="80"/>
                  </a:cubicBezTo>
                  <a:lnTo>
                    <a:pt x="7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07"/>
            <p:cNvSpPr>
              <a:spLocks noEditPoints="1"/>
            </p:cNvSpPr>
            <p:nvPr/>
          </p:nvSpPr>
          <p:spPr bwMode="auto">
            <a:xfrm>
              <a:off x="6834188" y="3394076"/>
              <a:ext cx="1003300" cy="1000125"/>
            </a:xfrm>
            <a:custGeom>
              <a:avLst/>
              <a:gdLst>
                <a:gd name="T0" fmla="*/ 134 w 267"/>
                <a:gd name="T1" fmla="*/ 266 h 266"/>
                <a:gd name="T2" fmla="*/ 267 w 267"/>
                <a:gd name="T3" fmla="*/ 133 h 266"/>
                <a:gd name="T4" fmla="*/ 134 w 267"/>
                <a:gd name="T5" fmla="*/ 0 h 266"/>
                <a:gd name="T6" fmla="*/ 0 w 267"/>
                <a:gd name="T7" fmla="*/ 133 h 266"/>
                <a:gd name="T8" fmla="*/ 134 w 267"/>
                <a:gd name="T9" fmla="*/ 266 h 266"/>
                <a:gd name="T10" fmla="*/ 134 w 267"/>
                <a:gd name="T11" fmla="*/ 14 h 266"/>
                <a:gd name="T12" fmla="*/ 253 w 267"/>
                <a:gd name="T13" fmla="*/ 133 h 266"/>
                <a:gd name="T14" fmla="*/ 134 w 267"/>
                <a:gd name="T15" fmla="*/ 253 h 266"/>
                <a:gd name="T16" fmla="*/ 14 w 267"/>
                <a:gd name="T17" fmla="*/ 133 h 266"/>
                <a:gd name="T18" fmla="*/ 134 w 267"/>
                <a:gd name="T19" fmla="*/ 1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266">
                  <a:moveTo>
                    <a:pt x="134" y="266"/>
                  </a:moveTo>
                  <a:cubicBezTo>
                    <a:pt x="207" y="266"/>
                    <a:pt x="267" y="207"/>
                    <a:pt x="267" y="133"/>
                  </a:cubicBezTo>
                  <a:cubicBezTo>
                    <a:pt x="267" y="60"/>
                    <a:pt x="207" y="0"/>
                    <a:pt x="134" y="0"/>
                  </a:cubicBezTo>
                  <a:cubicBezTo>
                    <a:pt x="60" y="0"/>
                    <a:pt x="0" y="60"/>
                    <a:pt x="0" y="133"/>
                  </a:cubicBezTo>
                  <a:cubicBezTo>
                    <a:pt x="0" y="207"/>
                    <a:pt x="60" y="266"/>
                    <a:pt x="134" y="266"/>
                  </a:cubicBezTo>
                  <a:close/>
                  <a:moveTo>
                    <a:pt x="134" y="14"/>
                  </a:moveTo>
                  <a:cubicBezTo>
                    <a:pt x="199" y="14"/>
                    <a:pt x="253" y="67"/>
                    <a:pt x="253" y="133"/>
                  </a:cubicBezTo>
                  <a:cubicBezTo>
                    <a:pt x="253" y="199"/>
                    <a:pt x="199" y="253"/>
                    <a:pt x="134" y="253"/>
                  </a:cubicBezTo>
                  <a:cubicBezTo>
                    <a:pt x="68" y="253"/>
                    <a:pt x="14" y="199"/>
                    <a:pt x="14" y="133"/>
                  </a:cubicBezTo>
                  <a:cubicBezTo>
                    <a:pt x="14" y="67"/>
                    <a:pt x="68" y="14"/>
                    <a:pt x="13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9" name="文本框 26"/>
          <p:cNvSpPr txBox="1"/>
          <p:nvPr/>
        </p:nvSpPr>
        <p:spPr>
          <a:xfrm>
            <a:off x="4908942" y="2908896"/>
            <a:ext cx="2083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初级会计职称</a:t>
            </a:r>
            <a:endParaRPr lang="en-US" altLang="zh-CN" b="1" spc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spc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（中国）</a:t>
            </a:r>
            <a:endParaRPr lang="zh-CN" altLang="en-US" b="1" spc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6" name="组合 135"/>
          <p:cNvGrpSpPr/>
          <p:nvPr/>
        </p:nvGrpSpPr>
        <p:grpSpPr>
          <a:xfrm>
            <a:off x="9535015" y="1653736"/>
            <a:ext cx="596901" cy="720726"/>
            <a:chOff x="5499100" y="2711450"/>
            <a:chExt cx="1193801" cy="1441451"/>
          </a:xfrm>
          <a:solidFill>
            <a:srgbClr val="F77A08"/>
          </a:solidFill>
        </p:grpSpPr>
        <p:sp>
          <p:nvSpPr>
            <p:cNvPr id="137" name="Freeform 17"/>
            <p:cNvSpPr/>
            <p:nvPr/>
          </p:nvSpPr>
          <p:spPr bwMode="auto">
            <a:xfrm>
              <a:off x="5892800" y="2711450"/>
              <a:ext cx="401638" cy="439738"/>
            </a:xfrm>
            <a:custGeom>
              <a:avLst/>
              <a:gdLst>
                <a:gd name="T0" fmla="*/ 12 w 106"/>
                <a:gd name="T1" fmla="*/ 75 h 116"/>
                <a:gd name="T2" fmla="*/ 54 w 106"/>
                <a:gd name="T3" fmla="*/ 116 h 116"/>
                <a:gd name="T4" fmla="*/ 96 w 106"/>
                <a:gd name="T5" fmla="*/ 74 h 116"/>
                <a:gd name="T6" fmla="*/ 106 w 106"/>
                <a:gd name="T7" fmla="*/ 56 h 116"/>
                <a:gd name="T8" fmla="*/ 99 w 106"/>
                <a:gd name="T9" fmla="*/ 48 h 116"/>
                <a:gd name="T10" fmla="*/ 54 w 106"/>
                <a:gd name="T11" fmla="*/ 0 h 116"/>
                <a:gd name="T12" fmla="*/ 9 w 106"/>
                <a:gd name="T13" fmla="*/ 47 h 116"/>
                <a:gd name="T14" fmla="*/ 1 w 106"/>
                <a:gd name="T15" fmla="*/ 56 h 116"/>
                <a:gd name="T16" fmla="*/ 12 w 106"/>
                <a:gd name="T17" fmla="*/ 7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16">
                  <a:moveTo>
                    <a:pt x="12" y="75"/>
                  </a:moveTo>
                  <a:cubicBezTo>
                    <a:pt x="18" y="96"/>
                    <a:pt x="31" y="116"/>
                    <a:pt x="54" y="116"/>
                  </a:cubicBezTo>
                  <a:cubicBezTo>
                    <a:pt x="76" y="116"/>
                    <a:pt x="90" y="96"/>
                    <a:pt x="96" y="74"/>
                  </a:cubicBezTo>
                  <a:cubicBezTo>
                    <a:pt x="102" y="72"/>
                    <a:pt x="106" y="63"/>
                    <a:pt x="106" y="56"/>
                  </a:cubicBezTo>
                  <a:cubicBezTo>
                    <a:pt x="105" y="51"/>
                    <a:pt x="103" y="49"/>
                    <a:pt x="99" y="48"/>
                  </a:cubicBezTo>
                  <a:cubicBezTo>
                    <a:pt x="98" y="21"/>
                    <a:pt x="80" y="0"/>
                    <a:pt x="54" y="0"/>
                  </a:cubicBezTo>
                  <a:cubicBezTo>
                    <a:pt x="28" y="0"/>
                    <a:pt x="10" y="21"/>
                    <a:pt x="9" y="47"/>
                  </a:cubicBezTo>
                  <a:cubicBezTo>
                    <a:pt x="4" y="48"/>
                    <a:pt x="2" y="51"/>
                    <a:pt x="1" y="56"/>
                  </a:cubicBezTo>
                  <a:cubicBezTo>
                    <a:pt x="0" y="63"/>
                    <a:pt x="5" y="73"/>
                    <a:pt x="1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8"/>
            <p:cNvSpPr/>
            <p:nvPr/>
          </p:nvSpPr>
          <p:spPr bwMode="auto">
            <a:xfrm>
              <a:off x="5499100" y="3695700"/>
              <a:ext cx="1190625" cy="298450"/>
            </a:xfrm>
            <a:custGeom>
              <a:avLst/>
              <a:gdLst>
                <a:gd name="T0" fmla="*/ 0 w 750"/>
                <a:gd name="T1" fmla="*/ 0 h 188"/>
                <a:gd name="T2" fmla="*/ 79 w 750"/>
                <a:gd name="T3" fmla="*/ 188 h 188"/>
                <a:gd name="T4" fmla="*/ 122 w 750"/>
                <a:gd name="T5" fmla="*/ 188 h 188"/>
                <a:gd name="T6" fmla="*/ 119 w 750"/>
                <a:gd name="T7" fmla="*/ 72 h 188"/>
                <a:gd name="T8" fmla="*/ 633 w 750"/>
                <a:gd name="T9" fmla="*/ 72 h 188"/>
                <a:gd name="T10" fmla="*/ 630 w 750"/>
                <a:gd name="T11" fmla="*/ 188 h 188"/>
                <a:gd name="T12" fmla="*/ 673 w 750"/>
                <a:gd name="T13" fmla="*/ 188 h 188"/>
                <a:gd name="T14" fmla="*/ 750 w 750"/>
                <a:gd name="T15" fmla="*/ 0 h 188"/>
                <a:gd name="T16" fmla="*/ 0 w 750"/>
                <a:gd name="T1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88">
                  <a:moveTo>
                    <a:pt x="0" y="0"/>
                  </a:moveTo>
                  <a:lnTo>
                    <a:pt x="79" y="188"/>
                  </a:lnTo>
                  <a:lnTo>
                    <a:pt x="122" y="188"/>
                  </a:lnTo>
                  <a:lnTo>
                    <a:pt x="119" y="72"/>
                  </a:lnTo>
                  <a:lnTo>
                    <a:pt x="633" y="72"/>
                  </a:lnTo>
                  <a:lnTo>
                    <a:pt x="630" y="188"/>
                  </a:lnTo>
                  <a:lnTo>
                    <a:pt x="673" y="188"/>
                  </a:lnTo>
                  <a:lnTo>
                    <a:pt x="7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9"/>
            <p:cNvSpPr/>
            <p:nvPr/>
          </p:nvSpPr>
          <p:spPr bwMode="auto">
            <a:xfrm>
              <a:off x="5722938" y="3846513"/>
              <a:ext cx="746125" cy="306388"/>
            </a:xfrm>
            <a:custGeom>
              <a:avLst/>
              <a:gdLst>
                <a:gd name="T0" fmla="*/ 2 w 470"/>
                <a:gd name="T1" fmla="*/ 193 h 193"/>
                <a:gd name="T2" fmla="*/ 465 w 470"/>
                <a:gd name="T3" fmla="*/ 193 h 193"/>
                <a:gd name="T4" fmla="*/ 470 w 470"/>
                <a:gd name="T5" fmla="*/ 0 h 193"/>
                <a:gd name="T6" fmla="*/ 0 w 470"/>
                <a:gd name="T7" fmla="*/ 0 h 193"/>
                <a:gd name="T8" fmla="*/ 2 w 470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193">
                  <a:moveTo>
                    <a:pt x="2" y="193"/>
                  </a:moveTo>
                  <a:lnTo>
                    <a:pt x="465" y="193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2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20"/>
            <p:cNvSpPr/>
            <p:nvPr/>
          </p:nvSpPr>
          <p:spPr bwMode="auto">
            <a:xfrm>
              <a:off x="6488113" y="36004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21"/>
            <p:cNvSpPr/>
            <p:nvPr/>
          </p:nvSpPr>
          <p:spPr bwMode="auto">
            <a:xfrm>
              <a:off x="5684838" y="3173413"/>
              <a:ext cx="1008063" cy="450850"/>
            </a:xfrm>
            <a:custGeom>
              <a:avLst/>
              <a:gdLst>
                <a:gd name="T0" fmla="*/ 49 w 266"/>
                <a:gd name="T1" fmla="*/ 64 h 119"/>
                <a:gd name="T2" fmla="*/ 49 w 266"/>
                <a:gd name="T3" fmla="*/ 64 h 119"/>
                <a:gd name="T4" fmla="*/ 49 w 266"/>
                <a:gd name="T5" fmla="*/ 119 h 119"/>
                <a:gd name="T6" fmla="*/ 105 w 266"/>
                <a:gd name="T7" fmla="*/ 119 h 119"/>
                <a:gd name="T8" fmla="*/ 102 w 266"/>
                <a:gd name="T9" fmla="*/ 83 h 119"/>
                <a:gd name="T10" fmla="*/ 108 w 266"/>
                <a:gd name="T11" fmla="*/ 74 h 119"/>
                <a:gd name="T12" fmla="*/ 115 w 266"/>
                <a:gd name="T13" fmla="*/ 83 h 119"/>
                <a:gd name="T14" fmla="*/ 112 w 266"/>
                <a:gd name="T15" fmla="*/ 119 h 119"/>
                <a:gd name="T16" fmla="*/ 167 w 266"/>
                <a:gd name="T17" fmla="*/ 119 h 119"/>
                <a:gd name="T18" fmla="*/ 167 w 266"/>
                <a:gd name="T19" fmla="*/ 76 h 119"/>
                <a:gd name="T20" fmla="*/ 179 w 266"/>
                <a:gd name="T21" fmla="*/ 95 h 119"/>
                <a:gd name="T22" fmla="*/ 187 w 266"/>
                <a:gd name="T23" fmla="*/ 105 h 119"/>
                <a:gd name="T24" fmla="*/ 192 w 266"/>
                <a:gd name="T25" fmla="*/ 110 h 119"/>
                <a:gd name="T26" fmla="*/ 197 w 266"/>
                <a:gd name="T27" fmla="*/ 112 h 119"/>
                <a:gd name="T28" fmla="*/ 205 w 266"/>
                <a:gd name="T29" fmla="*/ 114 h 119"/>
                <a:gd name="T30" fmla="*/ 212 w 266"/>
                <a:gd name="T31" fmla="*/ 113 h 119"/>
                <a:gd name="T32" fmla="*/ 216 w 266"/>
                <a:gd name="T33" fmla="*/ 111 h 119"/>
                <a:gd name="T34" fmla="*/ 220 w 266"/>
                <a:gd name="T35" fmla="*/ 108 h 119"/>
                <a:gd name="T36" fmla="*/ 226 w 266"/>
                <a:gd name="T37" fmla="*/ 103 h 119"/>
                <a:gd name="T38" fmla="*/ 236 w 266"/>
                <a:gd name="T39" fmla="*/ 92 h 119"/>
                <a:gd name="T40" fmla="*/ 259 w 266"/>
                <a:gd name="T41" fmla="*/ 67 h 119"/>
                <a:gd name="T42" fmla="*/ 257 w 266"/>
                <a:gd name="T43" fmla="*/ 39 h 119"/>
                <a:gd name="T44" fmla="*/ 254 w 266"/>
                <a:gd name="T45" fmla="*/ 37 h 119"/>
                <a:gd name="T46" fmla="*/ 262 w 266"/>
                <a:gd name="T47" fmla="*/ 29 h 119"/>
                <a:gd name="T48" fmla="*/ 262 w 266"/>
                <a:gd name="T49" fmla="*/ 18 h 119"/>
                <a:gd name="T50" fmla="*/ 251 w 266"/>
                <a:gd name="T51" fmla="*/ 18 h 119"/>
                <a:gd name="T52" fmla="*/ 233 w 266"/>
                <a:gd name="T53" fmla="*/ 38 h 119"/>
                <a:gd name="T54" fmla="*/ 229 w 266"/>
                <a:gd name="T55" fmla="*/ 41 h 119"/>
                <a:gd name="T56" fmla="*/ 229 w 266"/>
                <a:gd name="T57" fmla="*/ 41 h 119"/>
                <a:gd name="T58" fmla="*/ 211 w 266"/>
                <a:gd name="T59" fmla="*/ 62 h 119"/>
                <a:gd name="T60" fmla="*/ 207 w 266"/>
                <a:gd name="T61" fmla="*/ 66 h 119"/>
                <a:gd name="T62" fmla="*/ 204 w 266"/>
                <a:gd name="T63" fmla="*/ 60 h 119"/>
                <a:gd name="T64" fmla="*/ 190 w 266"/>
                <a:gd name="T65" fmla="*/ 35 h 119"/>
                <a:gd name="T66" fmla="*/ 186 w 266"/>
                <a:gd name="T67" fmla="*/ 26 h 119"/>
                <a:gd name="T68" fmla="*/ 184 w 266"/>
                <a:gd name="T69" fmla="*/ 23 h 119"/>
                <a:gd name="T70" fmla="*/ 184 w 266"/>
                <a:gd name="T71" fmla="*/ 22 h 119"/>
                <a:gd name="T72" fmla="*/ 184 w 266"/>
                <a:gd name="T73" fmla="*/ 22 h 119"/>
                <a:gd name="T74" fmla="*/ 179 w 266"/>
                <a:gd name="T75" fmla="*/ 16 h 119"/>
                <a:gd name="T76" fmla="*/ 152 w 266"/>
                <a:gd name="T77" fmla="*/ 4 h 119"/>
                <a:gd name="T78" fmla="*/ 138 w 266"/>
                <a:gd name="T79" fmla="*/ 0 h 119"/>
                <a:gd name="T80" fmla="*/ 138 w 266"/>
                <a:gd name="T81" fmla="*/ 0 h 119"/>
                <a:gd name="T82" fmla="*/ 138 w 266"/>
                <a:gd name="T83" fmla="*/ 0 h 119"/>
                <a:gd name="T84" fmla="*/ 120 w 266"/>
                <a:gd name="T85" fmla="*/ 62 h 119"/>
                <a:gd name="T86" fmla="*/ 114 w 266"/>
                <a:gd name="T87" fmla="*/ 24 h 119"/>
                <a:gd name="T88" fmla="*/ 119 w 266"/>
                <a:gd name="T89" fmla="*/ 12 h 119"/>
                <a:gd name="T90" fmla="*/ 111 w 266"/>
                <a:gd name="T91" fmla="*/ 5 h 119"/>
                <a:gd name="T92" fmla="*/ 105 w 266"/>
                <a:gd name="T93" fmla="*/ 5 h 119"/>
                <a:gd name="T94" fmla="*/ 97 w 266"/>
                <a:gd name="T95" fmla="*/ 12 h 119"/>
                <a:gd name="T96" fmla="*/ 102 w 266"/>
                <a:gd name="T97" fmla="*/ 24 h 119"/>
                <a:gd name="T98" fmla="*/ 96 w 266"/>
                <a:gd name="T99" fmla="*/ 62 h 119"/>
                <a:gd name="T100" fmla="*/ 78 w 266"/>
                <a:gd name="T101" fmla="*/ 0 h 119"/>
                <a:gd name="T102" fmla="*/ 78 w 266"/>
                <a:gd name="T103" fmla="*/ 0 h 119"/>
                <a:gd name="T104" fmla="*/ 78 w 266"/>
                <a:gd name="T105" fmla="*/ 0 h 119"/>
                <a:gd name="T106" fmla="*/ 67 w 266"/>
                <a:gd name="T107" fmla="*/ 4 h 119"/>
                <a:gd name="T108" fmla="*/ 28 w 266"/>
                <a:gd name="T109" fmla="*/ 20 h 119"/>
                <a:gd name="T110" fmla="*/ 0 w 266"/>
                <a:gd name="T111" fmla="*/ 119 h 119"/>
                <a:gd name="T112" fmla="*/ 38 w 266"/>
                <a:gd name="T113" fmla="*/ 119 h 119"/>
                <a:gd name="T114" fmla="*/ 49 w 266"/>
                <a:gd name="T115" fmla="*/ 6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" h="119"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78"/>
                    <a:pt x="105" y="74"/>
                    <a:pt x="108" y="74"/>
                  </a:cubicBezTo>
                  <a:cubicBezTo>
                    <a:pt x="112" y="74"/>
                    <a:pt x="115" y="78"/>
                    <a:pt x="115" y="83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71" y="83"/>
                    <a:pt x="175" y="89"/>
                    <a:pt x="179" y="95"/>
                  </a:cubicBezTo>
                  <a:cubicBezTo>
                    <a:pt x="182" y="99"/>
                    <a:pt x="184" y="102"/>
                    <a:pt x="187" y="105"/>
                  </a:cubicBezTo>
                  <a:cubicBezTo>
                    <a:pt x="188" y="106"/>
                    <a:pt x="190" y="108"/>
                    <a:pt x="192" y="110"/>
                  </a:cubicBezTo>
                  <a:cubicBezTo>
                    <a:pt x="193" y="111"/>
                    <a:pt x="195" y="111"/>
                    <a:pt x="197" y="112"/>
                  </a:cubicBezTo>
                  <a:cubicBezTo>
                    <a:pt x="199" y="113"/>
                    <a:pt x="202" y="114"/>
                    <a:pt x="205" y="114"/>
                  </a:cubicBezTo>
                  <a:cubicBezTo>
                    <a:pt x="207" y="114"/>
                    <a:pt x="209" y="114"/>
                    <a:pt x="212" y="113"/>
                  </a:cubicBezTo>
                  <a:cubicBezTo>
                    <a:pt x="214" y="112"/>
                    <a:pt x="215" y="112"/>
                    <a:pt x="216" y="111"/>
                  </a:cubicBezTo>
                  <a:cubicBezTo>
                    <a:pt x="218" y="110"/>
                    <a:pt x="219" y="109"/>
                    <a:pt x="220" y="108"/>
                  </a:cubicBezTo>
                  <a:cubicBezTo>
                    <a:pt x="222" y="107"/>
                    <a:pt x="224" y="105"/>
                    <a:pt x="226" y="103"/>
                  </a:cubicBezTo>
                  <a:cubicBezTo>
                    <a:pt x="229" y="100"/>
                    <a:pt x="233" y="96"/>
                    <a:pt x="236" y="92"/>
                  </a:cubicBezTo>
                  <a:cubicBezTo>
                    <a:pt x="247" y="80"/>
                    <a:pt x="259" y="67"/>
                    <a:pt x="259" y="67"/>
                  </a:cubicBezTo>
                  <a:cubicBezTo>
                    <a:pt x="266" y="58"/>
                    <a:pt x="265" y="46"/>
                    <a:pt x="257" y="39"/>
                  </a:cubicBezTo>
                  <a:cubicBezTo>
                    <a:pt x="256" y="38"/>
                    <a:pt x="255" y="38"/>
                    <a:pt x="254" y="37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65" y="26"/>
                    <a:pt x="265" y="21"/>
                    <a:pt x="262" y="18"/>
                  </a:cubicBezTo>
                  <a:cubicBezTo>
                    <a:pt x="259" y="15"/>
                    <a:pt x="254" y="15"/>
                    <a:pt x="251" y="18"/>
                  </a:cubicBezTo>
                  <a:cubicBezTo>
                    <a:pt x="233" y="38"/>
                    <a:pt x="233" y="38"/>
                    <a:pt x="233" y="38"/>
                  </a:cubicBezTo>
                  <a:cubicBezTo>
                    <a:pt x="231" y="39"/>
                    <a:pt x="230" y="40"/>
                    <a:pt x="229" y="41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27" y="43"/>
                    <a:pt x="219" y="53"/>
                    <a:pt x="211" y="62"/>
                  </a:cubicBezTo>
                  <a:cubicBezTo>
                    <a:pt x="209" y="63"/>
                    <a:pt x="208" y="64"/>
                    <a:pt x="207" y="66"/>
                  </a:cubicBezTo>
                  <a:cubicBezTo>
                    <a:pt x="206" y="64"/>
                    <a:pt x="205" y="62"/>
                    <a:pt x="204" y="60"/>
                  </a:cubicBezTo>
                  <a:cubicBezTo>
                    <a:pt x="199" y="52"/>
                    <a:pt x="194" y="42"/>
                    <a:pt x="190" y="35"/>
                  </a:cubicBezTo>
                  <a:cubicBezTo>
                    <a:pt x="188" y="31"/>
                    <a:pt x="187" y="28"/>
                    <a:pt x="186" y="26"/>
                  </a:cubicBezTo>
                  <a:cubicBezTo>
                    <a:pt x="185" y="24"/>
                    <a:pt x="185" y="24"/>
                    <a:pt x="184" y="23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0"/>
                    <a:pt x="181" y="18"/>
                    <a:pt x="179" y="16"/>
                  </a:cubicBezTo>
                  <a:cubicBezTo>
                    <a:pt x="177" y="13"/>
                    <a:pt x="171" y="9"/>
                    <a:pt x="152" y="4"/>
                  </a:cubicBezTo>
                  <a:cubicBezTo>
                    <a:pt x="147" y="2"/>
                    <a:pt x="142" y="1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10"/>
                    <a:pt x="134" y="33"/>
                    <a:pt x="120" y="62"/>
                  </a:cubicBezTo>
                  <a:cubicBezTo>
                    <a:pt x="118" y="43"/>
                    <a:pt x="115" y="26"/>
                    <a:pt x="114" y="24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6"/>
                    <a:pt x="99" y="43"/>
                    <a:pt x="96" y="62"/>
                  </a:cubicBezTo>
                  <a:cubicBezTo>
                    <a:pt x="83" y="33"/>
                    <a:pt x="79" y="1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4" y="1"/>
                    <a:pt x="70" y="2"/>
                    <a:pt x="67" y="4"/>
                  </a:cubicBezTo>
                  <a:cubicBezTo>
                    <a:pt x="55" y="8"/>
                    <a:pt x="38" y="14"/>
                    <a:pt x="28" y="20"/>
                  </a:cubicBezTo>
                  <a:cubicBezTo>
                    <a:pt x="23" y="25"/>
                    <a:pt x="7" y="47"/>
                    <a:pt x="0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0" y="95"/>
                    <a:pt x="46" y="65"/>
                    <a:pt x="4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2" name="文本框 26"/>
          <p:cNvSpPr txBox="1"/>
          <p:nvPr/>
        </p:nvSpPr>
        <p:spPr>
          <a:xfrm>
            <a:off x="8956959" y="2724591"/>
            <a:ext cx="1751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美国注册管理会计师</a:t>
            </a:r>
            <a:endParaRPr lang="en-US" altLang="zh-CN" b="1" spc="100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spc="100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（美国）</a:t>
            </a:r>
            <a:endParaRPr lang="zh-CN" altLang="en-US" b="1" spc="100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51" y="1712935"/>
            <a:ext cx="2209395" cy="767743"/>
          </a:xfrm>
          <a:prstGeom prst="rect">
            <a:avLst/>
          </a:prstGeom>
        </p:spPr>
      </p:pic>
      <p:sp>
        <p:nvSpPr>
          <p:cNvPr id="144" name="TextBox 72"/>
          <p:cNvSpPr txBox="1"/>
          <p:nvPr/>
        </p:nvSpPr>
        <p:spPr>
          <a:xfrm>
            <a:off x="1700262" y="4352405"/>
            <a:ext cx="93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</a:t>
            </a:r>
            <a:endParaRPr lang="zh-CN" altLang="en-US" sz="24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47886"/>
          <a:stretch>
            <a:fillRect/>
          </a:stretch>
        </p:blipFill>
        <p:spPr>
          <a:xfrm>
            <a:off x="5217034" y="933508"/>
            <a:ext cx="1394731" cy="18708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638" y="1328308"/>
            <a:ext cx="2736524" cy="1234923"/>
          </a:xfrm>
          <a:prstGeom prst="rect">
            <a:avLst/>
          </a:prstGeom>
        </p:spPr>
      </p:pic>
      <p:sp>
        <p:nvSpPr>
          <p:cNvPr id="145" name="TextBox 72"/>
          <p:cNvSpPr txBox="1"/>
          <p:nvPr/>
        </p:nvSpPr>
        <p:spPr>
          <a:xfrm>
            <a:off x="5377877" y="4409786"/>
            <a:ext cx="93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</a:t>
            </a:r>
            <a:endParaRPr lang="zh-CN" altLang="en-US" sz="24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TextBox 72"/>
          <p:cNvSpPr txBox="1"/>
          <p:nvPr/>
        </p:nvSpPr>
        <p:spPr>
          <a:xfrm>
            <a:off x="9021155" y="4362609"/>
            <a:ext cx="1961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报考环节不要求学历</a:t>
            </a:r>
            <a:endParaRPr lang="zh-CN" altLang="en-US" sz="20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箭头连接符 8"/>
          <p:cNvCxnSpPr>
            <a:stCxn id="75" idx="3"/>
          </p:cNvCxnSpPr>
          <p:nvPr/>
        </p:nvCxnSpPr>
        <p:spPr>
          <a:xfrm flipH="1">
            <a:off x="7977937" y="3562197"/>
            <a:ext cx="972262" cy="13092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6745659" y="4852733"/>
            <a:ext cx="3384669" cy="15098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CMA</a:t>
            </a:r>
            <a:r>
              <a:rPr lang="zh-CN" altLang="en-US" sz="2400" b="1" dirty="0"/>
              <a:t>奖学金项目</a:t>
            </a:r>
            <a:endParaRPr lang="en-US" altLang="zh-CN" sz="2400" b="1" dirty="0"/>
          </a:p>
          <a:p>
            <a:pPr algn="ctr"/>
            <a:r>
              <a:rPr lang="zh-CN" altLang="en-US" sz="2400" b="1" dirty="0"/>
              <a:t>（</a:t>
            </a:r>
            <a:r>
              <a:rPr lang="zh-CN" altLang="en-US" b="1" dirty="0"/>
              <a:t>面向会计系本科生</a:t>
            </a:r>
            <a:r>
              <a:rPr lang="zh-CN" altLang="en-US" sz="2400" b="1" dirty="0"/>
              <a:t>）</a:t>
            </a:r>
            <a:endParaRPr lang="zh-CN" altLang="en-US" sz="2400" b="1" dirty="0"/>
          </a:p>
        </p:txBody>
      </p:sp>
      <p:grpSp>
        <p:nvGrpSpPr>
          <p:cNvPr id="105" name="组合 104"/>
          <p:cNvGrpSpPr/>
          <p:nvPr/>
        </p:nvGrpSpPr>
        <p:grpSpPr>
          <a:xfrm rot="10800000">
            <a:off x="7654883" y="2415737"/>
            <a:ext cx="639027" cy="639027"/>
            <a:chOff x="5245553" y="1964897"/>
            <a:chExt cx="852035" cy="852035"/>
          </a:xfrm>
        </p:grpSpPr>
        <p:grpSp>
          <p:nvGrpSpPr>
            <p:cNvPr id="130" name="组合 129"/>
            <p:cNvGrpSpPr/>
            <p:nvPr/>
          </p:nvGrpSpPr>
          <p:grpSpPr>
            <a:xfrm>
              <a:off x="5245553" y="1964897"/>
              <a:ext cx="852035" cy="852035"/>
              <a:chOff x="1705099" y="2564904"/>
              <a:chExt cx="1800200" cy="1800200"/>
            </a:xfrm>
          </p:grpSpPr>
          <p:sp>
            <p:nvSpPr>
              <p:cNvPr id="147" name="椭圆 146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3" name="右箭头 110"/>
            <p:cNvSpPr/>
            <p:nvPr/>
          </p:nvSpPr>
          <p:spPr>
            <a:xfrm rot="10800000">
              <a:off x="5419542" y="2177905"/>
              <a:ext cx="504056" cy="426018"/>
            </a:xfrm>
            <a:prstGeom prst="rightArrow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50"/>
                            </p:stCondLst>
                            <p:childTnLst>
                              <p:par>
                                <p:cTn id="5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50"/>
                            </p:stCondLst>
                            <p:childTnLst>
                              <p:par>
                                <p:cTn id="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700"/>
                            </p:stCondLst>
                            <p:childTnLst>
                              <p:par>
                                <p:cTn id="7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7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50"/>
                            </p:stCondLst>
                            <p:childTnLst>
                              <p:par>
                                <p:cTn id="8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65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150"/>
                            </p:stCondLst>
                            <p:childTnLst>
                              <p:par>
                                <p:cTn id="1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50"/>
                            </p:stCondLst>
                            <p:childTnLst>
                              <p:par>
                                <p:cTn id="1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73" grpId="0"/>
      <p:bldP spid="104" grpId="0"/>
      <p:bldP spid="129" grpId="0"/>
      <p:bldP spid="142" grpId="0"/>
      <p:bldP spid="144" grpId="0"/>
      <p:bldP spid="145" grpId="0"/>
      <p:bldP spid="1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23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会计相关证书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4216475" y="2516842"/>
            <a:ext cx="2186888" cy="1971720"/>
            <a:chOff x="2713211" y="1988840"/>
            <a:chExt cx="1610824" cy="1452335"/>
          </a:xfrm>
        </p:grpSpPr>
        <p:sp>
          <p:nvSpPr>
            <p:cNvPr id="1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/>
            </a:p>
          </p:txBody>
        </p:sp>
      </p:grpSp>
      <p:sp>
        <p:nvSpPr>
          <p:cNvPr id="15" name="文本框 26"/>
          <p:cNvSpPr txBox="1"/>
          <p:nvPr/>
        </p:nvSpPr>
        <p:spPr>
          <a:xfrm>
            <a:off x="4557585" y="2863667"/>
            <a:ext cx="1582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100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CPA</a:t>
            </a:r>
            <a:endParaRPr lang="en-US" altLang="zh-CN" sz="3200" b="1" spc="100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spc="100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注册会计师（中国）</a:t>
            </a:r>
            <a:endParaRPr lang="en-US" altLang="zh-CN" sz="2000" b="1" spc="100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717313" y="1965789"/>
            <a:ext cx="2020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经济法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</a:endParaRPr>
          </a:p>
        </p:txBody>
      </p:sp>
      <p:sp>
        <p:nvSpPr>
          <p:cNvPr id="36" name="Freeform 5"/>
          <p:cNvSpPr/>
          <p:nvPr/>
        </p:nvSpPr>
        <p:spPr bwMode="auto">
          <a:xfrm>
            <a:off x="3869758" y="2244592"/>
            <a:ext cx="2808312" cy="253200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431800" dist="889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/>
          </a:p>
        </p:txBody>
      </p:sp>
      <p:grpSp>
        <p:nvGrpSpPr>
          <p:cNvPr id="38" name="组合 37"/>
          <p:cNvGrpSpPr/>
          <p:nvPr/>
        </p:nvGrpSpPr>
        <p:grpSpPr>
          <a:xfrm>
            <a:off x="4229798" y="1824266"/>
            <a:ext cx="711242" cy="701976"/>
            <a:chOff x="6217935" y="1158425"/>
            <a:chExt cx="527724" cy="520849"/>
          </a:xfrm>
        </p:grpSpPr>
        <p:grpSp>
          <p:nvGrpSpPr>
            <p:cNvPr id="39" name="组合 3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1942532" y="2002727"/>
            <a:ext cx="2020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会计</a:t>
            </a:r>
            <a:endParaRPr lang="zh-CN" altLang="en-US" sz="2400" b="1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3442300" y="3119726"/>
            <a:ext cx="711242" cy="701976"/>
            <a:chOff x="6217935" y="1158425"/>
            <a:chExt cx="527724" cy="520849"/>
          </a:xfrm>
        </p:grpSpPr>
        <p:grpSp>
          <p:nvGrpSpPr>
            <p:cNvPr id="56" name="组合 5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1148381" y="3338723"/>
            <a:ext cx="2020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审计</a:t>
            </a:r>
            <a:endParaRPr lang="zh-CN" altLang="en-US" sz="24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4166628" y="4415870"/>
            <a:ext cx="711242" cy="701976"/>
            <a:chOff x="6217935" y="1158425"/>
            <a:chExt cx="527724" cy="520849"/>
          </a:xfrm>
        </p:grpSpPr>
        <p:grpSp>
          <p:nvGrpSpPr>
            <p:cNvPr id="64" name="组合 63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C0000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矩形 69"/>
          <p:cNvSpPr/>
          <p:nvPr/>
        </p:nvSpPr>
        <p:spPr>
          <a:xfrm>
            <a:off x="1853697" y="4552090"/>
            <a:ext cx="2020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财务管理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669958" y="1824266"/>
            <a:ext cx="711242" cy="701976"/>
            <a:chOff x="6217935" y="1158425"/>
            <a:chExt cx="527724" cy="520849"/>
          </a:xfrm>
        </p:grpSpPr>
        <p:grpSp>
          <p:nvGrpSpPr>
            <p:cNvPr id="19" name="组合 1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1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7421911" y="3318036"/>
            <a:ext cx="2020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税法</a:t>
            </a:r>
            <a:endParaRPr lang="zh-CN" altLang="en-US" sz="24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6457456" y="3120410"/>
            <a:ext cx="711242" cy="701976"/>
            <a:chOff x="6217935" y="1158425"/>
            <a:chExt cx="527724" cy="520849"/>
          </a:xfrm>
        </p:grpSpPr>
        <p:grpSp>
          <p:nvGrpSpPr>
            <p:cNvPr id="75" name="组合 74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0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1" name="矩形 80"/>
          <p:cNvSpPr/>
          <p:nvPr/>
        </p:nvSpPr>
        <p:spPr>
          <a:xfrm>
            <a:off x="6717313" y="4562843"/>
            <a:ext cx="2980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企业战略与风险管理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5741966" y="4416554"/>
            <a:ext cx="711242" cy="701976"/>
            <a:chOff x="6217935" y="1158425"/>
            <a:chExt cx="527724" cy="520849"/>
          </a:xfrm>
        </p:grpSpPr>
        <p:grpSp>
          <p:nvGrpSpPr>
            <p:cNvPr id="83" name="组合 8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Impact MT Std" pitchFamily="34" charset="0"/>
                  <a:ea typeface="微软雅黑" panose="020B0503020204020204" pitchFamily="34" charset="-122"/>
                </a:rPr>
                <a:t>06</a:t>
              </a:r>
              <a:endParaRPr lang="zh-CN" altLang="en-US" sz="2000" b="1" dirty="0"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800" y="588184"/>
            <a:ext cx="2309399" cy="308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3" name="TextBox 72"/>
          <p:cNvSpPr txBox="1"/>
          <p:nvPr/>
        </p:nvSpPr>
        <p:spPr>
          <a:xfrm>
            <a:off x="254783" y="2479442"/>
            <a:ext cx="1101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是否需要本科学位</a:t>
            </a:r>
            <a:endParaRPr lang="zh-CN" altLang="en-US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4" name="TextBox 72"/>
          <p:cNvSpPr txBox="1"/>
          <p:nvPr/>
        </p:nvSpPr>
        <p:spPr>
          <a:xfrm>
            <a:off x="325290" y="4213054"/>
            <a:ext cx="93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72"/>
          <p:cNvSpPr txBox="1"/>
          <p:nvPr/>
        </p:nvSpPr>
        <p:spPr>
          <a:xfrm>
            <a:off x="112086" y="4810804"/>
            <a:ext cx="151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大四第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学期可以报名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99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99"/>
                            </p:stCondLst>
                            <p:childTnLst>
                              <p:par>
                                <p:cTn id="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99"/>
                            </p:stCondLst>
                            <p:childTnLst>
                              <p:par>
                                <p:cTn id="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99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99"/>
                            </p:stCondLst>
                            <p:childTnLst>
                              <p:par>
                                <p:cTn id="6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99"/>
                            </p:stCondLst>
                            <p:childTnLst>
                              <p:par>
                                <p:cTn id="7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99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49"/>
                            </p:stCondLst>
                            <p:childTnLst>
                              <p:par>
                                <p:cTn id="8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49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5" grpId="0"/>
      <p:bldP spid="36" grpId="0" animBg="1"/>
      <p:bldP spid="93" grpId="0"/>
      <p:bldP spid="94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4555084" y="2506688"/>
            <a:ext cx="4735418" cy="1159817"/>
            <a:chOff x="4555084" y="2506688"/>
            <a:chExt cx="4735418" cy="1159817"/>
          </a:xfrm>
        </p:grpSpPr>
        <p:sp>
          <p:nvSpPr>
            <p:cNvPr id="86" name="圆角矩形 85"/>
            <p:cNvSpPr/>
            <p:nvPr/>
          </p:nvSpPr>
          <p:spPr>
            <a:xfrm>
              <a:off x="4555084" y="2506688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38244" y="2830336"/>
              <a:ext cx="958122" cy="346394"/>
            </a:xfrm>
            <a:prstGeom prst="rect">
              <a:avLst/>
            </a:prstGeom>
          </p:spPr>
        </p:pic>
        <p:pic>
          <p:nvPicPr>
            <p:cNvPr id="80" name="图片 79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3465198"/>
              <a:ext cx="3646270" cy="201307"/>
            </a:xfrm>
            <a:prstGeom prst="rect">
              <a:avLst/>
            </a:prstGeom>
          </p:spPr>
        </p:pic>
      </p:grpSp>
      <p:sp>
        <p:nvSpPr>
          <p:cNvPr id="62" name="矩形 61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02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555084" y="1340770"/>
            <a:ext cx="4697323" cy="1015929"/>
            <a:chOff x="4555084" y="1340770"/>
            <a:chExt cx="4697323" cy="1015929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00149" y="1662963"/>
              <a:ext cx="958122" cy="346394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2155392"/>
              <a:ext cx="3646270" cy="201307"/>
            </a:xfrm>
            <a:prstGeom prst="rect">
              <a:avLst/>
            </a:prstGeom>
          </p:spPr>
        </p:pic>
        <p:sp>
          <p:nvSpPr>
            <p:cNvPr id="85" name="圆角矩形 84"/>
            <p:cNvSpPr/>
            <p:nvPr/>
          </p:nvSpPr>
          <p:spPr>
            <a:xfrm>
              <a:off x="4555084" y="1340770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55084" y="3648619"/>
            <a:ext cx="4697325" cy="1150703"/>
            <a:chOff x="4555084" y="3648619"/>
            <a:chExt cx="4697325" cy="1150703"/>
          </a:xfrm>
        </p:grpSpPr>
        <p:pic>
          <p:nvPicPr>
            <p:cNvPr id="78" name="图片 77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00151" y="3970811"/>
              <a:ext cx="958122" cy="346394"/>
            </a:xfrm>
            <a:prstGeom prst="rect">
              <a:avLst/>
            </a:prstGeom>
          </p:spPr>
        </p:pic>
        <p:pic>
          <p:nvPicPr>
            <p:cNvPr id="81" name="图片 80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4598015"/>
              <a:ext cx="3646270" cy="201307"/>
            </a:xfrm>
            <a:prstGeom prst="rect">
              <a:avLst/>
            </a:prstGeom>
          </p:spPr>
        </p:pic>
        <p:sp>
          <p:nvSpPr>
            <p:cNvPr id="87" name="圆角矩形 86"/>
            <p:cNvSpPr/>
            <p:nvPr/>
          </p:nvSpPr>
          <p:spPr>
            <a:xfrm>
              <a:off x="4555084" y="3648619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55084" y="4797154"/>
            <a:ext cx="4697323" cy="1152126"/>
            <a:chOff x="4555084" y="4797154"/>
            <a:chExt cx="4697323" cy="1152126"/>
          </a:xfrm>
        </p:grpSpPr>
        <p:pic>
          <p:nvPicPr>
            <p:cNvPr id="79" name="图片 7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00150" y="5119346"/>
              <a:ext cx="958122" cy="346393"/>
            </a:xfrm>
            <a:prstGeom prst="rect">
              <a:avLst/>
            </a:prstGeom>
          </p:spPr>
        </p:pic>
        <p:pic>
          <p:nvPicPr>
            <p:cNvPr id="82" name="图片 81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5747973"/>
              <a:ext cx="3646270" cy="201307"/>
            </a:xfrm>
            <a:prstGeom prst="rect">
              <a:avLst/>
            </a:prstGeom>
          </p:spPr>
        </p:pic>
        <p:sp>
          <p:nvSpPr>
            <p:cNvPr id="91" name="圆角矩形 90"/>
            <p:cNvSpPr/>
            <p:nvPr/>
          </p:nvSpPr>
          <p:spPr>
            <a:xfrm>
              <a:off x="4555084" y="4797154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3" name="流程图: 手动输入 32"/>
          <p:cNvSpPr/>
          <p:nvPr/>
        </p:nvSpPr>
        <p:spPr>
          <a:xfrm flipH="1" flipV="1">
            <a:off x="4602651" y="1319476"/>
            <a:ext cx="345594" cy="6244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6677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0 w 10000"/>
              <a:gd name="connsiteY4-10" fmla="*/ 6677 h 10000"/>
              <a:gd name="connsiteX0-11" fmla="*/ 0 w 10000"/>
              <a:gd name="connsiteY0-12" fmla="*/ 6875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6875 h 10000"/>
              <a:gd name="connsiteX0-21" fmla="*/ 0 w 10185"/>
              <a:gd name="connsiteY0-22" fmla="*/ 6624 h 10000"/>
              <a:gd name="connsiteX1-23" fmla="*/ 10185 w 10185"/>
              <a:gd name="connsiteY1-24" fmla="*/ 0 h 10000"/>
              <a:gd name="connsiteX2-25" fmla="*/ 10185 w 10185"/>
              <a:gd name="connsiteY2-26" fmla="*/ 10000 h 10000"/>
              <a:gd name="connsiteX3-27" fmla="*/ 185 w 10185"/>
              <a:gd name="connsiteY3-28" fmla="*/ 10000 h 10000"/>
              <a:gd name="connsiteX4-29" fmla="*/ 0 w 10185"/>
              <a:gd name="connsiteY4-30" fmla="*/ 6624 h 10000"/>
              <a:gd name="connsiteX0-31" fmla="*/ 0 w 10092"/>
              <a:gd name="connsiteY0-32" fmla="*/ 8092 h 10000"/>
              <a:gd name="connsiteX1-33" fmla="*/ 10092 w 10092"/>
              <a:gd name="connsiteY1-34" fmla="*/ 0 h 10000"/>
              <a:gd name="connsiteX2-35" fmla="*/ 10092 w 10092"/>
              <a:gd name="connsiteY2-36" fmla="*/ 10000 h 10000"/>
              <a:gd name="connsiteX3-37" fmla="*/ 92 w 10092"/>
              <a:gd name="connsiteY3-38" fmla="*/ 10000 h 10000"/>
              <a:gd name="connsiteX4-39" fmla="*/ 0 w 10092"/>
              <a:gd name="connsiteY4-40" fmla="*/ 8092 h 10000"/>
              <a:gd name="connsiteX0-41" fmla="*/ 0 w 10092"/>
              <a:gd name="connsiteY0-42" fmla="*/ 8736 h 10000"/>
              <a:gd name="connsiteX1-43" fmla="*/ 10092 w 10092"/>
              <a:gd name="connsiteY1-44" fmla="*/ 0 h 10000"/>
              <a:gd name="connsiteX2-45" fmla="*/ 10092 w 10092"/>
              <a:gd name="connsiteY2-46" fmla="*/ 10000 h 10000"/>
              <a:gd name="connsiteX3-47" fmla="*/ 92 w 10092"/>
              <a:gd name="connsiteY3-48" fmla="*/ 10000 h 10000"/>
              <a:gd name="connsiteX4-49" fmla="*/ 0 w 10092"/>
              <a:gd name="connsiteY4-50" fmla="*/ 873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92" h="10000">
                <a:moveTo>
                  <a:pt x="0" y="8736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30" y="8875"/>
                  <a:pt x="62" y="9861"/>
                  <a:pt x="0" y="873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1000"/>
                </a:schemeClr>
              </a:gs>
              <a:gs pos="100000">
                <a:srgbClr val="F2F2F2">
                  <a:alpha val="0"/>
                </a:srgbClr>
              </a:gs>
            </a:gsLst>
            <a:lin ang="108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梯形 93"/>
          <p:cNvSpPr/>
          <p:nvPr/>
        </p:nvSpPr>
        <p:spPr>
          <a:xfrm rot="5400000">
            <a:off x="4085362" y="2324824"/>
            <a:ext cx="1396262" cy="345868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梯形 94"/>
          <p:cNvSpPr/>
          <p:nvPr/>
        </p:nvSpPr>
        <p:spPr>
          <a:xfrm rot="5400000">
            <a:off x="4085362" y="3573821"/>
            <a:ext cx="1396262" cy="345868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梯形 95"/>
          <p:cNvSpPr/>
          <p:nvPr/>
        </p:nvSpPr>
        <p:spPr>
          <a:xfrm rot="5400000">
            <a:off x="4085362" y="4800795"/>
            <a:ext cx="1396262" cy="345868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流程图: 手动输入 32"/>
          <p:cNvSpPr/>
          <p:nvPr/>
        </p:nvSpPr>
        <p:spPr>
          <a:xfrm flipH="1">
            <a:off x="4614203" y="5485864"/>
            <a:ext cx="345594" cy="36276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6677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0 w 10000"/>
              <a:gd name="connsiteY4-10" fmla="*/ 6677 h 10000"/>
              <a:gd name="connsiteX0-11" fmla="*/ 0 w 10000"/>
              <a:gd name="connsiteY0-12" fmla="*/ 6875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6875 h 10000"/>
              <a:gd name="connsiteX0-21" fmla="*/ 0 w 10185"/>
              <a:gd name="connsiteY0-22" fmla="*/ 6624 h 10000"/>
              <a:gd name="connsiteX1-23" fmla="*/ 10185 w 10185"/>
              <a:gd name="connsiteY1-24" fmla="*/ 0 h 10000"/>
              <a:gd name="connsiteX2-25" fmla="*/ 10185 w 10185"/>
              <a:gd name="connsiteY2-26" fmla="*/ 10000 h 10000"/>
              <a:gd name="connsiteX3-27" fmla="*/ 185 w 10185"/>
              <a:gd name="connsiteY3-28" fmla="*/ 10000 h 10000"/>
              <a:gd name="connsiteX4-29" fmla="*/ 0 w 10185"/>
              <a:gd name="connsiteY4-30" fmla="*/ 6624 h 10000"/>
              <a:gd name="connsiteX0-31" fmla="*/ 0 w 10092"/>
              <a:gd name="connsiteY0-32" fmla="*/ 8092 h 10000"/>
              <a:gd name="connsiteX1-33" fmla="*/ 10092 w 10092"/>
              <a:gd name="connsiteY1-34" fmla="*/ 0 h 10000"/>
              <a:gd name="connsiteX2-35" fmla="*/ 10092 w 10092"/>
              <a:gd name="connsiteY2-36" fmla="*/ 10000 h 10000"/>
              <a:gd name="connsiteX3-37" fmla="*/ 92 w 10092"/>
              <a:gd name="connsiteY3-38" fmla="*/ 10000 h 10000"/>
              <a:gd name="connsiteX4-39" fmla="*/ 0 w 10092"/>
              <a:gd name="connsiteY4-40" fmla="*/ 8092 h 10000"/>
              <a:gd name="connsiteX0-41" fmla="*/ 0 w 10092"/>
              <a:gd name="connsiteY0-42" fmla="*/ 8736 h 10000"/>
              <a:gd name="connsiteX1-43" fmla="*/ 10092 w 10092"/>
              <a:gd name="connsiteY1-44" fmla="*/ 0 h 10000"/>
              <a:gd name="connsiteX2-45" fmla="*/ 10092 w 10092"/>
              <a:gd name="connsiteY2-46" fmla="*/ 10000 h 10000"/>
              <a:gd name="connsiteX3-47" fmla="*/ 92 w 10092"/>
              <a:gd name="connsiteY3-48" fmla="*/ 10000 h 10000"/>
              <a:gd name="connsiteX4-49" fmla="*/ 0 w 10092"/>
              <a:gd name="connsiteY4-50" fmla="*/ 873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92" h="10000">
                <a:moveTo>
                  <a:pt x="0" y="8736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30" y="8875"/>
                  <a:pt x="62" y="9861"/>
                  <a:pt x="0" y="873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1000"/>
                </a:schemeClr>
              </a:gs>
              <a:gs pos="100000">
                <a:srgbClr val="F2F2F2">
                  <a:alpha val="0"/>
                </a:srgbClr>
              </a:gs>
            </a:gsLst>
            <a:lin ang="108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3208476" y="1340768"/>
            <a:ext cx="1117236" cy="962801"/>
            <a:chOff x="3208476" y="1556792"/>
            <a:chExt cx="1117236" cy="962801"/>
          </a:xfrm>
        </p:grpSpPr>
        <p:grpSp>
          <p:nvGrpSpPr>
            <p:cNvPr id="88" name="组合 87"/>
            <p:cNvGrpSpPr/>
            <p:nvPr/>
          </p:nvGrpSpPr>
          <p:grpSpPr>
            <a:xfrm>
              <a:off x="3227162" y="1556793"/>
              <a:ext cx="1098550" cy="958123"/>
              <a:chOff x="2857499" y="1149477"/>
              <a:chExt cx="1098550" cy="958123"/>
            </a:xfrm>
          </p:grpSpPr>
          <p:sp>
            <p:nvSpPr>
              <p:cNvPr id="89" name="圆角矩形 88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solidFill>
                <a:srgbClr val="0E64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solidFill>
                <a:srgbClr val="0E64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3208476" y="1556792"/>
              <a:ext cx="1039305" cy="962801"/>
              <a:chOff x="2633251" y="1689376"/>
              <a:chExt cx="1039305" cy="962801"/>
            </a:xfrm>
          </p:grpSpPr>
          <p:sp>
            <p:nvSpPr>
              <p:cNvPr id="99" name="文本框 40"/>
              <p:cNvSpPr txBox="1"/>
              <p:nvPr/>
            </p:nvSpPr>
            <p:spPr>
              <a:xfrm>
                <a:off x="2642042" y="1689376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0" name="文本框 41"/>
              <p:cNvSpPr txBox="1"/>
              <p:nvPr/>
            </p:nvSpPr>
            <p:spPr>
              <a:xfrm>
                <a:off x="2633251" y="2344400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3208476" y="2492896"/>
            <a:ext cx="1117236" cy="971914"/>
            <a:chOff x="3208476" y="2708920"/>
            <a:chExt cx="1117236" cy="971914"/>
          </a:xfrm>
        </p:grpSpPr>
        <p:grpSp>
          <p:nvGrpSpPr>
            <p:cNvPr id="68" name="组合 67"/>
            <p:cNvGrpSpPr/>
            <p:nvPr/>
          </p:nvGrpSpPr>
          <p:grpSpPr>
            <a:xfrm>
              <a:off x="3227162" y="2722711"/>
              <a:ext cx="1098550" cy="958123"/>
              <a:chOff x="2857499" y="1149477"/>
              <a:chExt cx="1098550" cy="958123"/>
            </a:xfrm>
            <a:solidFill>
              <a:srgbClr val="2DB2A4"/>
            </a:solidFill>
          </p:grpSpPr>
          <p:sp>
            <p:nvSpPr>
              <p:cNvPr id="69" name="圆角矩形 68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3208476" y="2708920"/>
              <a:ext cx="1039305" cy="912152"/>
              <a:chOff x="2633251" y="1679328"/>
              <a:chExt cx="1039305" cy="912152"/>
            </a:xfrm>
          </p:grpSpPr>
          <p:sp>
            <p:nvSpPr>
              <p:cNvPr id="102" name="文本框 43"/>
              <p:cNvSpPr txBox="1"/>
              <p:nvPr/>
            </p:nvSpPr>
            <p:spPr>
              <a:xfrm>
                <a:off x="2642042" y="1679328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3" name="文本框 44"/>
              <p:cNvSpPr txBox="1"/>
              <p:nvPr/>
            </p:nvSpPr>
            <p:spPr>
              <a:xfrm>
                <a:off x="2633251" y="2283703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208476" y="3645024"/>
            <a:ext cx="1117236" cy="958123"/>
            <a:chOff x="3208476" y="3861048"/>
            <a:chExt cx="1117236" cy="958123"/>
          </a:xfrm>
        </p:grpSpPr>
        <p:grpSp>
          <p:nvGrpSpPr>
            <p:cNvPr id="71" name="组合 70"/>
            <p:cNvGrpSpPr/>
            <p:nvPr/>
          </p:nvGrpSpPr>
          <p:grpSpPr>
            <a:xfrm>
              <a:off x="3227162" y="3861048"/>
              <a:ext cx="1098550" cy="958123"/>
              <a:chOff x="2857499" y="1149477"/>
              <a:chExt cx="1098550" cy="958123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solidFill>
                <a:srgbClr val="F77A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solidFill>
                <a:srgbClr val="F77A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3208476" y="3873242"/>
              <a:ext cx="1039305" cy="864306"/>
              <a:chOff x="2633251" y="1704765"/>
              <a:chExt cx="1039305" cy="864306"/>
            </a:xfrm>
          </p:grpSpPr>
          <p:sp>
            <p:nvSpPr>
              <p:cNvPr id="105" name="文本框 46"/>
              <p:cNvSpPr txBox="1"/>
              <p:nvPr/>
            </p:nvSpPr>
            <p:spPr>
              <a:xfrm>
                <a:off x="2642042" y="1704765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6" name="文本框 47"/>
              <p:cNvSpPr txBox="1"/>
              <p:nvPr/>
            </p:nvSpPr>
            <p:spPr>
              <a:xfrm>
                <a:off x="2633251" y="2261294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194865" y="4797152"/>
            <a:ext cx="1130847" cy="958123"/>
            <a:chOff x="3194865" y="5013176"/>
            <a:chExt cx="1130847" cy="958123"/>
          </a:xfrm>
        </p:grpSpPr>
        <p:grpSp>
          <p:nvGrpSpPr>
            <p:cNvPr id="74" name="组合 73"/>
            <p:cNvGrpSpPr/>
            <p:nvPr/>
          </p:nvGrpSpPr>
          <p:grpSpPr>
            <a:xfrm>
              <a:off x="3227162" y="5013176"/>
              <a:ext cx="1098550" cy="958123"/>
              <a:chOff x="2857499" y="1149477"/>
              <a:chExt cx="1098550" cy="958123"/>
            </a:xfrm>
          </p:grpSpPr>
          <p:sp>
            <p:nvSpPr>
              <p:cNvPr id="75" name="圆角矩形 74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圆角矩形 75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3194865" y="5013176"/>
              <a:ext cx="1044125" cy="879845"/>
              <a:chOff x="2619640" y="1689226"/>
              <a:chExt cx="1044125" cy="879845"/>
            </a:xfrm>
          </p:grpSpPr>
          <p:sp>
            <p:nvSpPr>
              <p:cNvPr id="108" name="文本框 49"/>
              <p:cNvSpPr txBox="1"/>
              <p:nvPr/>
            </p:nvSpPr>
            <p:spPr>
              <a:xfrm>
                <a:off x="2619640" y="1689226"/>
                <a:ext cx="1030514" cy="7078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9" name="文本框 50"/>
              <p:cNvSpPr txBox="1"/>
              <p:nvPr/>
            </p:nvSpPr>
            <p:spPr>
              <a:xfrm>
                <a:off x="2633251" y="2261294"/>
                <a:ext cx="1030514" cy="30777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0" name="文本框 52"/>
          <p:cNvSpPr txBox="1"/>
          <p:nvPr/>
        </p:nvSpPr>
        <p:spPr>
          <a:xfrm>
            <a:off x="6120102" y="1400881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会计学专业介绍</a:t>
            </a:r>
            <a:endParaRPr lang="zh-CN" altLang="en-US" sz="24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文本框 53"/>
          <p:cNvSpPr txBox="1"/>
          <p:nvPr/>
        </p:nvSpPr>
        <p:spPr>
          <a:xfrm>
            <a:off x="5681897" y="1856097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专业覆盖领域、管理学院会计学专业历史沿革、特色优势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" name="Group 4"/>
          <p:cNvGrpSpPr>
            <a:grpSpLocks noChangeAspect="1"/>
          </p:cNvGrpSpPr>
          <p:nvPr/>
        </p:nvGrpSpPr>
        <p:grpSpPr bwMode="auto">
          <a:xfrm>
            <a:off x="5788132" y="1413011"/>
            <a:ext cx="299144" cy="350562"/>
            <a:chOff x="1776" y="1776"/>
            <a:chExt cx="64" cy="75"/>
          </a:xfrm>
          <a:solidFill>
            <a:srgbClr val="0E647C"/>
          </a:solidFill>
          <a:effectLst/>
        </p:grpSpPr>
        <p:sp>
          <p:nvSpPr>
            <p:cNvPr id="113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18"/>
          <p:cNvGrpSpPr>
            <a:grpSpLocks noChangeAspect="1"/>
          </p:cNvGrpSpPr>
          <p:nvPr/>
        </p:nvGrpSpPr>
        <p:grpSpPr bwMode="auto">
          <a:xfrm>
            <a:off x="5770611" y="2583317"/>
            <a:ext cx="334186" cy="311400"/>
            <a:chOff x="3802" y="2858"/>
            <a:chExt cx="616" cy="574"/>
          </a:xfrm>
          <a:solidFill>
            <a:srgbClr val="2DB2A4"/>
          </a:solidFill>
          <a:effectLst/>
        </p:grpSpPr>
        <p:sp>
          <p:nvSpPr>
            <p:cNvPr id="118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3" name="Group 13"/>
          <p:cNvGrpSpPr>
            <a:grpSpLocks noChangeAspect="1"/>
          </p:cNvGrpSpPr>
          <p:nvPr/>
        </p:nvGrpSpPr>
        <p:grpSpPr bwMode="auto">
          <a:xfrm>
            <a:off x="5755306" y="3681204"/>
            <a:ext cx="364796" cy="369104"/>
            <a:chOff x="2426" y="2781"/>
            <a:chExt cx="593" cy="600"/>
          </a:xfrm>
          <a:solidFill>
            <a:srgbClr val="F77A08"/>
          </a:solidFill>
          <a:effectLst/>
        </p:grpSpPr>
        <p:sp>
          <p:nvSpPr>
            <p:cNvPr id="124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765282" y="4850223"/>
            <a:ext cx="344844" cy="375260"/>
            <a:chOff x="4873620" y="1965325"/>
            <a:chExt cx="269882" cy="293688"/>
          </a:xfrm>
          <a:solidFill>
            <a:srgbClr val="92D050"/>
          </a:solidFill>
          <a:effectLst/>
        </p:grpSpPr>
        <p:sp>
          <p:nvSpPr>
            <p:cNvPr id="127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1" name="文本框 73"/>
          <p:cNvSpPr txBox="1"/>
          <p:nvPr/>
        </p:nvSpPr>
        <p:spPr>
          <a:xfrm>
            <a:off x="6120102" y="2548317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师资队伍简介</a:t>
            </a:r>
            <a:endParaRPr lang="zh-CN" altLang="en-US" sz="2400" b="1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文本框 74"/>
          <p:cNvSpPr txBox="1"/>
          <p:nvPr/>
        </p:nvSpPr>
        <p:spPr>
          <a:xfrm>
            <a:off x="5681897" y="3003533"/>
            <a:ext cx="2359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专业负责人介绍及师资队伍简介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文本框 75"/>
          <p:cNvSpPr txBox="1"/>
          <p:nvPr/>
        </p:nvSpPr>
        <p:spPr>
          <a:xfrm>
            <a:off x="6120102" y="3697001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本科培养计划</a:t>
            </a:r>
            <a:endParaRPr lang="zh-CN" altLang="en-US" sz="24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文本框 76"/>
          <p:cNvSpPr txBox="1"/>
          <p:nvPr/>
        </p:nvSpPr>
        <p:spPr>
          <a:xfrm>
            <a:off x="5681897" y="4152217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专业学习攻略，本科培养计划，会计相关证书介绍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文本框 77"/>
          <p:cNvSpPr txBox="1"/>
          <p:nvPr/>
        </p:nvSpPr>
        <p:spPr>
          <a:xfrm>
            <a:off x="6120102" y="4839535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学生培养质量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文本框 78"/>
          <p:cNvSpPr txBox="1"/>
          <p:nvPr/>
        </p:nvSpPr>
        <p:spPr>
          <a:xfrm>
            <a:off x="5681897" y="5294751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实习基地、学科竞赛参与、升学与就业质量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4178614" y="1340769"/>
            <a:ext cx="452661" cy="443083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TextBox 148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  页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0" name="直接连接符 149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110" grpId="0"/>
      <p:bldP spid="111" grpId="0"/>
      <p:bldP spid="131" grpId="0"/>
      <p:bldP spid="132" grpId="0"/>
      <p:bldP spid="133" grpId="0"/>
      <p:bldP spid="134" grpId="0"/>
      <p:bldP spid="135" grpId="0"/>
      <p:bldP spid="136" grpId="0"/>
      <p:bldP spid="92" grpId="0" animBg="1"/>
      <p:bldP spid="1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79565" y="2402786"/>
            <a:ext cx="5544616" cy="1200507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1163" y="2241590"/>
            <a:ext cx="1610824" cy="1452335"/>
            <a:chOff x="2713211" y="1988840"/>
            <a:chExt cx="1610824" cy="1452335"/>
          </a:xfrm>
        </p:grpSpPr>
        <p:sp>
          <p:nvSpPr>
            <p:cNvPr id="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92D050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3411" y="2649106"/>
            <a:ext cx="458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学生培养质量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808413" y="3789040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实习基地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20581" y="3789040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竞赛参与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829264" y="3789040"/>
            <a:ext cx="1436675" cy="215444"/>
            <a:chOff x="4369395" y="3284984"/>
            <a:chExt cx="1436675" cy="215444"/>
          </a:xfrm>
        </p:grpSpPr>
        <p:sp>
          <p:nvSpPr>
            <p:cNvPr id="5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升学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801443" y="4149660"/>
            <a:ext cx="1436675" cy="215444"/>
            <a:chOff x="4369395" y="3284984"/>
            <a:chExt cx="1436675" cy="215444"/>
          </a:xfrm>
        </p:grpSpPr>
        <p:sp>
          <p:nvSpPr>
            <p:cNvPr id="6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就业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76" name="矩形 7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24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702655" y="2585267"/>
            <a:ext cx="767839" cy="835564"/>
            <a:chOff x="4873620" y="1965325"/>
            <a:chExt cx="269882" cy="293688"/>
          </a:xfrm>
          <a:solidFill>
            <a:srgbClr val="92D050"/>
          </a:solidFill>
          <a:effectLst/>
        </p:grpSpPr>
        <p:sp>
          <p:nvSpPr>
            <p:cNvPr id="48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25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实习基地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/>
        </p:nvGrpSpPr>
        <p:grpSpPr>
          <a:xfrm>
            <a:off x="10148463" y="1738815"/>
            <a:ext cx="1237382" cy="1115636"/>
            <a:chOff x="2713211" y="1988840"/>
            <a:chExt cx="1610824" cy="1452335"/>
          </a:xfrm>
        </p:grpSpPr>
        <p:sp>
          <p:nvSpPr>
            <p:cNvPr id="7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11437" y="4529137"/>
            <a:ext cx="926821" cy="835631"/>
            <a:chOff x="2713211" y="1988840"/>
            <a:chExt cx="1610824" cy="1452335"/>
          </a:xfrm>
        </p:grpSpPr>
        <p:sp>
          <p:nvSpPr>
            <p:cNvPr id="76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矩形 52"/>
          <p:cNvSpPr/>
          <p:nvPr/>
        </p:nvSpPr>
        <p:spPr>
          <a:xfrm>
            <a:off x="934595" y="1907699"/>
            <a:ext cx="10060268" cy="2884517"/>
          </a:xfrm>
          <a:prstGeom prst="rect">
            <a:avLst/>
          </a:prstGeom>
          <a:gradFill flip="none" rotWithShape="1">
            <a:gsLst>
              <a:gs pos="64000">
                <a:srgbClr val="ECECEC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noFill/>
          </a:ln>
          <a:effectLst>
            <a:outerShdw blurRad="127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>
            <a:spLocks noChangeArrowheads="1"/>
          </p:cNvSpPr>
          <p:nvPr/>
        </p:nvSpPr>
        <p:spPr bwMode="auto">
          <a:xfrm>
            <a:off x="1325920" y="2368112"/>
            <a:ext cx="4567494" cy="199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立信、致同、中汇会计师事务所，凯捷咨询、金蝶软件、鼎捷软件等教学实践基地。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974" y="965736"/>
            <a:ext cx="3073251" cy="7830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838" y="1679881"/>
            <a:ext cx="1724025" cy="1695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016" y="1941542"/>
            <a:ext cx="2581275" cy="9239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0456" y="3070454"/>
            <a:ext cx="2428875" cy="6667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5804" y="3074744"/>
            <a:ext cx="1800225" cy="5429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8046" y="3755012"/>
            <a:ext cx="1524000" cy="6381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6363" y="3758286"/>
            <a:ext cx="2314575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6452" y="4399252"/>
            <a:ext cx="2554780" cy="77149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0456" y="672865"/>
            <a:ext cx="2386772" cy="12512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5138" y="4492782"/>
            <a:ext cx="1146476" cy="99785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0132" y="5494024"/>
            <a:ext cx="4918335" cy="816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10569796" y="6476911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26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514416" y="2010699"/>
            <a:ext cx="2880000" cy="3447648"/>
          </a:xfrm>
          <a:prstGeom prst="roundRect">
            <a:avLst/>
          </a:prstGeom>
          <a:noFill/>
          <a:ln w="12700">
            <a:solidFill>
              <a:srgbClr val="0E6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244576" y="802429"/>
            <a:ext cx="1585543" cy="1585543"/>
            <a:chOff x="1705099" y="2564904"/>
            <a:chExt cx="1800200" cy="1800200"/>
          </a:xfrm>
        </p:grpSpPr>
        <p:sp>
          <p:nvSpPr>
            <p:cNvPr id="14" name="椭圆 13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86785" y="1179702"/>
            <a:ext cx="1041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学科竞赛</a:t>
            </a:r>
            <a:endParaRPr lang="en-US" altLang="zh-CN" sz="24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351684" y="1680005"/>
            <a:ext cx="711242" cy="701976"/>
            <a:chOff x="6217935" y="1158425"/>
            <a:chExt cx="527724" cy="520849"/>
          </a:xfrm>
        </p:grpSpPr>
        <p:grpSp>
          <p:nvGrpSpPr>
            <p:cNvPr id="18" name="组合 17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586424" y="2570071"/>
            <a:ext cx="2673594" cy="236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全国大学生英语竞赛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美国大学生数学建模大赛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“外研社杯”全国英语阅读大赛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“认证杯”数学建模国际赛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341222" y="2574898"/>
            <a:ext cx="2880000" cy="3452629"/>
          </a:xfrm>
          <a:prstGeom prst="roundRect">
            <a:avLst/>
          </a:prstGeom>
          <a:noFill/>
          <a:ln w="12700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880598" y="1366629"/>
            <a:ext cx="1585543" cy="1585543"/>
            <a:chOff x="1705099" y="2564904"/>
            <a:chExt cx="1800200" cy="1800200"/>
          </a:xfrm>
        </p:grpSpPr>
        <p:sp>
          <p:nvSpPr>
            <p:cNvPr id="25" name="椭圆 24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093772" y="1751426"/>
            <a:ext cx="1067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创新创业</a:t>
            </a:r>
            <a:endParaRPr lang="en-US" altLang="zh-CN" sz="2400" b="1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987706" y="2244205"/>
            <a:ext cx="711242" cy="701976"/>
            <a:chOff x="6217935" y="1158425"/>
            <a:chExt cx="527724" cy="520849"/>
          </a:xfrm>
        </p:grpSpPr>
        <p:grpSp>
          <p:nvGrpSpPr>
            <p:cNvPr id="29" name="组合 2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4341222" y="2946181"/>
            <a:ext cx="2869958" cy="303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“挑战杯” 大学生课外学术科技作品竞赛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全国大学生电子商务“创新、创意及创业”挑战赛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上海市高校商业精英挑战赛国际贸易专业省赛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上海市创业决策仿真大赛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8169418" y="2894367"/>
            <a:ext cx="2880000" cy="3447649"/>
          </a:xfrm>
          <a:prstGeom prst="roundRect">
            <a:avLst/>
          </a:prstGeom>
          <a:noFill/>
          <a:ln w="12700">
            <a:solidFill>
              <a:srgbClr val="F7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8733048" y="1686098"/>
            <a:ext cx="1585543" cy="1585543"/>
            <a:chOff x="1705099" y="2564904"/>
            <a:chExt cx="1800200" cy="1800200"/>
          </a:xfrm>
        </p:grpSpPr>
        <p:sp>
          <p:nvSpPr>
            <p:cNvPr id="36" name="椭圆 3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805747" y="2102634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类竞赛</a:t>
            </a:r>
            <a:endParaRPr lang="en-US" altLang="zh-CN" sz="24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（会计）</a:t>
            </a:r>
            <a:endParaRPr lang="en-US" altLang="zh-CN" sz="24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9840156" y="2563674"/>
            <a:ext cx="711242" cy="701976"/>
            <a:chOff x="6217935" y="1158425"/>
            <a:chExt cx="527724" cy="520849"/>
          </a:xfrm>
        </p:grpSpPr>
        <p:grpSp>
          <p:nvGrpSpPr>
            <p:cNvPr id="40" name="组合 3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8169418" y="3378621"/>
            <a:ext cx="2821246" cy="270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全国高校“浪潮铸远杯”共享财务职业能力竞赛全国总决赛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科云杯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全国大学生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财会职业能力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大赛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全国高校商业精英挑战赛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会计与商业管理案例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竞赛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竞赛参与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482537" y="695435"/>
            <a:ext cx="4176464" cy="946791"/>
            <a:chOff x="5737547" y="1428218"/>
            <a:chExt cx="4176464" cy="662235"/>
          </a:xfrm>
        </p:grpSpPr>
        <p:sp>
          <p:nvSpPr>
            <p:cNvPr id="47" name="圆角矩形 64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圆角矩形 65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TextBox 66"/>
          <p:cNvSpPr txBox="1"/>
          <p:nvPr/>
        </p:nvSpPr>
        <p:spPr>
          <a:xfrm>
            <a:off x="7754036" y="916455"/>
            <a:ext cx="368158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国家级、市级的特等奖、一、二、三等奖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余项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49"/>
                            </p:stCondLst>
                            <p:childTnLst>
                              <p:par>
                                <p:cTn id="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49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49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900"/>
                            </p:stCondLst>
                            <p:childTnLst>
                              <p:par>
                                <p:cTn id="1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4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22" grpId="0"/>
      <p:bldP spid="23" grpId="0" animBg="1"/>
      <p:bldP spid="27" grpId="0"/>
      <p:bldP spid="33" grpId="0"/>
      <p:bldP spid="34" grpId="0" animBg="1"/>
      <p:bldP spid="38" grpId="0"/>
      <p:bldP spid="44" grpId="0"/>
      <p:bldP spid="45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27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升学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1129035" y="2524000"/>
            <a:ext cx="1585543" cy="1585543"/>
            <a:chOff x="1705099" y="2564904"/>
            <a:chExt cx="1800200" cy="1800200"/>
          </a:xfrm>
        </p:grpSpPr>
        <p:sp>
          <p:nvSpPr>
            <p:cNvPr id="43" name="椭圆 4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313154" y="2949817"/>
            <a:ext cx="117116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升学</a:t>
            </a:r>
            <a:endParaRPr lang="en-US" altLang="zh-CN" sz="24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3427142" y="1422968"/>
            <a:ext cx="1014259" cy="662235"/>
            <a:chOff x="5737547" y="1428218"/>
            <a:chExt cx="4176464" cy="662235"/>
          </a:xfrm>
        </p:grpSpPr>
        <p:sp>
          <p:nvSpPr>
            <p:cNvPr id="57" name="圆角矩形 56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677939" y="1643483"/>
            <a:ext cx="36815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保研</a:t>
            </a:r>
            <a:endParaRPr lang="en-US" altLang="zh-CN" b="1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3427142" y="2995247"/>
            <a:ext cx="1014259" cy="662235"/>
            <a:chOff x="5737547" y="1428218"/>
            <a:chExt cx="4176464" cy="662235"/>
          </a:xfrm>
        </p:grpSpPr>
        <p:sp>
          <p:nvSpPr>
            <p:cNvPr id="61" name="圆角矩形 60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690689" y="3187864"/>
            <a:ext cx="36815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考研</a:t>
            </a:r>
            <a:endParaRPr lang="en-US" altLang="zh-CN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427142" y="4745614"/>
            <a:ext cx="1014257" cy="662235"/>
            <a:chOff x="5737547" y="1428218"/>
            <a:chExt cx="4176464" cy="662235"/>
          </a:xfrm>
        </p:grpSpPr>
        <p:sp>
          <p:nvSpPr>
            <p:cNvPr id="65" name="圆角矩形 64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756101" y="4935971"/>
            <a:ext cx="36815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出国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 rot="16200000">
            <a:off x="1357898" y="3116082"/>
            <a:ext cx="3354773" cy="579679"/>
            <a:chOff x="7967269" y="3151651"/>
            <a:chExt cx="3354773" cy="579679"/>
          </a:xfrm>
        </p:grpSpPr>
        <p:sp>
          <p:nvSpPr>
            <p:cNvPr id="73" name="Line 128"/>
            <p:cNvSpPr>
              <a:spLocks noChangeShapeType="1"/>
            </p:cNvSpPr>
            <p:nvPr/>
          </p:nvSpPr>
          <p:spPr bwMode="auto">
            <a:xfrm>
              <a:off x="9702801" y="3151651"/>
              <a:ext cx="0" cy="579678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Line 129"/>
            <p:cNvSpPr>
              <a:spLocks noChangeShapeType="1"/>
            </p:cNvSpPr>
            <p:nvPr/>
          </p:nvSpPr>
          <p:spPr bwMode="auto">
            <a:xfrm flipH="1">
              <a:off x="7967269" y="3492499"/>
              <a:ext cx="3354771" cy="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Line 130"/>
            <p:cNvSpPr>
              <a:spLocks noChangeShapeType="1"/>
            </p:cNvSpPr>
            <p:nvPr/>
          </p:nvSpPr>
          <p:spPr bwMode="auto">
            <a:xfrm>
              <a:off x="7971393" y="3486151"/>
              <a:ext cx="0" cy="20955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Line 131"/>
            <p:cNvSpPr>
              <a:spLocks noChangeShapeType="1"/>
            </p:cNvSpPr>
            <p:nvPr/>
          </p:nvSpPr>
          <p:spPr bwMode="auto">
            <a:xfrm>
              <a:off x="11322042" y="3492500"/>
              <a:ext cx="0" cy="23883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7" name="TextBox 40"/>
          <p:cNvSpPr txBox="1"/>
          <p:nvPr/>
        </p:nvSpPr>
        <p:spPr>
          <a:xfrm>
            <a:off x="878578" y="4439673"/>
            <a:ext cx="1836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截至目前，升学率已超</a:t>
            </a:r>
            <a:r>
              <a:rPr lang="en-US" altLang="zh-CN" sz="24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30%</a:t>
            </a:r>
            <a:endParaRPr lang="en-US" altLang="zh-CN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powerpoint template design by DAJU_PPT正版来源小红书大橘PPT微信DAJU_PPT请勿抄袭搬运！盗版必究！"/>
          <p:cNvSpPr/>
          <p:nvPr/>
        </p:nvSpPr>
        <p:spPr>
          <a:xfrm>
            <a:off x="6430090" y="1354684"/>
            <a:ext cx="3885964" cy="4364938"/>
          </a:xfrm>
          <a:custGeom>
            <a:avLst/>
            <a:gdLst>
              <a:gd name="connsiteX0" fmla="*/ 4267200 w 8534400"/>
              <a:gd name="connsiteY0" fmla="*/ 0 h 9586304"/>
              <a:gd name="connsiteX1" fmla="*/ 4717706 w 8534400"/>
              <a:gd name="connsiteY1" fmla="*/ 105392 h 9586304"/>
              <a:gd name="connsiteX2" fmla="*/ 7975773 w 8534400"/>
              <a:gd name="connsiteY2" fmla="*/ 1734038 h 9586304"/>
              <a:gd name="connsiteX3" fmla="*/ 8534400 w 8534400"/>
              <a:gd name="connsiteY3" fmla="*/ 2638439 h 9586304"/>
              <a:gd name="connsiteX4" fmla="*/ 8534400 w 8534400"/>
              <a:gd name="connsiteY4" fmla="*/ 6947864 h 9586304"/>
              <a:gd name="connsiteX5" fmla="*/ 7975773 w 8534400"/>
              <a:gd name="connsiteY5" fmla="*/ 7852265 h 9586304"/>
              <a:gd name="connsiteX6" fmla="*/ 4717706 w 8534400"/>
              <a:gd name="connsiteY6" fmla="*/ 9480911 h 9586304"/>
              <a:gd name="connsiteX7" fmla="*/ 3816693 w 8534400"/>
              <a:gd name="connsiteY7" fmla="*/ 9480911 h 9586304"/>
              <a:gd name="connsiteX8" fmla="*/ 558630 w 8534400"/>
              <a:gd name="connsiteY8" fmla="*/ 7852265 h 9586304"/>
              <a:gd name="connsiteX9" fmla="*/ 0 w 8534400"/>
              <a:gd name="connsiteY9" fmla="*/ 6947864 h 9586304"/>
              <a:gd name="connsiteX10" fmla="*/ 0 w 8534400"/>
              <a:gd name="connsiteY10" fmla="*/ 2638439 h 9586304"/>
              <a:gd name="connsiteX11" fmla="*/ 558630 w 8534400"/>
              <a:gd name="connsiteY11" fmla="*/ 1734038 h 9586304"/>
              <a:gd name="connsiteX12" fmla="*/ 3816693 w 8534400"/>
              <a:gd name="connsiteY12" fmla="*/ 105392 h 9586304"/>
              <a:gd name="connsiteX13" fmla="*/ 4267200 w 8534400"/>
              <a:gd name="connsiteY13" fmla="*/ 0 h 958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400" h="9586304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汉仪新人文宋 75W" panose="00020600040101010101" pitchFamily="18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6639758" y="1406068"/>
            <a:ext cx="3138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中南财经政法大学</a:t>
            </a:r>
            <a:endParaRPr lang="zh-CN" altLang="en-US" sz="2800" b="1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>
            <p:custDataLst>
              <p:tags r:id="rId2"/>
            </p:custDataLst>
          </p:nvPr>
        </p:nvSpPr>
        <p:spPr>
          <a:xfrm>
            <a:off x="6199762" y="2615366"/>
            <a:ext cx="3442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上海财经大学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文本框 106"/>
          <p:cNvSpPr txBox="1"/>
          <p:nvPr>
            <p:custDataLst>
              <p:tags r:id="rId3"/>
            </p:custDataLst>
          </p:nvPr>
        </p:nvSpPr>
        <p:spPr>
          <a:xfrm>
            <a:off x="8250129" y="4076819"/>
            <a:ext cx="2629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利兹大学</a:t>
            </a:r>
            <a:endParaRPr lang="zh-CN" altLang="en-US" sz="2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文本框 107"/>
          <p:cNvSpPr txBox="1"/>
          <p:nvPr>
            <p:custDataLst>
              <p:tags r:id="rId4"/>
            </p:custDataLst>
          </p:nvPr>
        </p:nvSpPr>
        <p:spPr>
          <a:xfrm>
            <a:off x="6755339" y="3678039"/>
            <a:ext cx="2629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暨南大学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文本框 108"/>
          <p:cNvSpPr txBox="1"/>
          <p:nvPr>
            <p:custDataLst>
              <p:tags r:id="rId5"/>
            </p:custDataLst>
          </p:nvPr>
        </p:nvSpPr>
        <p:spPr>
          <a:xfrm>
            <a:off x="7595444" y="3146489"/>
            <a:ext cx="2629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华东理工大学</a:t>
            </a:r>
            <a:endParaRPr lang="zh-CN" altLang="en-US" sz="2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文本框 109"/>
          <p:cNvSpPr txBox="1"/>
          <p:nvPr>
            <p:custDataLst>
              <p:tags r:id="rId6"/>
            </p:custDataLst>
          </p:nvPr>
        </p:nvSpPr>
        <p:spPr>
          <a:xfrm>
            <a:off x="5866480" y="4741092"/>
            <a:ext cx="2629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24E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南安普顿大学</a:t>
            </a:r>
            <a:endParaRPr lang="zh-CN" altLang="en-US" sz="2400" b="1" dirty="0">
              <a:solidFill>
                <a:srgbClr val="F24E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文本框 110"/>
          <p:cNvSpPr txBox="1"/>
          <p:nvPr>
            <p:custDataLst>
              <p:tags r:id="rId7"/>
            </p:custDataLst>
          </p:nvPr>
        </p:nvSpPr>
        <p:spPr>
          <a:xfrm>
            <a:off x="7995334" y="2118099"/>
            <a:ext cx="262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BF8D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中央财经大学</a:t>
            </a:r>
            <a:endParaRPr lang="zh-CN" altLang="en-US" sz="2400" b="1" dirty="0">
              <a:solidFill>
                <a:srgbClr val="BF8DE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文本框 111"/>
          <p:cNvSpPr txBox="1"/>
          <p:nvPr>
            <p:custDataLst>
              <p:tags r:id="rId8"/>
            </p:custDataLst>
          </p:nvPr>
        </p:nvSpPr>
        <p:spPr>
          <a:xfrm>
            <a:off x="8463000" y="4638796"/>
            <a:ext cx="262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南京师范大学</a:t>
            </a:r>
            <a:endParaRPr lang="zh-CN" altLang="en-US" sz="2400" b="1" dirty="0">
              <a:solidFill>
                <a:srgbClr val="0E647C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13" name="文本框 112"/>
          <p:cNvSpPr txBox="1"/>
          <p:nvPr>
            <p:custDataLst>
              <p:tags r:id="rId9"/>
            </p:custDataLst>
          </p:nvPr>
        </p:nvSpPr>
        <p:spPr>
          <a:xfrm>
            <a:off x="7148232" y="5495663"/>
            <a:ext cx="2629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上海理工大学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文本框 113"/>
          <p:cNvSpPr txBox="1"/>
          <p:nvPr>
            <p:custDataLst>
              <p:tags r:id="rId10"/>
            </p:custDataLst>
          </p:nvPr>
        </p:nvSpPr>
        <p:spPr>
          <a:xfrm>
            <a:off x="9777768" y="2659035"/>
            <a:ext cx="2080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东华大学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文本框 114"/>
          <p:cNvSpPr txBox="1"/>
          <p:nvPr>
            <p:custDataLst>
              <p:tags r:id="rId11"/>
            </p:custDataLst>
          </p:nvPr>
        </p:nvSpPr>
        <p:spPr>
          <a:xfrm>
            <a:off x="9890145" y="3747852"/>
            <a:ext cx="2629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上海大学</a:t>
            </a:r>
            <a:endParaRPr lang="zh-CN" alt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45" grpId="0"/>
      <p:bldP spid="59" grpId="0"/>
      <p:bldP spid="63" grpId="0"/>
      <p:bldP spid="67" grpId="0"/>
      <p:bldP spid="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28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就业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>
            <p:custDataLst>
              <p:tags r:id="rId1"/>
            </p:custDataLst>
          </p:nvPr>
        </p:nvCxnSpPr>
        <p:spPr>
          <a:xfrm>
            <a:off x="6904105" y="2826722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>
            <p:custDataLst>
              <p:tags r:id="rId2"/>
            </p:custDataLst>
          </p:nvPr>
        </p:nvSpPr>
        <p:spPr>
          <a:xfrm>
            <a:off x="7192137" y="2449303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会计师事务所</a:t>
            </a:r>
            <a:endParaRPr lang="zh-CN" altLang="en-US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5" name="矩形 4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31388" y="3011416"/>
            <a:ext cx="4248472" cy="32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四大八大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6184025" y="2569715"/>
            <a:ext cx="968654" cy="956034"/>
            <a:chOff x="6217935" y="1158425"/>
            <a:chExt cx="527724" cy="520849"/>
          </a:xfrm>
        </p:grpSpPr>
        <p:grpSp>
          <p:nvGrpSpPr>
            <p:cNvPr id="93" name="组合 9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9" name="直接连接符 98"/>
          <p:cNvCxnSpPr/>
          <p:nvPr>
            <p:custDataLst>
              <p:tags r:id="rId5"/>
            </p:custDataLst>
          </p:nvPr>
        </p:nvCxnSpPr>
        <p:spPr>
          <a:xfrm>
            <a:off x="6953583" y="4125536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矩形 99"/>
          <p:cNvSpPr/>
          <p:nvPr>
            <p:custDataLst>
              <p:tags r:id="rId6"/>
            </p:custDataLst>
          </p:nvPr>
        </p:nvSpPr>
        <p:spPr>
          <a:xfrm>
            <a:off x="7241615" y="3748117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企事业单位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6233503" y="3868529"/>
            <a:ext cx="968654" cy="956034"/>
            <a:chOff x="6217935" y="1158425"/>
            <a:chExt cx="527724" cy="520849"/>
          </a:xfrm>
        </p:grpSpPr>
        <p:grpSp>
          <p:nvGrpSpPr>
            <p:cNvPr id="105" name="组合 104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107" name="椭圆 106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C0000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9" name="直接连接符 108"/>
          <p:cNvCxnSpPr/>
          <p:nvPr>
            <p:custDataLst>
              <p:tags r:id="rId7"/>
            </p:custDataLst>
          </p:nvPr>
        </p:nvCxnSpPr>
        <p:spPr>
          <a:xfrm>
            <a:off x="6953583" y="5420256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矩形 109"/>
          <p:cNvSpPr/>
          <p:nvPr>
            <p:custDataLst>
              <p:tags r:id="rId8"/>
            </p:custDataLst>
          </p:nvPr>
        </p:nvSpPr>
        <p:spPr>
          <a:xfrm>
            <a:off x="7241615" y="5042837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商业银行</a:t>
            </a:r>
            <a:endParaRPr lang="zh-CN" altLang="en-US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1" name="矩形 4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70652" y="5588110"/>
            <a:ext cx="4248472" cy="32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五大行、各商业银行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6233503" y="5163249"/>
            <a:ext cx="968654" cy="956034"/>
            <a:chOff x="6217935" y="1158425"/>
            <a:chExt cx="527724" cy="520849"/>
          </a:xfrm>
        </p:grpSpPr>
        <p:grpSp>
          <p:nvGrpSpPr>
            <p:cNvPr id="113" name="组合 11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powerpoint template design by DAJU_PPT正版来源小红书大橘PPT微信DAJU_PPT请勿抄袭搬运！盗版必究！"/>
          <p:cNvSpPr/>
          <p:nvPr/>
        </p:nvSpPr>
        <p:spPr>
          <a:xfrm>
            <a:off x="1057028" y="1477397"/>
            <a:ext cx="3885964" cy="4364938"/>
          </a:xfrm>
          <a:custGeom>
            <a:avLst/>
            <a:gdLst>
              <a:gd name="connsiteX0" fmla="*/ 4267200 w 8534400"/>
              <a:gd name="connsiteY0" fmla="*/ 0 h 9586304"/>
              <a:gd name="connsiteX1" fmla="*/ 4717706 w 8534400"/>
              <a:gd name="connsiteY1" fmla="*/ 105392 h 9586304"/>
              <a:gd name="connsiteX2" fmla="*/ 7975773 w 8534400"/>
              <a:gd name="connsiteY2" fmla="*/ 1734038 h 9586304"/>
              <a:gd name="connsiteX3" fmla="*/ 8534400 w 8534400"/>
              <a:gd name="connsiteY3" fmla="*/ 2638439 h 9586304"/>
              <a:gd name="connsiteX4" fmla="*/ 8534400 w 8534400"/>
              <a:gd name="connsiteY4" fmla="*/ 6947864 h 9586304"/>
              <a:gd name="connsiteX5" fmla="*/ 7975773 w 8534400"/>
              <a:gd name="connsiteY5" fmla="*/ 7852265 h 9586304"/>
              <a:gd name="connsiteX6" fmla="*/ 4717706 w 8534400"/>
              <a:gd name="connsiteY6" fmla="*/ 9480911 h 9586304"/>
              <a:gd name="connsiteX7" fmla="*/ 3816693 w 8534400"/>
              <a:gd name="connsiteY7" fmla="*/ 9480911 h 9586304"/>
              <a:gd name="connsiteX8" fmla="*/ 558630 w 8534400"/>
              <a:gd name="connsiteY8" fmla="*/ 7852265 h 9586304"/>
              <a:gd name="connsiteX9" fmla="*/ 0 w 8534400"/>
              <a:gd name="connsiteY9" fmla="*/ 6947864 h 9586304"/>
              <a:gd name="connsiteX10" fmla="*/ 0 w 8534400"/>
              <a:gd name="connsiteY10" fmla="*/ 2638439 h 9586304"/>
              <a:gd name="connsiteX11" fmla="*/ 558630 w 8534400"/>
              <a:gd name="connsiteY11" fmla="*/ 1734038 h 9586304"/>
              <a:gd name="connsiteX12" fmla="*/ 3816693 w 8534400"/>
              <a:gd name="connsiteY12" fmla="*/ 105392 h 9586304"/>
              <a:gd name="connsiteX13" fmla="*/ 4267200 w 8534400"/>
              <a:gd name="connsiteY13" fmla="*/ 0 h 958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400" h="9586304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汉仪新人文宋 75W" panose="00020600040101010101" pitchFamily="18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423869" y="1647219"/>
            <a:ext cx="2629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79FB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毕马威会计师事务所</a:t>
            </a:r>
            <a:endParaRPr lang="zh-CN" altLang="en-US" sz="2000" b="1" dirty="0">
              <a:solidFill>
                <a:srgbClr val="479FB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10"/>
            </p:custDataLst>
          </p:nvPr>
        </p:nvSpPr>
        <p:spPr>
          <a:xfrm>
            <a:off x="2331919" y="2266646"/>
            <a:ext cx="3442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致同会计师事务所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>
            <p:custDataLst>
              <p:tags r:id="rId11"/>
            </p:custDataLst>
          </p:nvPr>
        </p:nvSpPr>
        <p:spPr>
          <a:xfrm>
            <a:off x="894188" y="4098780"/>
            <a:ext cx="2629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2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电信</a:t>
            </a:r>
            <a:endParaRPr lang="zh-CN" altLang="en-US" sz="2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1" name="文本框 50"/>
          <p:cNvSpPr txBox="1"/>
          <p:nvPr>
            <p:custDataLst>
              <p:tags r:id="rId12"/>
            </p:custDataLst>
          </p:nvPr>
        </p:nvSpPr>
        <p:spPr>
          <a:xfrm>
            <a:off x="2214700" y="3519111"/>
            <a:ext cx="2629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中国工商银行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>
            <p:custDataLst>
              <p:tags r:id="rId13"/>
            </p:custDataLst>
          </p:nvPr>
        </p:nvSpPr>
        <p:spPr>
          <a:xfrm>
            <a:off x="556701" y="2935537"/>
            <a:ext cx="30659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中汇会计师事务所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>
            <p:custDataLst>
              <p:tags r:id="rId14"/>
            </p:custDataLst>
          </p:nvPr>
        </p:nvSpPr>
        <p:spPr>
          <a:xfrm>
            <a:off x="2738637" y="4246522"/>
            <a:ext cx="2629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24E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上海建工</a:t>
            </a:r>
            <a:endParaRPr lang="zh-CN" altLang="en-US" sz="2400" b="1" dirty="0">
              <a:solidFill>
                <a:srgbClr val="F24E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>
            <p:custDataLst>
              <p:tags r:id="rId15"/>
            </p:custDataLst>
          </p:nvPr>
        </p:nvSpPr>
        <p:spPr>
          <a:xfrm>
            <a:off x="1707332" y="4875836"/>
            <a:ext cx="2629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中国建设银行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>
            <p:custDataLst>
              <p:tags r:id="rId16"/>
            </p:custDataLst>
          </p:nvPr>
        </p:nvSpPr>
        <p:spPr>
          <a:xfrm>
            <a:off x="1993131" y="5521742"/>
            <a:ext cx="3959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天职国际会计师事务所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4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231102" y="4270067"/>
            <a:ext cx="4248472" cy="32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民企、国企、外企、公务员、事业单位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7303110" y="973464"/>
            <a:ext cx="4176464" cy="946791"/>
            <a:chOff x="5737547" y="1428218"/>
            <a:chExt cx="4176464" cy="662235"/>
          </a:xfrm>
        </p:grpSpPr>
        <p:sp>
          <p:nvSpPr>
            <p:cNvPr id="58" name="圆角矩形 64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圆角矩形 65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4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TextBox 66"/>
          <p:cNvSpPr txBox="1"/>
          <p:nvPr/>
        </p:nvSpPr>
        <p:spPr>
          <a:xfrm>
            <a:off x="7574609" y="1194484"/>
            <a:ext cx="3681586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每年会计学专业毕业生就业率均超过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84" grpId="0"/>
      <p:bldP spid="85" grpId="0"/>
      <p:bldP spid="100" grpId="0"/>
      <p:bldP spid="110" grpId="0"/>
      <p:bldP spid="111" grpId="0"/>
      <p:bldP spid="56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29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98971" y="371792"/>
            <a:ext cx="1610824" cy="1452335"/>
            <a:chOff x="2713211" y="1988840"/>
            <a:chExt cx="1610824" cy="1452335"/>
          </a:xfrm>
        </p:grpSpPr>
        <p:sp>
          <p:nvSpPr>
            <p:cNvPr id="1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DB2A4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29035" y="760803"/>
            <a:ext cx="1174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Q&amp;A</a:t>
            </a:r>
            <a:endParaRPr lang="zh-CN" altLang="en-US" sz="3600" b="1" dirty="0">
              <a:solidFill>
                <a:srgbClr val="2DB2A4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 flipH="1">
            <a:off x="459611" y="1448406"/>
            <a:ext cx="564888" cy="564890"/>
          </a:xfrm>
          <a:prstGeom prst="ellipse">
            <a:avLst/>
          </a:prstGeom>
          <a:solidFill>
            <a:srgbClr val="0E647C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 flipH="1">
            <a:off x="444728" y="742276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 flipH="1">
            <a:off x="2293563" y="332656"/>
            <a:ext cx="275632" cy="275632"/>
          </a:xfrm>
          <a:prstGeom prst="ellipse">
            <a:avLst/>
          </a:prstGeom>
          <a:solidFill>
            <a:srgbClr val="92D050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428124" y="4418851"/>
            <a:ext cx="1379845" cy="1244082"/>
            <a:chOff x="2713211" y="1988840"/>
            <a:chExt cx="1610824" cy="1452335"/>
          </a:xfrm>
        </p:grpSpPr>
        <p:sp>
          <p:nvSpPr>
            <p:cNvPr id="22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7A08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51993" t="-35459" r="-2541" b="-8649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409955" y="5017814"/>
            <a:ext cx="1198706" cy="1080766"/>
            <a:chOff x="2713211" y="1988840"/>
            <a:chExt cx="1610824" cy="1452335"/>
          </a:xfrm>
        </p:grpSpPr>
        <p:sp>
          <p:nvSpPr>
            <p:cNvPr id="25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5921" t="-28757" r="-48613" b="-15351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椭圆 26"/>
          <p:cNvSpPr/>
          <p:nvPr/>
        </p:nvSpPr>
        <p:spPr>
          <a:xfrm flipH="1">
            <a:off x="8917490" y="5602911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 flipH="1">
            <a:off x="10798526" y="5726400"/>
            <a:ext cx="290272" cy="290273"/>
          </a:xfrm>
          <a:prstGeom prst="ellipse">
            <a:avLst/>
          </a:prstGeom>
          <a:solidFill>
            <a:srgbClr val="2DB2A4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 flipH="1">
            <a:off x="11424808" y="3912747"/>
            <a:ext cx="275632" cy="275632"/>
          </a:xfrm>
          <a:prstGeom prst="ellipse">
            <a:avLst/>
          </a:prstGeom>
          <a:solidFill>
            <a:srgbClr val="0E647C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2209154" y="1833898"/>
            <a:ext cx="7294213" cy="291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实习：企业看重会计学专业学生的实习经历吗？</a:t>
            </a:r>
            <a:endParaRPr lang="en-US" altLang="zh-CN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考证：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ACCA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CPA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更推荐考哪一个？</a:t>
            </a:r>
            <a:endParaRPr lang="en-US" altLang="zh-CN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比赛：参加商业比赛对专业学习重要吗？</a:t>
            </a:r>
            <a:endParaRPr lang="en-US" altLang="zh-CN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考研：会计学专业的考研率高吗？</a:t>
            </a:r>
            <a:endParaRPr lang="en-US" altLang="zh-CN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27" grpId="0" animBg="1"/>
      <p:bldP spid="28" grpId="0" animBg="1"/>
      <p:bldP spid="29" grpId="0" animBg="1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667410" y="3340066"/>
            <a:ext cx="6814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期待你的加入</a:t>
            </a:r>
            <a:endParaRPr lang="zh-CN" alt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966078" y="4302340"/>
            <a:ext cx="6099407" cy="338554"/>
            <a:chOff x="2992618" y="3469364"/>
            <a:chExt cx="6284223" cy="338554"/>
          </a:xfrm>
        </p:grpSpPr>
        <p:sp>
          <p:nvSpPr>
            <p:cNvPr id="32" name="矩形 31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endParaRPr lang="zh-CN" altLang="en-US" sz="160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34" name="直接连接符 33"/>
            <p:cNvCxnSpPr/>
            <p:nvPr/>
          </p:nvCxnSpPr>
          <p:spPr bwMode="auto">
            <a:xfrm>
              <a:off x="750724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</p:cxnSp>
      </p:grpSp>
      <p:sp>
        <p:nvSpPr>
          <p:cNvPr id="35" name="矩形 34"/>
          <p:cNvSpPr/>
          <p:nvPr/>
        </p:nvSpPr>
        <p:spPr>
          <a:xfrm>
            <a:off x="4335020" y="4267810"/>
            <a:ext cx="3315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Looking forward to your joining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186103" y="4744421"/>
            <a:ext cx="1584176" cy="484779"/>
            <a:chOff x="2713211" y="2267658"/>
            <a:chExt cx="1584176" cy="484779"/>
          </a:xfrm>
        </p:grpSpPr>
        <p:sp>
          <p:nvSpPr>
            <p:cNvPr id="37" name="圆角矩形 36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文本框 26"/>
          <p:cNvSpPr txBox="1"/>
          <p:nvPr/>
        </p:nvSpPr>
        <p:spPr>
          <a:xfrm>
            <a:off x="5017467" y="4787860"/>
            <a:ext cx="190924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 dirty="0">
                <a:solidFill>
                  <a:schemeClr val="accent1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2025.4.25</a:t>
            </a:r>
            <a:endParaRPr lang="zh-CN" altLang="en-US" b="1" spc="100" dirty="0">
              <a:solidFill>
                <a:schemeClr val="accent1">
                  <a:lumMod val="7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>
            <p:custDataLst>
              <p:tags r:id="rId2"/>
            </p:custDataLst>
          </p:nvPr>
        </p:nvGrpSpPr>
        <p:grpSpPr>
          <a:xfrm>
            <a:off x="3361283" y="1459359"/>
            <a:ext cx="1610824" cy="1452335"/>
            <a:chOff x="2713211" y="1988840"/>
            <a:chExt cx="1610824" cy="1452335"/>
          </a:xfrm>
        </p:grpSpPr>
        <p:sp>
          <p:nvSpPr>
            <p:cNvPr id="41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5"/>
            <p:cNvSpPr/>
            <p:nvPr>
              <p:custDataLst>
                <p:tags r:id="rId4"/>
              </p:custDataLst>
            </p:nvPr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>
            <p:custDataLst>
              <p:tags r:id="rId5"/>
            </p:custDataLst>
          </p:nvPr>
        </p:nvGrpSpPr>
        <p:grpSpPr>
          <a:xfrm>
            <a:off x="4612590" y="1459359"/>
            <a:ext cx="1610824" cy="1452335"/>
            <a:chOff x="2713211" y="1988840"/>
            <a:chExt cx="1610824" cy="1452335"/>
          </a:xfrm>
        </p:grpSpPr>
        <p:sp>
          <p:nvSpPr>
            <p:cNvPr id="44" name="Freeform 5"/>
            <p:cNvSpPr/>
            <p:nvPr>
              <p:custDataLst>
                <p:tags r:id="rId6"/>
              </p:custDataLst>
            </p:nvPr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DB2A4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"/>
            <p:cNvSpPr/>
            <p:nvPr>
              <p:custDataLst>
                <p:tags r:id="rId7"/>
              </p:custDataLst>
            </p:nvPr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>
            <p:custDataLst>
              <p:tags r:id="rId8"/>
            </p:custDataLst>
          </p:nvPr>
        </p:nvGrpSpPr>
        <p:grpSpPr>
          <a:xfrm>
            <a:off x="5935382" y="1459359"/>
            <a:ext cx="1610824" cy="1452335"/>
            <a:chOff x="2713211" y="1988840"/>
            <a:chExt cx="1610824" cy="1452335"/>
          </a:xfrm>
        </p:grpSpPr>
        <p:sp>
          <p:nvSpPr>
            <p:cNvPr id="47" name="Freeform 5"/>
            <p:cNvSpPr/>
            <p:nvPr>
              <p:custDataLst>
                <p:tags r:id="rId9"/>
              </p:custDataLst>
            </p:nvPr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7A08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"/>
            <p:cNvSpPr/>
            <p:nvPr>
              <p:custDataLst>
                <p:tags r:id="rId10"/>
              </p:custDataLst>
            </p:nvPr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>
            <p:custDataLst>
              <p:tags r:id="rId11"/>
            </p:custDataLst>
          </p:nvPr>
        </p:nvGrpSpPr>
        <p:grpSpPr>
          <a:xfrm>
            <a:off x="7276886" y="1459359"/>
            <a:ext cx="1610824" cy="1452335"/>
            <a:chOff x="2713211" y="1988840"/>
            <a:chExt cx="1610824" cy="1452335"/>
          </a:xfrm>
        </p:grpSpPr>
        <p:sp>
          <p:nvSpPr>
            <p:cNvPr id="50" name="Freeform 5"/>
            <p:cNvSpPr/>
            <p:nvPr>
              <p:custDataLst>
                <p:tags r:id="rId12"/>
              </p:custDataLst>
            </p:nvPr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"/>
            <p:cNvSpPr/>
            <p:nvPr>
              <p:custDataLst>
                <p:tags r:id="rId13"/>
              </p:custDataLst>
            </p:nvPr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TextBox 51"/>
          <p:cNvSpPr txBox="1"/>
          <p:nvPr>
            <p:custDataLst>
              <p:tags r:id="rId14"/>
            </p:custDataLst>
          </p:nvPr>
        </p:nvSpPr>
        <p:spPr>
          <a:xfrm>
            <a:off x="3577307" y="1518465"/>
            <a:ext cx="1174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sz="8000" b="1" dirty="0">
              <a:solidFill>
                <a:srgbClr val="0E647C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>
            <p:custDataLst>
              <p:tags r:id="rId15"/>
            </p:custDataLst>
          </p:nvPr>
        </p:nvSpPr>
        <p:spPr>
          <a:xfrm>
            <a:off x="4801443" y="1484784"/>
            <a:ext cx="1174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0</a:t>
            </a:r>
            <a:endParaRPr lang="zh-CN" altLang="en-US" sz="8000" b="1" dirty="0">
              <a:solidFill>
                <a:srgbClr val="2DB2A4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>
            <p:custDataLst>
              <p:tags r:id="rId16"/>
            </p:custDataLst>
          </p:nvPr>
        </p:nvSpPr>
        <p:spPr>
          <a:xfrm>
            <a:off x="6146831" y="1484784"/>
            <a:ext cx="1174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sz="8000" b="1" dirty="0">
              <a:solidFill>
                <a:srgbClr val="F77A08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>
            <p:custDataLst>
              <p:tags r:id="rId17"/>
            </p:custDataLst>
          </p:nvPr>
        </p:nvSpPr>
        <p:spPr>
          <a:xfrm>
            <a:off x="7514983" y="1490243"/>
            <a:ext cx="1174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5</a:t>
            </a:r>
            <a:endParaRPr lang="zh-CN" altLang="en-US" sz="8000" b="1" dirty="0">
              <a:solidFill>
                <a:srgbClr val="C0000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椭圆 55"/>
          <p:cNvSpPr/>
          <p:nvPr/>
        </p:nvSpPr>
        <p:spPr>
          <a:xfrm flipH="1">
            <a:off x="5178307" y="836712"/>
            <a:ext cx="417953" cy="417953"/>
          </a:xfrm>
          <a:prstGeom prst="ellipse">
            <a:avLst/>
          </a:prstGeom>
          <a:solidFill>
            <a:srgbClr val="0E647C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椭圆 56"/>
          <p:cNvSpPr/>
          <p:nvPr>
            <p:custDataLst>
              <p:tags r:id="rId18"/>
            </p:custDataLst>
          </p:nvPr>
        </p:nvSpPr>
        <p:spPr>
          <a:xfrm flipH="1">
            <a:off x="5698258" y="2476956"/>
            <a:ext cx="525156" cy="525154"/>
          </a:xfrm>
          <a:prstGeom prst="ellipse">
            <a:avLst/>
          </a:prstGeom>
          <a:solidFill>
            <a:srgbClr val="0E647C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椭圆 57"/>
          <p:cNvSpPr/>
          <p:nvPr>
            <p:custDataLst>
              <p:tags r:id="rId19"/>
            </p:custDataLst>
          </p:nvPr>
        </p:nvSpPr>
        <p:spPr>
          <a:xfrm flipH="1">
            <a:off x="8596731" y="1518465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椭圆 58"/>
          <p:cNvSpPr/>
          <p:nvPr>
            <p:custDataLst>
              <p:tags r:id="rId20"/>
            </p:custDataLst>
          </p:nvPr>
        </p:nvSpPr>
        <p:spPr>
          <a:xfrm flipH="1">
            <a:off x="4497709" y="2739533"/>
            <a:ext cx="344324" cy="344322"/>
          </a:xfrm>
          <a:prstGeom prst="ellipse">
            <a:avLst/>
          </a:prstGeom>
          <a:solidFill>
            <a:srgbClr val="92D050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 flipH="1">
            <a:off x="9167689" y="2049102"/>
            <a:ext cx="580544" cy="580546"/>
          </a:xfrm>
          <a:prstGeom prst="ellipse">
            <a:avLst/>
          </a:prstGeom>
          <a:solidFill>
            <a:srgbClr val="2DB2A4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 flipH="1">
            <a:off x="2569195" y="1805661"/>
            <a:ext cx="564888" cy="564890"/>
          </a:xfrm>
          <a:prstGeom prst="ellipse">
            <a:avLst/>
          </a:prstGeom>
          <a:solidFill>
            <a:srgbClr val="2DB2A4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 flipH="1">
            <a:off x="10111274" y="1911286"/>
            <a:ext cx="275632" cy="275632"/>
          </a:xfrm>
          <a:prstGeom prst="ellipse">
            <a:avLst/>
          </a:prstGeom>
          <a:solidFill>
            <a:srgbClr val="0E647C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 flipH="1">
            <a:off x="1777107" y="1667845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椭圆 63"/>
          <p:cNvSpPr/>
          <p:nvPr>
            <p:custDataLst>
              <p:tags r:id="rId21"/>
            </p:custDataLst>
          </p:nvPr>
        </p:nvSpPr>
        <p:spPr>
          <a:xfrm flipH="1">
            <a:off x="3582665" y="1305939"/>
            <a:ext cx="275632" cy="275632"/>
          </a:xfrm>
          <a:prstGeom prst="ellipse">
            <a:avLst/>
          </a:prstGeom>
          <a:solidFill>
            <a:srgbClr val="2DB2A4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450"/>
                            </p:stCondLst>
                            <p:childTnLst>
                              <p:par>
                                <p:cTn id="9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  <p:bldP spid="52" grpId="0"/>
      <p:bldP spid="53" grpId="0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79565" y="2402786"/>
            <a:ext cx="5544616" cy="1200507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0E647C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1163" y="2241590"/>
            <a:ext cx="1610824" cy="1452335"/>
            <a:chOff x="2713211" y="1988840"/>
            <a:chExt cx="1610824" cy="1452335"/>
          </a:xfrm>
        </p:grpSpPr>
        <p:sp>
          <p:nvSpPr>
            <p:cNvPr id="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764002" y="2564904"/>
            <a:ext cx="645145" cy="756035"/>
            <a:chOff x="1776" y="1776"/>
            <a:chExt cx="64" cy="75"/>
          </a:xfrm>
          <a:solidFill>
            <a:srgbClr val="0E647C"/>
          </a:solidFill>
          <a:effectLst/>
        </p:grpSpPr>
        <p:sp>
          <p:nvSpPr>
            <p:cNvPr id="6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3411" y="2649106"/>
            <a:ext cx="458599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36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6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会计学专业介绍</a:t>
            </a:r>
            <a:endParaRPr lang="zh-CN" altLang="en-US" sz="36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36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808413" y="3789040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专业覆盖领域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E647C"/>
              </a:solidFill>
              <a:ln>
                <a:solidFill>
                  <a:srgbClr val="0E64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20581" y="3789040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特色优势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E647C"/>
              </a:solidFill>
              <a:ln>
                <a:solidFill>
                  <a:srgbClr val="0E64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76" name="矩形 7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03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808413" y="4221648"/>
            <a:ext cx="1436675" cy="215444"/>
            <a:chOff x="4369395" y="3284984"/>
            <a:chExt cx="1436675" cy="215444"/>
          </a:xfrm>
        </p:grpSpPr>
        <p:sp>
          <p:nvSpPr>
            <p:cNvPr id="3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历史沿革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E647C"/>
              </a:solidFill>
              <a:ln>
                <a:solidFill>
                  <a:srgbClr val="0E64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04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专业覆盖领域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281844" y="4825096"/>
            <a:ext cx="1585543" cy="1585543"/>
            <a:chOff x="1705099" y="2564904"/>
            <a:chExt cx="1800200" cy="1800200"/>
          </a:xfrm>
        </p:grpSpPr>
        <p:sp>
          <p:nvSpPr>
            <p:cNvPr id="13" name="椭圆 1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41647" y="5394683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</a:t>
            </a:r>
            <a:endParaRPr lang="en-US" altLang="zh-CN" sz="2400" b="1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188320" y="4837395"/>
            <a:ext cx="1585543" cy="1585543"/>
            <a:chOff x="1705099" y="2564904"/>
            <a:chExt cx="1800200" cy="1800200"/>
          </a:xfrm>
        </p:grpSpPr>
        <p:sp>
          <p:nvSpPr>
            <p:cNvPr id="17" name="椭圆 1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60994" y="5354456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</a:t>
            </a:r>
            <a:endParaRPr lang="en-US" altLang="zh-CN" sz="24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096901" y="4837395"/>
            <a:ext cx="1585543" cy="1585543"/>
            <a:chOff x="1705099" y="2564904"/>
            <a:chExt cx="1800200" cy="1800200"/>
          </a:xfrm>
        </p:grpSpPr>
        <p:sp>
          <p:nvSpPr>
            <p:cNvPr id="21" name="椭圆 20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166972" y="5381546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003377" y="4849694"/>
            <a:ext cx="1585543" cy="1585543"/>
            <a:chOff x="1705099" y="2564904"/>
            <a:chExt cx="1800200" cy="1800200"/>
          </a:xfrm>
        </p:grpSpPr>
        <p:sp>
          <p:nvSpPr>
            <p:cNvPr id="25" name="椭圆 24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056169" y="5423006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人才培养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12"/>
          <p:cNvSpPr/>
          <p:nvPr/>
        </p:nvSpPr>
        <p:spPr bwMode="auto">
          <a:xfrm>
            <a:off x="385730" y="937609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E647C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Freeform 12"/>
          <p:cNvSpPr/>
          <p:nvPr/>
        </p:nvSpPr>
        <p:spPr bwMode="auto">
          <a:xfrm flipH="1" flipV="1">
            <a:off x="11136790" y="4279041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E647C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0963" y="959171"/>
            <a:ext cx="11089232" cy="3759988"/>
          </a:xfrm>
          <a:prstGeom prst="rect">
            <a:avLst/>
          </a:prstGeom>
          <a:noFill/>
          <a:ln w="9525">
            <a:solidFill>
              <a:srgbClr val="0E6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185637" y="1254653"/>
            <a:ext cx="9822527" cy="365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会计学专业（</a:t>
            </a: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120201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）属于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工商管理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（</a:t>
            </a: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1202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）学科，是以会计学、审计学、财务管理为基础的基本理论应用学科。</a:t>
            </a:r>
            <a:endPara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培养学生具备人文素养、科学精神和诚信品质，掌握扎实的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会计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、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审计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、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财务管理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、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经济法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和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计算机应用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等专门理论知识。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注重培养学生的实践能力，通过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会计电算化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实验室练习、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手工模拟会计实务训练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和参加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社会实践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活动，使学生具有坚实的会计实务操作能力、职业判断能力、财务管理能力。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将学生培养为在工商企业、金融企业、中介机构、政府机构、事业单位及其他相关部门胜任会计、审计和财务管理等相关工作的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应用型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、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复合型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和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外向型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专门人才。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99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99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5" grpId="0"/>
      <p:bldP spid="19" grpId="0"/>
      <p:bldP spid="23" grpId="0"/>
      <p:bldP spid="27" grpId="0"/>
      <p:bldP spid="28" grpId="0" animBg="1"/>
      <p:bldP spid="29" grpId="0" animBg="1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06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专业覆盖领域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3" y="2736304"/>
            <a:ext cx="6643472" cy="3789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3091" y="1412776"/>
            <a:ext cx="27446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0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高瞻远瞩</a:t>
            </a:r>
            <a:endParaRPr lang="zh-CN" altLang="en-US" sz="40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3355" y="2132856"/>
            <a:ext cx="259214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0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制胜未来</a:t>
            </a:r>
            <a:endParaRPr lang="zh-CN" altLang="en-US" sz="40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662539" y="1268760"/>
            <a:ext cx="1184425" cy="1184425"/>
            <a:chOff x="1705099" y="2564904"/>
            <a:chExt cx="1800200" cy="1800200"/>
          </a:xfrm>
        </p:grpSpPr>
        <p:sp>
          <p:nvSpPr>
            <p:cNvPr id="16" name="椭圆 1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rgbClr val="2DB2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会计</a:t>
              </a:r>
              <a:endParaRPr lang="zh-CN" altLang="en-US" sz="20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062431" y="1646168"/>
            <a:ext cx="29317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800"/>
              </a:lnSpc>
            </a:pPr>
            <a:r>
              <a:rPr lang="zh-CN" altLang="en-US" sz="1800" b="1" dirty="0">
                <a:solidFill>
                  <a:srgbClr val="2DB2A4"/>
                </a:solidFill>
              </a:rPr>
              <a:t>大学开设最广的专业</a:t>
            </a:r>
            <a:endParaRPr lang="zh-CN" altLang="en-US" sz="1800" b="1" dirty="0">
              <a:solidFill>
                <a:srgbClr val="2DB2A4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695704" y="2763087"/>
            <a:ext cx="1184425" cy="1184425"/>
            <a:chOff x="1705099" y="2564904"/>
            <a:chExt cx="1800200" cy="1800200"/>
          </a:xfrm>
        </p:grpSpPr>
        <p:sp>
          <p:nvSpPr>
            <p:cNvPr id="21" name="椭圆 20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705237" y="3027309"/>
            <a:ext cx="1174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会计毕业生</a:t>
            </a:r>
            <a:endParaRPr lang="zh-CN" altLang="en-US" sz="20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63856" y="3155424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b="1" dirty="0">
                <a:solidFill>
                  <a:srgbClr val="F77A08"/>
                </a:solidFill>
              </a:rPr>
              <a:t>可以用毕业证叩开任意一家单位的大门</a:t>
            </a:r>
            <a:endParaRPr lang="en-US" altLang="zh-CN" sz="1800" b="1" dirty="0">
              <a:solidFill>
                <a:srgbClr val="F77A08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724443" y="4441605"/>
            <a:ext cx="1184425" cy="1184425"/>
            <a:chOff x="1705099" y="2564904"/>
            <a:chExt cx="1800200" cy="1800200"/>
          </a:xfrm>
        </p:grpSpPr>
        <p:sp>
          <p:nvSpPr>
            <p:cNvPr id="26" name="椭圆 2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886990" y="4687019"/>
            <a:ext cx="859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会计价值</a:t>
            </a:r>
            <a:endParaRPr lang="en-US" altLang="zh-CN" sz="2000" b="1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13223" y="4891262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b="1" dirty="0">
                <a:solidFill>
                  <a:srgbClr val="2DB2A4"/>
                </a:solidFill>
              </a:rPr>
              <a:t>信息化的时代不懂会计的人就不会懂管理</a:t>
            </a:r>
            <a:endParaRPr lang="zh-CN" altLang="en-US" sz="1800" b="1" dirty="0">
              <a:solidFill>
                <a:srgbClr val="2DB2A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99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3" grpId="0"/>
      <p:bldP spid="14" grpId="0"/>
      <p:bldP spid="19" grpId="0"/>
      <p:bldP spid="23" grpId="0"/>
      <p:bldP spid="24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07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会计学专业介绍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768995" y="1348216"/>
            <a:ext cx="2016224" cy="2016224"/>
            <a:chOff x="1705099" y="2564904"/>
            <a:chExt cx="1800200" cy="1800200"/>
          </a:xfrm>
        </p:grpSpPr>
        <p:sp>
          <p:nvSpPr>
            <p:cNvPr id="13" name="椭圆 1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KSO_Shape"/>
          <p:cNvSpPr/>
          <p:nvPr/>
        </p:nvSpPr>
        <p:spPr bwMode="auto">
          <a:xfrm>
            <a:off x="1202930" y="1989649"/>
            <a:ext cx="1153220" cy="805332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rgbClr val="0E647C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67879" y="3508455"/>
            <a:ext cx="2016224" cy="2016224"/>
            <a:chOff x="1705099" y="2564904"/>
            <a:chExt cx="1800200" cy="1800200"/>
          </a:xfrm>
        </p:grpSpPr>
        <p:sp>
          <p:nvSpPr>
            <p:cNvPr id="17" name="椭圆 1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55625" y="4287794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历史沿革</a:t>
            </a:r>
            <a:endParaRPr lang="en-US" altLang="zh-CN" sz="24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149706" y="1484076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3499770" y="1124773"/>
            <a:ext cx="711242" cy="701976"/>
            <a:chOff x="6217935" y="1158425"/>
            <a:chExt cx="527724" cy="520849"/>
          </a:xfrm>
        </p:grpSpPr>
        <p:grpSp>
          <p:nvGrpSpPr>
            <p:cNvPr id="22" name="组合 21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4941794" y="1141228"/>
            <a:ext cx="6732000" cy="113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上海理工大学会计专业具有深厚的传统和悠久的历史，办学历史可追溯到上海理工大学的前身</a:t>
            </a: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——1906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年创建的</a:t>
            </a:r>
            <a:r>
              <a:rPr lang="zh-CN" altLang="en-US" sz="1800" b="1" dirty="0">
                <a:solidFill>
                  <a:srgbClr val="C00000"/>
                </a:solidFill>
              </a:rPr>
              <a:t>沪江大学会计系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。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4149706" y="2487198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3499770" y="2127895"/>
            <a:ext cx="711242" cy="701976"/>
            <a:chOff x="6217935" y="1158425"/>
            <a:chExt cx="527724" cy="520849"/>
          </a:xfrm>
        </p:grpSpPr>
        <p:grpSp>
          <p:nvGrpSpPr>
            <p:cNvPr id="29" name="组合 2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4949152" y="2039703"/>
            <a:ext cx="6732000" cy="77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潘序伦、郑世察、龚清浩等著名会计学教授、老前辈曾在沪江大学会计系任教。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4149706" y="3492510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3499770" y="3133207"/>
            <a:ext cx="711242" cy="701976"/>
            <a:chOff x="6217935" y="1158425"/>
            <a:chExt cx="527724" cy="520849"/>
          </a:xfrm>
        </p:grpSpPr>
        <p:grpSp>
          <p:nvGrpSpPr>
            <p:cNvPr id="36" name="组合 3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4941794" y="2913461"/>
            <a:ext cx="6732000" cy="113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上海理工大学会计学科</a:t>
            </a: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含审计学</a:t>
            </a: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于</a:t>
            </a:r>
            <a:r>
              <a:rPr lang="en-US" altLang="zh-CN" sz="1800" b="1" dirty="0">
                <a:solidFill>
                  <a:srgbClr val="C00000"/>
                </a:solidFill>
              </a:rPr>
              <a:t>1989</a:t>
            </a:r>
            <a:r>
              <a:rPr lang="zh-CN" altLang="en-US" sz="1800" b="1" dirty="0">
                <a:solidFill>
                  <a:srgbClr val="C00000"/>
                </a:solidFill>
              </a:rPr>
              <a:t>年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恢复招收第一届本科学生，</a:t>
            </a:r>
            <a:r>
              <a:rPr lang="en-US" altLang="zh-CN" sz="1800" b="1" dirty="0">
                <a:solidFill>
                  <a:srgbClr val="C00000"/>
                </a:solidFill>
              </a:rPr>
              <a:t>2006</a:t>
            </a:r>
            <a:r>
              <a:rPr lang="zh-CN" altLang="en-US" sz="1800" b="1" dirty="0">
                <a:solidFill>
                  <a:srgbClr val="C00000"/>
                </a:solidFill>
              </a:rPr>
              <a:t>年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上海理工大学原管理学院和原商学院合并成立新的管理学院，会计系师资队伍得到壮大和充实。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4149706" y="4491358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3499770" y="4132055"/>
            <a:ext cx="711242" cy="701976"/>
            <a:chOff x="6217935" y="1158425"/>
            <a:chExt cx="527724" cy="520849"/>
          </a:xfrm>
        </p:grpSpPr>
        <p:grpSp>
          <p:nvGrpSpPr>
            <p:cNvPr id="43" name="组合 4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C0000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5028670" y="4236750"/>
            <a:ext cx="6244348" cy="41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恢复招生</a:t>
            </a: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29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年以来，已经培养了</a:t>
            </a:r>
            <a:r>
              <a:rPr lang="en-US" altLang="zh-CN" sz="1800" b="1" dirty="0">
                <a:solidFill>
                  <a:srgbClr val="C00000"/>
                </a:solidFill>
              </a:rPr>
              <a:t>6000</a:t>
            </a:r>
            <a:r>
              <a:rPr lang="zh-CN" altLang="en-US" sz="1800" b="1" dirty="0">
                <a:solidFill>
                  <a:srgbClr val="C00000"/>
                </a:solidFill>
              </a:rPr>
              <a:t>多名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本科生与研究生。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4149706" y="5485813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3499770" y="5126510"/>
            <a:ext cx="711242" cy="701976"/>
            <a:chOff x="6217935" y="1158425"/>
            <a:chExt cx="527724" cy="520849"/>
          </a:xfrm>
        </p:grpSpPr>
        <p:grpSp>
          <p:nvGrpSpPr>
            <p:cNvPr id="50" name="组合 4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1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5095810" y="4953405"/>
            <a:ext cx="6732000" cy="77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历届毕业生</a:t>
            </a:r>
            <a:r>
              <a:rPr lang="zh-CN" altLang="en-US" sz="1800" b="1" dirty="0">
                <a:solidFill>
                  <a:srgbClr val="C00000"/>
                </a:solidFill>
              </a:rPr>
              <a:t>就业率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保持在</a:t>
            </a:r>
            <a:r>
              <a:rPr lang="en-US" altLang="zh-CN" sz="1800" b="1">
                <a:solidFill>
                  <a:schemeClr val="tx1">
                    <a:lumMod val="50000"/>
                    <a:lumOff val="50000"/>
                  </a:schemeClr>
                </a:solidFill>
              </a:rPr>
              <a:t>95%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左右，一直是我校就业率排名靠前的专业学科。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99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99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99"/>
                            </p:stCondLst>
                            <p:childTnLst>
                              <p:par>
                                <p:cTn id="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99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99"/>
                            </p:stCondLst>
                            <p:childTnLst>
                              <p:par>
                                <p:cTn id="8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799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299"/>
                            </p:stCondLst>
                            <p:childTnLst>
                              <p:par>
                                <p:cTn id="9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299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799"/>
                            </p:stCondLst>
                            <p:childTnLst>
                              <p:par>
                                <p:cTn id="1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799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5" grpId="0" animBg="1"/>
      <p:bldP spid="19" grpId="0"/>
      <p:bldP spid="26" grpId="0"/>
      <p:bldP spid="33" grpId="0"/>
      <p:bldP spid="40" grpId="0"/>
      <p:bldP spid="47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4551223" y="1912054"/>
            <a:ext cx="1237382" cy="1115636"/>
            <a:chOff x="2713211" y="1988840"/>
            <a:chExt cx="1610824" cy="1452335"/>
          </a:xfrm>
        </p:grpSpPr>
        <p:sp>
          <p:nvSpPr>
            <p:cNvPr id="19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08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会计学专业介绍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6557875" y="4273138"/>
            <a:ext cx="926821" cy="835631"/>
            <a:chOff x="2713211" y="1988840"/>
            <a:chExt cx="1610824" cy="1452335"/>
          </a:xfrm>
        </p:grpSpPr>
        <p:sp>
          <p:nvSpPr>
            <p:cNvPr id="16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1520433" y="2041488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857969" y="1643440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特色鲜明</a:t>
            </a:r>
            <a:endParaRPr lang="zh-CN" altLang="en-US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941873" y="2465984"/>
            <a:ext cx="3067482" cy="29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    我校属于特色鲜明的制造类行业高校，会计学专业的本科生在熟练掌握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会计、财务、审计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等相关领域专业知识的同时，要求跨专业选修一定的学分熟悉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现代先进制造业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的工艺流程和价值链。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01283" y="1302153"/>
            <a:ext cx="968654" cy="956034"/>
            <a:chOff x="6217935" y="1158425"/>
            <a:chExt cx="527724" cy="520849"/>
          </a:xfrm>
        </p:grpSpPr>
        <p:grpSp>
          <p:nvGrpSpPr>
            <p:cNvPr id="33" name="组合 3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8350794" y="2041488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8694025" y="1639113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注重实践</a:t>
            </a:r>
            <a:endParaRPr lang="zh-CN" altLang="en-US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8439523" y="2556297"/>
            <a:ext cx="2986655" cy="253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    会计学专业为国际精英商学院联合会（</a:t>
            </a:r>
            <a:r>
              <a:rPr lang="en-US" altLang="zh-CN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AACSB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）认证专业，专业侧重培养学生的实践能力和实操技能，多门课程在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国家级经济管理实验教学示范中心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模拟进行。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7470869" y="1302153"/>
            <a:ext cx="968654" cy="956034"/>
            <a:chOff x="6217935" y="1158425"/>
            <a:chExt cx="527724" cy="520849"/>
          </a:xfrm>
        </p:grpSpPr>
        <p:grpSp>
          <p:nvGrpSpPr>
            <p:cNvPr id="49" name="组合 4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109168" y="2556297"/>
            <a:ext cx="2016224" cy="2016224"/>
            <a:chOff x="1705099" y="2564904"/>
            <a:chExt cx="1800200" cy="1800200"/>
          </a:xfrm>
        </p:grpSpPr>
        <p:sp>
          <p:nvSpPr>
            <p:cNvPr id="67" name="椭圆 6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TextBox 18"/>
          <p:cNvSpPr txBox="1"/>
          <p:nvPr/>
        </p:nvSpPr>
        <p:spPr>
          <a:xfrm>
            <a:off x="5396914" y="3335636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特色优势</a:t>
            </a:r>
            <a:endParaRPr lang="en-US" altLang="zh-CN" sz="24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5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30" grpId="0"/>
      <p:bldP spid="31" grpId="0"/>
      <p:bldP spid="46" grpId="0"/>
      <p:bldP spid="47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4614951" y="1882460"/>
            <a:ext cx="1237382" cy="1115636"/>
            <a:chOff x="2713211" y="1988840"/>
            <a:chExt cx="1610824" cy="1452335"/>
          </a:xfrm>
        </p:grpSpPr>
        <p:sp>
          <p:nvSpPr>
            <p:cNvPr id="19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09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会计学专业介绍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6621603" y="4243544"/>
            <a:ext cx="926821" cy="835631"/>
            <a:chOff x="2713211" y="1988840"/>
            <a:chExt cx="1610824" cy="1452335"/>
          </a:xfrm>
        </p:grpSpPr>
        <p:sp>
          <p:nvSpPr>
            <p:cNvPr id="16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1417067" y="2115120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766997" y="1639290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纵向课题</a:t>
            </a:r>
            <a:endParaRPr lang="zh-CN" altLang="en-US" b="1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898066" y="2527399"/>
            <a:ext cx="3429805" cy="34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  近</a:t>
            </a: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3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年以来，会计系共主持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国家自然科学基金青年项目</a:t>
            </a: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1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项、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国家社会科学基金相关项目</a:t>
            </a: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3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项、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上海软科学基金重点项目等省部级</a:t>
            </a: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3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项，获得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上海市哲学社会科学优秀成果奖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学科学术奖论文类二等奖</a:t>
            </a: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1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项，教师教学发展研究项目多项。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54578" y="1402197"/>
            <a:ext cx="968654" cy="956034"/>
            <a:chOff x="6217935" y="1158425"/>
            <a:chExt cx="527724" cy="520849"/>
          </a:xfrm>
        </p:grpSpPr>
        <p:grpSp>
          <p:nvGrpSpPr>
            <p:cNvPr id="41" name="组合 40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3" name="直接连接符 52"/>
          <p:cNvCxnSpPr/>
          <p:nvPr/>
        </p:nvCxnSpPr>
        <p:spPr>
          <a:xfrm>
            <a:off x="8473851" y="1958263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8749912" y="1510890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横向课题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8168843" y="2408890"/>
            <a:ext cx="3329343" cy="336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会计系共主持承担了来自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财政部门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、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环保部门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、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国家电网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、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高顿财经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、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中国商飞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等多家单位的</a:t>
            </a: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20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多项横向科研项目，为上海建工集团、太平洋保险、中石油、辉瑞制药、渣打银行等各类商业银行提供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财务咨询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和</a:t>
            </a:r>
            <a:r>
              <a:rPr lang="zh-CN" altLang="en-US" sz="1800" b="1" dirty="0">
                <a:solidFill>
                  <a:srgbClr val="C00000"/>
                </a:solidFill>
                <a:sym typeface="微软雅黑" panose="020B0503020204020204" pitchFamily="34" charset="-122"/>
              </a:rPr>
              <a:t>企业培训</a:t>
            </a:r>
            <a:endParaRPr lang="zh-CN" altLang="en-US" sz="1800" b="1" dirty="0">
              <a:solidFill>
                <a:srgbClr val="C00000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7562032" y="1323768"/>
            <a:ext cx="968654" cy="956034"/>
            <a:chOff x="6217935" y="1158425"/>
            <a:chExt cx="527724" cy="520849"/>
          </a:xfrm>
        </p:grpSpPr>
        <p:grpSp>
          <p:nvGrpSpPr>
            <p:cNvPr id="57" name="组合 56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92D050"/>
                  </a:solidFill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C0000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200" b="1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172896" y="2526703"/>
            <a:ext cx="2016224" cy="2016224"/>
            <a:chOff x="1705099" y="2564904"/>
            <a:chExt cx="1800200" cy="1800200"/>
          </a:xfrm>
        </p:grpSpPr>
        <p:sp>
          <p:nvSpPr>
            <p:cNvPr id="67" name="椭圆 6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TextBox 18"/>
          <p:cNvSpPr txBox="1"/>
          <p:nvPr/>
        </p:nvSpPr>
        <p:spPr>
          <a:xfrm>
            <a:off x="5460642" y="3306042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特色优势</a:t>
            </a:r>
            <a:endParaRPr lang="en-US" altLang="zh-CN" sz="24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5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38" grpId="0"/>
      <p:bldP spid="39" grpId="0"/>
      <p:bldP spid="54" grpId="0"/>
      <p:bldP spid="55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10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会计学专业介绍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8099804" y="2082871"/>
            <a:ext cx="2485774" cy="1513561"/>
            <a:chOff x="8098000" y="1626445"/>
            <a:chExt cx="2485774" cy="1513561"/>
          </a:xfrm>
        </p:grpSpPr>
        <p:sp>
          <p:nvSpPr>
            <p:cNvPr id="35" name="Freeform 6"/>
            <p:cNvSpPr/>
            <p:nvPr/>
          </p:nvSpPr>
          <p:spPr bwMode="auto">
            <a:xfrm>
              <a:off x="8098000" y="1626445"/>
              <a:ext cx="2485774" cy="1513561"/>
            </a:xfrm>
            <a:custGeom>
              <a:avLst/>
              <a:gdLst>
                <a:gd name="T0" fmla="*/ 675 w 675"/>
                <a:gd name="T1" fmla="*/ 90 h 411"/>
                <a:gd name="T2" fmla="*/ 505 w 675"/>
                <a:gd name="T3" fmla="*/ 45 h 411"/>
                <a:gd name="T4" fmla="*/ 338 w 675"/>
                <a:gd name="T5" fmla="*/ 0 h 411"/>
                <a:gd name="T6" fmla="*/ 170 w 675"/>
                <a:gd name="T7" fmla="*/ 45 h 411"/>
                <a:gd name="T8" fmla="*/ 0 w 675"/>
                <a:gd name="T9" fmla="*/ 90 h 411"/>
                <a:gd name="T10" fmla="*/ 0 w 675"/>
                <a:gd name="T11" fmla="*/ 90 h 411"/>
                <a:gd name="T12" fmla="*/ 0 w 675"/>
                <a:gd name="T13" fmla="*/ 411 h 411"/>
                <a:gd name="T14" fmla="*/ 675 w 675"/>
                <a:gd name="T15" fmla="*/ 411 h 411"/>
                <a:gd name="T16" fmla="*/ 675 w 675"/>
                <a:gd name="T17" fmla="*/ 90 h 411"/>
                <a:gd name="T18" fmla="*/ 675 w 675"/>
                <a:gd name="T19" fmla="*/ 9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411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756000" rIns="91440" bIns="45720" numCol="1" anchor="t" anchorCtr="0" compatLnSpc="1"/>
            <a:lstStyle/>
            <a:p>
              <a:pPr algn="ctr">
                <a:lnSpc>
                  <a:spcPts val="1500"/>
                </a:lnSpc>
              </a:pPr>
              <a:endParaRPr lang="en-US" altLang="zh-CN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UKIJ Qolyazma" pitchFamily="18" charset="0"/>
              </a:endParaRPr>
            </a:p>
          </p:txBody>
        </p:sp>
        <p:sp>
          <p:nvSpPr>
            <p:cNvPr id="36" name="Freeform 6"/>
            <p:cNvSpPr/>
            <p:nvPr/>
          </p:nvSpPr>
          <p:spPr bwMode="auto">
            <a:xfrm>
              <a:off x="8210316" y="1732166"/>
              <a:ext cx="2261142" cy="1302119"/>
            </a:xfrm>
            <a:custGeom>
              <a:avLst/>
              <a:gdLst>
                <a:gd name="T0" fmla="*/ 675 w 675"/>
                <a:gd name="T1" fmla="*/ 90 h 411"/>
                <a:gd name="T2" fmla="*/ 505 w 675"/>
                <a:gd name="T3" fmla="*/ 45 h 411"/>
                <a:gd name="T4" fmla="*/ 338 w 675"/>
                <a:gd name="T5" fmla="*/ 0 h 411"/>
                <a:gd name="T6" fmla="*/ 170 w 675"/>
                <a:gd name="T7" fmla="*/ 45 h 411"/>
                <a:gd name="T8" fmla="*/ 0 w 675"/>
                <a:gd name="T9" fmla="*/ 90 h 411"/>
                <a:gd name="T10" fmla="*/ 0 w 675"/>
                <a:gd name="T11" fmla="*/ 90 h 411"/>
                <a:gd name="T12" fmla="*/ 0 w 675"/>
                <a:gd name="T13" fmla="*/ 411 h 411"/>
                <a:gd name="T14" fmla="*/ 675 w 675"/>
                <a:gd name="T15" fmla="*/ 411 h 411"/>
                <a:gd name="T16" fmla="*/ 675 w 675"/>
                <a:gd name="T17" fmla="*/ 90 h 411"/>
                <a:gd name="T18" fmla="*/ 675 w 675"/>
                <a:gd name="T19" fmla="*/ 9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411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756000" rIns="91440" bIns="45720" numCol="1" anchor="t" anchorCtr="0" compatLnSpc="1"/>
            <a:lstStyle/>
            <a:p>
              <a:pPr algn="ctr">
                <a:lnSpc>
                  <a:spcPts val="1500"/>
                </a:lnSpc>
              </a:pPr>
              <a:endParaRPr lang="en-US" altLang="zh-CN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UKIJ Qolyazma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rot="10800000">
            <a:off x="8113811" y="3748833"/>
            <a:ext cx="2485774" cy="1513561"/>
            <a:chOff x="8098000" y="1626445"/>
            <a:chExt cx="2485774" cy="1513561"/>
          </a:xfrm>
        </p:grpSpPr>
        <p:sp>
          <p:nvSpPr>
            <p:cNvPr id="38" name="Freeform 6"/>
            <p:cNvSpPr/>
            <p:nvPr/>
          </p:nvSpPr>
          <p:spPr bwMode="auto">
            <a:xfrm>
              <a:off x="8098000" y="1626445"/>
              <a:ext cx="2485774" cy="1513561"/>
            </a:xfrm>
            <a:custGeom>
              <a:avLst/>
              <a:gdLst>
                <a:gd name="T0" fmla="*/ 675 w 675"/>
                <a:gd name="T1" fmla="*/ 90 h 411"/>
                <a:gd name="T2" fmla="*/ 505 w 675"/>
                <a:gd name="T3" fmla="*/ 45 h 411"/>
                <a:gd name="T4" fmla="*/ 338 w 675"/>
                <a:gd name="T5" fmla="*/ 0 h 411"/>
                <a:gd name="T6" fmla="*/ 170 w 675"/>
                <a:gd name="T7" fmla="*/ 45 h 411"/>
                <a:gd name="T8" fmla="*/ 0 w 675"/>
                <a:gd name="T9" fmla="*/ 90 h 411"/>
                <a:gd name="T10" fmla="*/ 0 w 675"/>
                <a:gd name="T11" fmla="*/ 90 h 411"/>
                <a:gd name="T12" fmla="*/ 0 w 675"/>
                <a:gd name="T13" fmla="*/ 411 h 411"/>
                <a:gd name="T14" fmla="*/ 675 w 675"/>
                <a:gd name="T15" fmla="*/ 411 h 411"/>
                <a:gd name="T16" fmla="*/ 675 w 675"/>
                <a:gd name="T17" fmla="*/ 90 h 411"/>
                <a:gd name="T18" fmla="*/ 675 w 675"/>
                <a:gd name="T19" fmla="*/ 9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411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756000" rIns="91440" bIns="45720" numCol="1" anchor="t" anchorCtr="0" compatLnSpc="1"/>
            <a:lstStyle/>
            <a:p>
              <a:pPr algn="ctr">
                <a:lnSpc>
                  <a:spcPts val="1500"/>
                </a:lnSpc>
              </a:pPr>
              <a:endParaRPr lang="en-US" altLang="zh-CN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UKIJ Qolyazma" pitchFamily="18" charset="0"/>
              </a:endParaRPr>
            </a:p>
          </p:txBody>
        </p:sp>
        <p:sp>
          <p:nvSpPr>
            <p:cNvPr id="39" name="Freeform 6"/>
            <p:cNvSpPr/>
            <p:nvPr/>
          </p:nvSpPr>
          <p:spPr bwMode="auto">
            <a:xfrm>
              <a:off x="8210316" y="1732166"/>
              <a:ext cx="2261142" cy="1302119"/>
            </a:xfrm>
            <a:custGeom>
              <a:avLst/>
              <a:gdLst>
                <a:gd name="T0" fmla="*/ 675 w 675"/>
                <a:gd name="T1" fmla="*/ 90 h 411"/>
                <a:gd name="T2" fmla="*/ 505 w 675"/>
                <a:gd name="T3" fmla="*/ 45 h 411"/>
                <a:gd name="T4" fmla="*/ 338 w 675"/>
                <a:gd name="T5" fmla="*/ 0 h 411"/>
                <a:gd name="T6" fmla="*/ 170 w 675"/>
                <a:gd name="T7" fmla="*/ 45 h 411"/>
                <a:gd name="T8" fmla="*/ 0 w 675"/>
                <a:gd name="T9" fmla="*/ 90 h 411"/>
                <a:gd name="T10" fmla="*/ 0 w 675"/>
                <a:gd name="T11" fmla="*/ 90 h 411"/>
                <a:gd name="T12" fmla="*/ 0 w 675"/>
                <a:gd name="T13" fmla="*/ 411 h 411"/>
                <a:gd name="T14" fmla="*/ 675 w 675"/>
                <a:gd name="T15" fmla="*/ 411 h 411"/>
                <a:gd name="T16" fmla="*/ 675 w 675"/>
                <a:gd name="T17" fmla="*/ 90 h 411"/>
                <a:gd name="T18" fmla="*/ 675 w 675"/>
                <a:gd name="T19" fmla="*/ 9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411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756000" rIns="91440" bIns="45720" numCol="1" anchor="t" anchorCtr="0" compatLnSpc="1"/>
            <a:lstStyle/>
            <a:p>
              <a:pPr algn="ctr">
                <a:lnSpc>
                  <a:spcPts val="1500"/>
                </a:lnSpc>
              </a:pPr>
              <a:endParaRPr lang="en-US" altLang="zh-CN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UKIJ Qolyazma" pitchFamily="18" charset="0"/>
              </a:endParaRPr>
            </a:p>
          </p:txBody>
        </p:sp>
      </p:grpSp>
      <p:sp>
        <p:nvSpPr>
          <p:cNvPr id="40" name="文本框 26"/>
          <p:cNvSpPr txBox="1"/>
          <p:nvPr/>
        </p:nvSpPr>
        <p:spPr>
          <a:xfrm>
            <a:off x="8405991" y="2719512"/>
            <a:ext cx="192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100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学术论文</a:t>
            </a:r>
            <a:endParaRPr lang="en-US" altLang="zh-CN" sz="3200" b="1" spc="100" dirty="0">
              <a:solidFill>
                <a:srgbClr val="2DB2A4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文本框 26"/>
          <p:cNvSpPr txBox="1"/>
          <p:nvPr/>
        </p:nvSpPr>
        <p:spPr>
          <a:xfrm>
            <a:off x="8398007" y="4065463"/>
            <a:ext cx="1937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100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教材专著</a:t>
            </a:r>
            <a:endParaRPr lang="en-US" altLang="zh-CN" sz="3200" b="1" spc="100" dirty="0">
              <a:solidFill>
                <a:srgbClr val="F77A08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1871112" y="3583732"/>
            <a:ext cx="62286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1871112" y="3806342"/>
            <a:ext cx="62286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4"/>
          <p:cNvSpPr txBox="1"/>
          <p:nvPr/>
        </p:nvSpPr>
        <p:spPr>
          <a:xfrm>
            <a:off x="985018" y="1084255"/>
            <a:ext cx="702000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International Review of Economics &amp; Finance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》、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《International Journal of Production Economics》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《International Journal of Production Research》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管理评论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财经研究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科学学研究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数量经济技术经济研究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国际金融研究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等国内外重要期刊几十篇。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16"/>
          <p:cNvSpPr txBox="1"/>
          <p:nvPr/>
        </p:nvSpPr>
        <p:spPr>
          <a:xfrm>
            <a:off x="1037653" y="4008718"/>
            <a:ext cx="7020000" cy="125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上海财经大学出版社、清华大学出版社、立信会计出版社、河海大学出版社等全国优秀出版社出版多部专著和教材。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40" grpId="0"/>
      <p:bldP spid="41" grpId="0"/>
      <p:bldP spid="45" grpId="0"/>
      <p:bldP spid="47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273.05000000000007,&quot;left&quot;:543.6303149606299,&quot;top&quot;:192.85850393700787,&quot;width&quot;:371.2613385826771}"/>
</p:tagLst>
</file>

<file path=ppt/tags/tag13.xml><?xml version="1.0" encoding="utf-8"?>
<p:tagLst xmlns:p="http://schemas.openxmlformats.org/presentationml/2006/main">
  <p:tag name="KSO_WM_DIAGRAM_VIRTUALLY_FRAME" val="{&quot;height&quot;:273.05000000000007,&quot;left&quot;:543.6303149606299,&quot;top&quot;:192.85850393700787,&quot;width&quot;:371.2613385826771}"/>
</p:tagLst>
</file>

<file path=ppt/tags/tag14.xml><?xml version="1.0" encoding="utf-8"?>
<p:tagLst xmlns:p="http://schemas.openxmlformats.org/presentationml/2006/main">
  <p:tag name="KSO_WM_DIAGRAM_VIRTUALLY_FRAME" val="{&quot;height&quot;:273.05000000000007,&quot;left&quot;:543.6303149606299,&quot;top&quot;:192.85850393700787,&quot;width&quot;:371.2613385826771}"/>
</p:tagLst>
</file>

<file path=ppt/tags/tag15.xml><?xml version="1.0" encoding="utf-8"?>
<p:tagLst xmlns:p="http://schemas.openxmlformats.org/presentationml/2006/main">
  <p:tag name="KSO_WM_DIAGRAM_VIRTUALLY_FRAME" val="{&quot;height&quot;:273.05000000000007,&quot;left&quot;:543.6303149606299,&quot;top&quot;:192.85850393700787,&quot;width&quot;:371.2613385826771}"/>
</p:tagLst>
</file>

<file path=ppt/tags/tag16.xml><?xml version="1.0" encoding="utf-8"?>
<p:tagLst xmlns:p="http://schemas.openxmlformats.org/presentationml/2006/main">
  <p:tag name="KSO_WM_DIAGRAM_VIRTUALLY_FRAME" val="{&quot;height&quot;:273.05000000000007,&quot;left&quot;:543.6303149606299,&quot;top&quot;:192.85850393700787,&quot;width&quot;:371.2613385826771}"/>
</p:tagLst>
</file>

<file path=ppt/tags/tag17.xml><?xml version="1.0" encoding="utf-8"?>
<p:tagLst xmlns:p="http://schemas.openxmlformats.org/presentationml/2006/main">
  <p:tag name="KSO_WM_DIAGRAM_VIRTUALLY_FRAME" val="{&quot;height&quot;:273.05000000000007,&quot;left&quot;:543.6303149606299,&quot;top&quot;:192.85850393700787,&quot;width&quot;:371.2613385826771}"/>
</p:tagLst>
</file>

<file path=ppt/tags/tag18.xml><?xml version="1.0" encoding="utf-8"?>
<p:tagLst xmlns:p="http://schemas.openxmlformats.org/presentationml/2006/main">
  <p:tag name="KSO_WM_DIAGRAM_VIRTUALLY_FRAME" val="{&quot;height&quot;:273.05000000000007,&quot;left&quot;:543.6303149606299,&quot;top&quot;:192.85850393700787,&quot;width&quot;:371.2613385826771}"/>
</p:tagLst>
</file>

<file path=ppt/tags/tag19.xml><?xml version="1.0" encoding="utf-8"?>
<p:tagLst xmlns:p="http://schemas.openxmlformats.org/presentationml/2006/main">
  <p:tag name="KSO_WM_DIAGRAM_VIRTUALLY_FRAME" val="{&quot;height&quot;:273.05000000000007,&quot;left&quot;:543.6303149606299,&quot;top&quot;:192.85850393700787,&quot;width&quot;:371.261338582677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DIAGRAM_VIRTUALLY_FRAME" val="{&quot;height&quot;:273.05000000000007,&quot;left&quot;:543.6303149606299,&quot;top&quot;:192.85850393700787,&quot;width&quot;:371.2613385826771}"/>
</p:tagLst>
</file>

<file path=ppt/tags/tag28.xml><?xml version="1.0" encoding="utf-8"?>
<p:tagLst xmlns:p="http://schemas.openxmlformats.org/presentationml/2006/main">
  <p:tag name="KSO_WM_DIAGRAM_VIRTUALLY_FRAME" val="{&quot;height&quot;:139.99338582677163,&quot;left&quot;:264.6679527559055,&quot;top&quot;:102.82984251968503,&quot;width&quot;:435.15173228346447}"/>
</p:tagLst>
</file>

<file path=ppt/tags/tag29.xml><?xml version="1.0" encoding="utf-8"?>
<p:tagLst xmlns:p="http://schemas.openxmlformats.org/presentationml/2006/main">
  <p:tag name="KSO_WM_DIAGRAM_VIRTUALLY_FRAME" val="{&quot;height&quot;:139.99338582677163,&quot;left&quot;:264.6679527559055,&quot;top&quot;:102.82984251968503,&quot;width&quot;:435.15173228346447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139.99338582677163,&quot;left&quot;:264.6679527559055,&quot;top&quot;:102.82984251968503,&quot;width&quot;:435.15173228346447}"/>
</p:tagLst>
</file>

<file path=ppt/tags/tag31.xml><?xml version="1.0" encoding="utf-8"?>
<p:tagLst xmlns:p="http://schemas.openxmlformats.org/presentationml/2006/main">
  <p:tag name="KSO_WM_DIAGRAM_VIRTUALLY_FRAME" val="{&quot;height&quot;:139.99338582677163,&quot;left&quot;:264.6679527559055,&quot;top&quot;:102.82984251968503,&quot;width&quot;:435.15173228346447}"/>
</p:tagLst>
</file>

<file path=ppt/tags/tag32.xml><?xml version="1.0" encoding="utf-8"?>
<p:tagLst xmlns:p="http://schemas.openxmlformats.org/presentationml/2006/main">
  <p:tag name="KSO_WM_DIAGRAM_VIRTUALLY_FRAME" val="{&quot;height&quot;:139.99338582677163,&quot;left&quot;:264.6679527559055,&quot;top&quot;:102.82984251968503,&quot;width&quot;:435.15173228346447}"/>
</p:tagLst>
</file>

<file path=ppt/tags/tag33.xml><?xml version="1.0" encoding="utf-8"?>
<p:tagLst xmlns:p="http://schemas.openxmlformats.org/presentationml/2006/main">
  <p:tag name="KSO_WM_DIAGRAM_VIRTUALLY_FRAME" val="{&quot;height&quot;:139.99338582677163,&quot;left&quot;:264.6679527559055,&quot;top&quot;:102.82984251968503,&quot;width&quot;:435.15173228346447}"/>
</p:tagLst>
</file>

<file path=ppt/tags/tag34.xml><?xml version="1.0" encoding="utf-8"?>
<p:tagLst xmlns:p="http://schemas.openxmlformats.org/presentationml/2006/main">
  <p:tag name="KSO_WM_DIAGRAM_VIRTUALLY_FRAME" val="{&quot;height&quot;:139.99338582677163,&quot;left&quot;:264.6679527559055,&quot;top&quot;:102.82984251968503,&quot;width&quot;:435.15173228346447}"/>
</p:tagLst>
</file>

<file path=ppt/tags/tag35.xml><?xml version="1.0" encoding="utf-8"?>
<p:tagLst xmlns:p="http://schemas.openxmlformats.org/presentationml/2006/main">
  <p:tag name="KSO_WM_DIAGRAM_VIRTUALLY_FRAME" val="{&quot;height&quot;:139.99338582677163,&quot;left&quot;:264.6679527559055,&quot;top&quot;:102.82984251968503,&quot;width&quot;:435.15173228346447}"/>
</p:tagLst>
</file>

<file path=ppt/tags/tag36.xml><?xml version="1.0" encoding="utf-8"?>
<p:tagLst xmlns:p="http://schemas.openxmlformats.org/presentationml/2006/main">
  <p:tag name="KSO_WM_DIAGRAM_VIRTUALLY_FRAME" val="{&quot;height&quot;:139.99338582677163,&quot;left&quot;:264.6679527559055,&quot;top&quot;:102.82984251968503,&quot;width&quot;:435.15173228346447}"/>
</p:tagLst>
</file>

<file path=ppt/tags/tag37.xml><?xml version="1.0" encoding="utf-8"?>
<p:tagLst xmlns:p="http://schemas.openxmlformats.org/presentationml/2006/main">
  <p:tag name="KSO_WM_DIAGRAM_VIRTUALLY_FRAME" val="{&quot;height&quot;:139.99338582677163,&quot;left&quot;:264.6679527559055,&quot;top&quot;:102.82984251968503,&quot;width&quot;:435.15173228346447}"/>
</p:tagLst>
</file>

<file path=ppt/tags/tag38.xml><?xml version="1.0" encoding="utf-8"?>
<p:tagLst xmlns:p="http://schemas.openxmlformats.org/presentationml/2006/main">
  <p:tag name="KSO_WM_DIAGRAM_VIRTUALLY_FRAME" val="{&quot;height&quot;:139.99338582677163,&quot;left&quot;:264.6679527559055,&quot;top&quot;:102.82984251968503,&quot;width&quot;:435.15173228346447}"/>
</p:tagLst>
</file>

<file path=ppt/tags/tag39.xml><?xml version="1.0" encoding="utf-8"?>
<p:tagLst xmlns:p="http://schemas.openxmlformats.org/presentationml/2006/main">
  <p:tag name="KSO_WM_DIAGRAM_VIRTUALLY_FRAME" val="{&quot;height&quot;:139.99338582677163,&quot;left&quot;:264.6679527559055,&quot;top&quot;:102.82984251968503,&quot;width&quot;:435.15173228346447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139.99338582677163,&quot;left&quot;:264.6679527559055,&quot;top&quot;:102.82984251968503,&quot;width&quot;:435.15173228346447}"/>
</p:tagLst>
</file>

<file path=ppt/tags/tag41.xml><?xml version="1.0" encoding="utf-8"?>
<p:tagLst xmlns:p="http://schemas.openxmlformats.org/presentationml/2006/main">
  <p:tag name="KSO_WM_DIAGRAM_VIRTUALLY_FRAME" val="{&quot;height&quot;:139.99338582677163,&quot;left&quot;:264.6679527559055,&quot;top&quot;:102.82984251968503,&quot;width&quot;:435.15173228346447}"/>
</p:tagLst>
</file>

<file path=ppt/tags/tag42.xml><?xml version="1.0" encoding="utf-8"?>
<p:tagLst xmlns:p="http://schemas.openxmlformats.org/presentationml/2006/main">
  <p:tag name="KSO_WM_DIAGRAM_VIRTUALLY_FRAME" val="{&quot;height&quot;:139.99338582677163,&quot;left&quot;:264.6679527559055,&quot;top&quot;:102.82984251968503,&quot;width&quot;:435.15173228346447}"/>
</p:tagLst>
</file>

<file path=ppt/tags/tag43.xml><?xml version="1.0" encoding="utf-8"?>
<p:tagLst xmlns:p="http://schemas.openxmlformats.org/presentationml/2006/main">
  <p:tag name="KSO_WM_DIAGRAM_VIRTUALLY_FRAME" val="{&quot;height&quot;:139.99338582677163,&quot;left&quot;:264.6679527559055,&quot;top&quot;:102.82984251968503,&quot;width&quot;:435.15173228346447}"/>
</p:tagLst>
</file>

<file path=ppt/tags/tag44.xml><?xml version="1.0" encoding="utf-8"?>
<p:tagLst xmlns:p="http://schemas.openxmlformats.org/presentationml/2006/main">
  <p:tag name="KSO_WM_DIAGRAM_VIRTUALLY_FRAME" val="{&quot;height&quot;:139.99338582677163,&quot;left&quot;:264.6679527559055,&quot;top&quot;:102.82984251968503,&quot;width&quot;:435.15173228346447}"/>
</p:tagLst>
</file>

<file path=ppt/tags/tag45.xml><?xml version="1.0" encoding="utf-8"?>
<p:tagLst xmlns:p="http://schemas.openxmlformats.org/presentationml/2006/main">
  <p:tag name="KSO_WM_DIAGRAM_VIRTUALLY_FRAME" val="{&quot;height&quot;:139.99338582677163,&quot;left&quot;:264.6679527559055,&quot;top&quot;:102.82984251968503,&quot;width&quot;:435.15173228346447}"/>
</p:tagLst>
</file>

<file path=ppt/tags/tag46.xml><?xml version="1.0" encoding="utf-8"?>
<p:tagLst xmlns:p="http://schemas.openxmlformats.org/presentationml/2006/main">
  <p:tag name="KSO_WM_DIAGRAM_VIRTUALLY_FRAME" val="{&quot;height&quot;:139.99338582677163,&quot;left&quot;:264.6679527559055,&quot;top&quot;:102.82984251968503,&quot;width&quot;:435.15173228346447}"/>
</p:tagLst>
</file>

<file path=ppt/tags/tag47.xml><?xml version="1.0" encoding="utf-8"?>
<p:tagLst xmlns:p="http://schemas.openxmlformats.org/presentationml/2006/main">
  <p:tag name="KSO_WM_DIAGRAM_VIRTUALLY_FRAME" val="{&quot;height&quot;:139.99338582677163,&quot;left&quot;:264.6679527559055,&quot;top&quot;:102.82984251968503,&quot;width&quot;:435.15173228346447}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3285</Words>
  <Application>WPS 演示</Application>
  <PresentationFormat>自定义</PresentationFormat>
  <Paragraphs>513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7" baseType="lpstr">
      <vt:lpstr>Arial</vt:lpstr>
      <vt:lpstr>宋体</vt:lpstr>
      <vt:lpstr>Wingdings</vt:lpstr>
      <vt:lpstr>Impact MT Std</vt:lpstr>
      <vt:lpstr>微软雅黑</vt:lpstr>
      <vt:lpstr>Calibri</vt:lpstr>
      <vt:lpstr>方正兰亭黑简体</vt:lpstr>
      <vt:lpstr>仿宋_GB2312</vt:lpstr>
      <vt:lpstr>仿宋</vt:lpstr>
      <vt:lpstr>方正兰亭超细黑简体</vt:lpstr>
      <vt:lpstr>黑体</vt:lpstr>
      <vt:lpstr>Impact</vt:lpstr>
      <vt:lpstr>UKIJ Qolyazma</vt:lpstr>
      <vt:lpstr>Gill Sans</vt:lpstr>
      <vt:lpstr>Arial Unicode MS</vt:lpstr>
      <vt:lpstr>Segoe UI Semilight</vt:lpstr>
      <vt:lpstr>隶书</vt:lpstr>
      <vt:lpstr>汉仪新人文宋 75W</vt:lpstr>
      <vt:lpstr>Segoe Print</vt:lpstr>
      <vt:lpstr>Gill Sans MT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黄晶</dc:creator>
  <cp:keywords>PPT之家www.52ppt.com; PPT之家</cp:keywords>
  <dc:description>http://www.52ppt.com</dc:description>
  <cp:lastModifiedBy>于谦L</cp:lastModifiedBy>
  <cp:revision>44</cp:revision>
  <dcterms:created xsi:type="dcterms:W3CDTF">2016-01-25T08:08:00Z</dcterms:created>
  <dcterms:modified xsi:type="dcterms:W3CDTF">2025-04-25T03:28:53Z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983B20A016E548D99177159ACB0D5FF1_12</vt:lpwstr>
  </property>
</Properties>
</file>