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media/image15.webp" ContentType="image/webp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Override2.xml" ContentType="application/vnd.openxmlformats-officedocument.themeOverr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71" r:id="rId2"/>
    <p:sldMasterId id="2147483659" r:id="rId3"/>
  </p:sldMasterIdLst>
  <p:notesMasterIdLst>
    <p:notesMasterId r:id="rId29"/>
  </p:notesMasterIdLst>
  <p:sldIdLst>
    <p:sldId id="256" r:id="rId4"/>
    <p:sldId id="632" r:id="rId5"/>
    <p:sldId id="633" r:id="rId6"/>
    <p:sldId id="634" r:id="rId7"/>
    <p:sldId id="257" r:id="rId8"/>
    <p:sldId id="631" r:id="rId9"/>
    <p:sldId id="260" r:id="rId10"/>
    <p:sldId id="307" r:id="rId11"/>
    <p:sldId id="313" r:id="rId12"/>
    <p:sldId id="290" r:id="rId13"/>
    <p:sldId id="624" r:id="rId14"/>
    <p:sldId id="625" r:id="rId15"/>
    <p:sldId id="639" r:id="rId16"/>
    <p:sldId id="640" r:id="rId17"/>
    <p:sldId id="641" r:id="rId18"/>
    <p:sldId id="268" r:id="rId19"/>
    <p:sldId id="296" r:id="rId20"/>
    <p:sldId id="269" r:id="rId21"/>
    <p:sldId id="636" r:id="rId22"/>
    <p:sldId id="298" r:id="rId23"/>
    <p:sldId id="311" r:id="rId24"/>
    <p:sldId id="637" r:id="rId25"/>
    <p:sldId id="274" r:id="rId26"/>
    <p:sldId id="638" r:id="rId27"/>
    <p:sldId id="261" r:id="rId28"/>
  </p:sldIdLst>
  <p:sldSz cx="12192000" cy="6858000"/>
  <p:notesSz cx="9942513" cy="67611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692"/>
    <a:srgbClr val="0053CC"/>
    <a:srgbClr val="3F8DFF"/>
    <a:srgbClr val="DFD8E8"/>
    <a:srgbClr val="4F81BD"/>
    <a:srgbClr val="FFFFCC"/>
    <a:srgbClr val="FFF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93963" autoAdjust="0"/>
  </p:normalViewPr>
  <p:slideViewPr>
    <p:cSldViewPr>
      <p:cViewPr varScale="1">
        <p:scale>
          <a:sx n="62" d="100"/>
          <a:sy n="62" d="100"/>
        </p:scale>
        <p:origin x="760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32450" y="0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A1C89-8DFF-4D8C-94C6-E9B79D6B1229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44550"/>
            <a:ext cx="4059237" cy="228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3775" y="3254375"/>
            <a:ext cx="7954963" cy="2662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21438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32450" y="6421438"/>
            <a:ext cx="430847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46BB8-74BA-4EE6-8940-43AC21B4F9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485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5D594-49A4-4619-81FE-4D4347AAAB1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584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5D594-49A4-4619-81FE-4D4347AAAB1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342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5D594-49A4-4619-81FE-4D4347AAAB1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594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5D594-49A4-4619-81FE-4D4347AAAB1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252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46BB8-74BA-4EE6-8940-43AC21B4F90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37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D2EA11-A3BA-4CD2-ABCF-AFC035EE8DA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A37939-7686-41CC-A8D3-F58D0B3721D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E20C-E407-4BEC-B32A-AA7E7370CDFD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58575-1048-4F8A-98D4-76474DCE6B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750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E20C-E407-4BEC-B32A-AA7E7370CDFD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58575-1048-4F8A-98D4-76474DCE6B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287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E20C-E407-4BEC-B32A-AA7E7370CDFD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58575-1048-4F8A-98D4-76474DCE6B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490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E20C-E407-4BEC-B32A-AA7E7370CDFD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58575-1048-4F8A-98D4-76474DCE6B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461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E20C-E407-4BEC-B32A-AA7E7370CDFD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58575-1048-4F8A-98D4-76474DCE6B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038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E20C-E407-4BEC-B32A-AA7E7370CDFD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58575-1048-4F8A-98D4-76474DCE6B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0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E20C-E407-4BEC-B32A-AA7E7370CDFD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58575-1048-4F8A-98D4-76474DCE6B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872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E20C-E407-4BEC-B32A-AA7E7370CDFD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58575-1048-4F8A-98D4-76474DCE6B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011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E20C-E407-4BEC-B32A-AA7E7370CDFD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58575-1048-4F8A-98D4-76474DCE6B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766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E20C-E407-4BEC-B32A-AA7E7370CDFD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58575-1048-4F8A-98D4-76474DCE6B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692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PPT红0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317637"/>
            <a:ext cx="12192000" cy="685654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1AE9-4692-44B8-9FCC-502D855801B2}" type="datetime1">
              <a:rPr lang="zh-CN" altLang="en-US" smtClean="0"/>
              <a:pPr/>
              <a:t>2026/4/24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7939-7686-41CC-A8D3-F58D0B3721D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0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EA11-A3BA-4CD2-ABCF-AFC035EE8DA0}" type="datetimeFigureOut">
              <a:rPr lang="zh-CN" altLang="en-US" smtClean="0"/>
              <a:pPr/>
              <a:t>2026/4/24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7939-7686-41CC-A8D3-F58D0B3721D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96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EA11-A3BA-4CD2-ABCF-AFC035EE8DA0}" type="datetimeFigureOut">
              <a:rPr lang="zh-CN" altLang="en-US" smtClean="0"/>
              <a:pPr/>
              <a:t>2026/4/24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7939-7686-41CC-A8D3-F58D0B3721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34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EA11-A3BA-4CD2-ABCF-AFC035EE8DA0}" type="datetimeFigureOut">
              <a:rPr lang="zh-CN" altLang="en-US" smtClean="0"/>
              <a:pPr/>
              <a:t>2026/4/24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7939-7686-41CC-A8D3-F58D0B3721D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21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5D2EA11-A3BA-4CD2-ABCF-AFC035EE8DA0}" type="datetimeFigureOut">
              <a:rPr lang="zh-CN" altLang="en-US" smtClean="0"/>
              <a:pPr/>
              <a:t>2026/4/24</a:t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6A37939-7686-41CC-A8D3-F58D0B3721D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31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上海理工大学校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1" y="188914"/>
            <a:ext cx="2688167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上海理工大学校徽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1" y="188914"/>
            <a:ext cx="2688167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84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上海理工大学校徽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1" y="188914"/>
            <a:ext cx="2688167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09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9E20C-E407-4BEC-B32A-AA7E7370CDFD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58575-1048-4F8A-98D4-76474DCE6B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31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908721"/>
            <a:ext cx="109728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5D2EA11-A3BA-4CD2-ABCF-AFC035EE8DA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A37939-7686-41CC-A8D3-F58D0B3721D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9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908721"/>
            <a:ext cx="109728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2EA11-A3BA-4CD2-ABCF-AFC035EE8DA0}" type="datetimeFigureOut">
              <a:rPr lang="zh-CN" altLang="en-US" smtClean="0"/>
              <a:pPr/>
              <a:t>2026/4/24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37939-7686-41CC-A8D3-F58D0B3721D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0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9E20C-E407-4BEC-B32A-AA7E7370CDFD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58575-1048-4F8A-98D4-76474DCE6B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20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microsoft.com/office/2007/relationships/hdphoto" Target="../media/hdphoto1.wdp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web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78.emf"/><Relationship Id="rId11" Type="http://schemas.openxmlformats.org/officeDocument/2006/relationships/image" Target="../media/image83.pn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eb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8.png"/><Relationship Id="rId5" Type="http://schemas.openxmlformats.org/officeDocument/2006/relationships/tags" Target="../tags/tag5.xml"/><Relationship Id="rId10" Type="http://schemas.openxmlformats.org/officeDocument/2006/relationships/image" Target="../media/image17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495600" y="2420888"/>
            <a:ext cx="7772400" cy="1470025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2E569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食品质量与安全专业介绍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37939-7686-41CC-A8D3-F58D0B3721D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419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85625" y="2433213"/>
            <a:ext cx="2709650" cy="2313005"/>
            <a:chOff x="5088628" y="1195461"/>
            <a:chExt cx="3293412" cy="2763825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E7C1366-5A84-4B80-BD34-0B1903CB64CF}"/>
                </a:ext>
              </a:extLst>
            </p:cNvPr>
            <p:cNvGrpSpPr/>
            <p:nvPr/>
          </p:nvGrpSpPr>
          <p:grpSpPr>
            <a:xfrm>
              <a:off x="5088628" y="1195461"/>
              <a:ext cx="3293412" cy="2763825"/>
              <a:chOff x="1657351" y="1399939"/>
              <a:chExt cx="3293412" cy="2763825"/>
            </a:xfrm>
          </p:grpSpPr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31627609-46AE-405C-A004-06293C714882}"/>
                  </a:ext>
                </a:extLst>
              </p:cNvPr>
              <p:cNvSpPr/>
              <p:nvPr/>
            </p:nvSpPr>
            <p:spPr>
              <a:xfrm>
                <a:off x="1657351" y="1668544"/>
                <a:ext cx="3293412" cy="2495220"/>
              </a:xfrm>
              <a:prstGeom prst="roundRect">
                <a:avLst/>
              </a:prstGeom>
              <a:ln w="762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流程图: 终止 9">
                <a:extLst>
                  <a:ext uri="{FF2B5EF4-FFF2-40B4-BE49-F238E27FC236}">
                    <a16:creationId xmlns:a16="http://schemas.microsoft.com/office/drawing/2014/main" id="{21A04C68-2484-4E11-A444-44AEA02630F1}"/>
                  </a:ext>
                </a:extLst>
              </p:cNvPr>
              <p:cNvSpPr/>
              <p:nvPr/>
            </p:nvSpPr>
            <p:spPr>
              <a:xfrm>
                <a:off x="2063116" y="1399939"/>
                <a:ext cx="2499348" cy="537210"/>
              </a:xfrm>
              <a:prstGeom prst="flowChartTerminator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45D2A55-D877-4B8C-B7B5-957506AA9741}"/>
                </a:ext>
              </a:extLst>
            </p:cNvPr>
            <p:cNvSpPr txBox="1"/>
            <p:nvPr/>
          </p:nvSpPr>
          <p:spPr>
            <a:xfrm>
              <a:off x="5680391" y="1238283"/>
              <a:ext cx="2674620" cy="478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食品基础理论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89D5C046-6F1C-45A5-BB7F-915357189B4D}"/>
                </a:ext>
              </a:extLst>
            </p:cNvPr>
            <p:cNvSpPr txBox="1"/>
            <p:nvPr/>
          </p:nvSpPr>
          <p:spPr>
            <a:xfrm>
              <a:off x="5170208" y="1897291"/>
              <a:ext cx="3211831" cy="1985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900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●</a:t>
              </a:r>
              <a:r>
                <a:rPr lang="zh-CN" altLang="en-US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物理、化学类等课程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900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●</a:t>
              </a:r>
              <a:r>
                <a:rPr lang="zh-CN" altLang="en-US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工科基础课程</a:t>
              </a:r>
              <a:endParaRPr lang="en-US" altLang="zh-CN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900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●</a:t>
              </a:r>
              <a:r>
                <a:rPr lang="zh-CN" altLang="en-US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食品工程技术</a:t>
              </a:r>
              <a:endParaRPr lang="en-US" altLang="zh-CN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900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●</a:t>
              </a:r>
              <a:r>
                <a:rPr lang="zh-CN" altLang="en-US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工艺、技术、设备</a:t>
              </a:r>
            </a:p>
          </p:txBody>
        </p:sp>
      </p:grpSp>
      <p:sp>
        <p:nvSpPr>
          <p:cNvPr id="160" name="标题 1"/>
          <p:cNvSpPr>
            <a:spLocks noGrp="1"/>
          </p:cNvSpPr>
          <p:nvPr>
            <p:ph type="title"/>
          </p:nvPr>
        </p:nvSpPr>
        <p:spPr>
          <a:xfrm>
            <a:off x="459769" y="88615"/>
            <a:ext cx="8229600" cy="576064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专业覆盖领域介绍</a:t>
            </a:r>
          </a:p>
        </p:txBody>
      </p:sp>
      <p:sp>
        <p:nvSpPr>
          <p:cNvPr id="4" name="右大括号 3"/>
          <p:cNvSpPr/>
          <p:nvPr/>
        </p:nvSpPr>
        <p:spPr>
          <a:xfrm rot="5400000">
            <a:off x="6248076" y="3587128"/>
            <a:ext cx="465942" cy="3812956"/>
          </a:xfrm>
          <a:prstGeom prst="rightBrace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 dirty="0"/>
          </a:p>
        </p:txBody>
      </p:sp>
      <p:sp>
        <p:nvSpPr>
          <p:cNvPr id="17" name="矩形 16"/>
          <p:cNvSpPr/>
          <p:nvPr/>
        </p:nvSpPr>
        <p:spPr>
          <a:xfrm>
            <a:off x="552745" y="5218745"/>
            <a:ext cx="11173839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为食品企业、市场监管、海关、标准计量、卫生防疫、产品检验、科研院所等单位培养</a:t>
            </a: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从事食品安全检验、食品品质控制、食品营养开发和食品质量监督管理等工作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的高级复合型应用人才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上弧形箭头 26"/>
          <p:cNvSpPr/>
          <p:nvPr/>
        </p:nvSpPr>
        <p:spPr>
          <a:xfrm rot="20131325">
            <a:off x="1896552" y="1156273"/>
            <a:ext cx="2798119" cy="715780"/>
          </a:xfrm>
          <a:prstGeom prst="curved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9" name="上弧形箭头 28"/>
          <p:cNvSpPr/>
          <p:nvPr/>
        </p:nvSpPr>
        <p:spPr>
          <a:xfrm rot="20795733">
            <a:off x="6043518" y="236629"/>
            <a:ext cx="2798119" cy="715780"/>
          </a:xfrm>
          <a:prstGeom prst="curved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下箭头 29"/>
          <p:cNvSpPr/>
          <p:nvPr/>
        </p:nvSpPr>
        <p:spPr>
          <a:xfrm>
            <a:off x="5733719" y="4652136"/>
            <a:ext cx="864096" cy="38004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036434" y="1333196"/>
            <a:ext cx="3435282" cy="3134354"/>
            <a:chOff x="446293" y="1195461"/>
            <a:chExt cx="3474720" cy="313435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7F64E0E-3B89-47AA-9152-CAC942892F76}"/>
                </a:ext>
              </a:extLst>
            </p:cNvPr>
            <p:cNvGrpSpPr/>
            <p:nvPr/>
          </p:nvGrpSpPr>
          <p:grpSpPr>
            <a:xfrm>
              <a:off x="446293" y="1195461"/>
              <a:ext cx="3474720" cy="3134354"/>
              <a:chOff x="1657350" y="1399939"/>
              <a:chExt cx="3474720" cy="3134354"/>
            </a:xfrm>
          </p:grpSpPr>
          <p:sp>
            <p:nvSpPr>
              <p:cNvPr id="6" name="矩形: 圆角 3">
                <a:extLst>
                  <a:ext uri="{FF2B5EF4-FFF2-40B4-BE49-F238E27FC236}">
                    <a16:creationId xmlns:a16="http://schemas.microsoft.com/office/drawing/2014/main" id="{82B521A5-C4FB-4A0A-806C-E1C727193DF4}"/>
                  </a:ext>
                </a:extLst>
              </p:cNvPr>
              <p:cNvSpPr/>
              <p:nvPr/>
            </p:nvSpPr>
            <p:spPr>
              <a:xfrm>
                <a:off x="1657350" y="1668544"/>
                <a:ext cx="3474720" cy="2865749"/>
              </a:xfrm>
              <a:prstGeom prst="roundRect">
                <a:avLst/>
              </a:prstGeom>
              <a:noFill/>
              <a:ln w="762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流程图: 终止 6">
                <a:extLst>
                  <a:ext uri="{FF2B5EF4-FFF2-40B4-BE49-F238E27FC236}">
                    <a16:creationId xmlns:a16="http://schemas.microsoft.com/office/drawing/2014/main" id="{005FBF9F-39CA-4588-B140-0ADCD44224FF}"/>
                  </a:ext>
                </a:extLst>
              </p:cNvPr>
              <p:cNvSpPr/>
              <p:nvPr/>
            </p:nvSpPr>
            <p:spPr>
              <a:xfrm>
                <a:off x="1969462" y="1399939"/>
                <a:ext cx="2663190" cy="537210"/>
              </a:xfrm>
              <a:prstGeom prst="flowChartTerminator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D25AC76-AD8F-4B33-9FFE-D6DF876C726F}"/>
                </a:ext>
              </a:extLst>
            </p:cNvPr>
            <p:cNvSpPr txBox="1"/>
            <p:nvPr/>
          </p:nvSpPr>
          <p:spPr>
            <a:xfrm>
              <a:off x="840472" y="1252035"/>
              <a:ext cx="25015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食品质量与安全控制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9D5C046-6F1C-45A5-BB7F-915357189B4D}"/>
                </a:ext>
              </a:extLst>
            </p:cNvPr>
            <p:cNvSpPr txBox="1"/>
            <p:nvPr/>
          </p:nvSpPr>
          <p:spPr>
            <a:xfrm>
              <a:off x="639717" y="1862342"/>
              <a:ext cx="3211830" cy="2385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900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●</a:t>
              </a:r>
              <a:r>
                <a:rPr lang="zh-CN" altLang="en-US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食品品质发生变化的原因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900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●</a:t>
              </a:r>
              <a:r>
                <a:rPr lang="zh-CN" altLang="en-US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食品品质检测技术及仪器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900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●</a:t>
              </a:r>
              <a:r>
                <a:rPr lang="zh-CN" altLang="en-US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食品品质的控制技术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900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●</a:t>
              </a:r>
              <a:r>
                <a:rPr lang="zh-CN" altLang="en-US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快速检测技术及仪器</a:t>
              </a:r>
              <a:endParaRPr lang="en-US" altLang="zh-CN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900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●</a:t>
              </a:r>
              <a:r>
                <a:rPr lang="zh-CN" altLang="en-US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食品加工全过程质量监控 </a:t>
              </a:r>
              <a:endParaRPr lang="en-US" altLang="zh-CN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zh-CN" altLang="en-US" sz="9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040216" y="717206"/>
            <a:ext cx="3276356" cy="3134354"/>
            <a:chOff x="5088627" y="1195461"/>
            <a:chExt cx="3474720" cy="3134354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FE7C1366-5A84-4B80-BD34-0B1903CB64CF}"/>
                </a:ext>
              </a:extLst>
            </p:cNvPr>
            <p:cNvGrpSpPr/>
            <p:nvPr/>
          </p:nvGrpSpPr>
          <p:grpSpPr>
            <a:xfrm>
              <a:off x="5088627" y="1195461"/>
              <a:ext cx="3474720" cy="3134354"/>
              <a:chOff x="1657350" y="1399939"/>
              <a:chExt cx="3474720" cy="3134354"/>
            </a:xfrm>
          </p:grpSpPr>
          <p:sp>
            <p:nvSpPr>
              <p:cNvPr id="22" name="矩形: 圆角 8">
                <a:extLst>
                  <a:ext uri="{FF2B5EF4-FFF2-40B4-BE49-F238E27FC236}">
                    <a16:creationId xmlns:a16="http://schemas.microsoft.com/office/drawing/2014/main" id="{31627609-46AE-405C-A004-06293C714882}"/>
                  </a:ext>
                </a:extLst>
              </p:cNvPr>
              <p:cNvSpPr/>
              <p:nvPr/>
            </p:nvSpPr>
            <p:spPr>
              <a:xfrm>
                <a:off x="1657350" y="1668544"/>
                <a:ext cx="3474720" cy="2865749"/>
              </a:xfrm>
              <a:prstGeom prst="roundRect">
                <a:avLst/>
              </a:prstGeom>
              <a:ln w="762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流程图: 终止 22">
                <a:extLst>
                  <a:ext uri="{FF2B5EF4-FFF2-40B4-BE49-F238E27FC236}">
                    <a16:creationId xmlns:a16="http://schemas.microsoft.com/office/drawing/2014/main" id="{21A04C68-2484-4E11-A444-44AEA02630F1}"/>
                  </a:ext>
                </a:extLst>
              </p:cNvPr>
              <p:cNvSpPr/>
              <p:nvPr/>
            </p:nvSpPr>
            <p:spPr>
              <a:xfrm>
                <a:off x="2063115" y="1399939"/>
                <a:ext cx="2663190" cy="537210"/>
              </a:xfrm>
              <a:prstGeom prst="flowChartTerminator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文本框 11">
              <a:extLst>
                <a:ext uri="{FF2B5EF4-FFF2-40B4-BE49-F238E27FC236}">
                  <a16:creationId xmlns:a16="http://schemas.microsoft.com/office/drawing/2014/main" id="{945D2A55-D877-4B8C-B7B5-957506AA9741}"/>
                </a:ext>
              </a:extLst>
            </p:cNvPr>
            <p:cNvSpPr txBox="1"/>
            <p:nvPr/>
          </p:nvSpPr>
          <p:spPr>
            <a:xfrm>
              <a:off x="5722466" y="1238283"/>
              <a:ext cx="26746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华文新魏" panose="02010800040101010101" pitchFamily="2" charset="-122"/>
                  <a:ea typeface="华文新魏" panose="02010800040101010101" pitchFamily="2" charset="-122"/>
                </a:rPr>
                <a:t>食品营养与健康</a:t>
              </a:r>
            </a:p>
          </p:txBody>
        </p:sp>
        <p:sp>
          <p:nvSpPr>
            <p:cNvPr id="21" name="文本框 15">
              <a:extLst>
                <a:ext uri="{FF2B5EF4-FFF2-40B4-BE49-F238E27FC236}">
                  <a16:creationId xmlns:a16="http://schemas.microsoft.com/office/drawing/2014/main" id="{89D5C046-6F1C-45A5-BB7F-915357189B4D}"/>
                </a:ext>
              </a:extLst>
            </p:cNvPr>
            <p:cNvSpPr txBox="1"/>
            <p:nvPr/>
          </p:nvSpPr>
          <p:spPr>
            <a:xfrm>
              <a:off x="5220072" y="1864176"/>
              <a:ext cx="3211830" cy="2385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900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●</a:t>
              </a:r>
              <a:r>
                <a:rPr lang="zh-CN" altLang="en-US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营养学基础理论</a:t>
              </a:r>
              <a:endParaRPr lang="en-US" altLang="zh-CN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900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●</a:t>
              </a:r>
              <a:r>
                <a:rPr lang="zh-CN" altLang="en-US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营养搭配的基本方法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900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●</a:t>
              </a:r>
              <a:r>
                <a:rPr lang="zh-CN" altLang="en-US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功能食品的开发</a:t>
              </a:r>
              <a:endParaRPr lang="en-US" altLang="zh-CN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900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●</a:t>
              </a:r>
              <a:r>
                <a:rPr lang="zh-CN" altLang="en-US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食品活性组分的功效机理</a:t>
              </a:r>
              <a:endParaRPr lang="en-US" altLang="zh-CN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zh-CN" altLang="en-US" sz="900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●</a:t>
              </a:r>
              <a:r>
                <a:rPr lang="zh-CN" altLang="en-US" dirty="0">
                  <a:solidFill>
                    <a:srgbClr val="7030A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新型营养健康食品开发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zh-CN" altLang="en-US" sz="900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87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305207" y="104141"/>
            <a:ext cx="7129781" cy="576064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专业覆盖领域介绍</a:t>
            </a:r>
          </a:p>
        </p:txBody>
      </p:sp>
      <p:sp>
        <p:nvSpPr>
          <p:cNvPr id="2" name="AutoShape 6" descr="data:image/jpeg;base64,/9j/4AAQSkZJRgABAQAAAQABAAD/2wBDAAgGBgcGBQgHBwcJCQgKDBQNDAsLDBkSEw8UHRofHh0aHBwgJC4nICIsIxwcKDcpLDAxNDQ0Hyc5PTgyPC4zNDL/2wBDAQkJCQwLDBgNDRgyIRwhMjIyMjIyMjIyMjIyMjIyMjIyMjIyMjIyMjIyMjIyMjIyMjIyMjIyMjIyMjIyMjIyMjL/wAARCAFN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aSHhq4XxEgW/tyB0kFd9czQZGZSmOxHBrjfElsxMU0YEiLIuWQ5xz39Ki+ozJCYvW94x/Op9tKUxeA+qH+dS7asRDtoxUu2kK0ARbaTbUpWkxSAjxTfLDHkZqXFORe9AEMsCKnBINZ0kJBJxn3HWtKVtx9qrsKAMwvJ/CpH+/wAUb/74P/AelXmUHqKgaFT04oGRiReqgfWneZnrTGgI9DW54a0Nru4+13Cn7NGflRv+Wjf4CgDU8O6R5KLfXC/vGH7pT/CPX61vkU+kpgRkU0ipCKaRQBGRSYp5FJigBmK4/wAVx7dSif8AvR/yNdliuW8XJ89q/swqXsNHM4pDS0hqChjKG6itfTZRJAI/4k4/DtWUafbzm3nWQdB1HqKEAy+RZvFOpNzuttKjX6b5Qf6U7WB+8tl/6ev6UsCi41DxLeIcpI0NureyKGP6mn6uuby2X/p5J/Sn1DoQtGpOc4b1HWmMpKlJIxKh68f0q1to21RmcvqPhtL0GbT3COD9xzx/iK56d7yzkEN3C8cqfdY8H8+9ekNACdwyG9RUNzaxXUJiu4Vlj9cdP8KLgczpHiyQARXgMiDjePvD/GuoiuIbqISwSK6HuK5e/wDCTRkzafKXX+4T8w+h71nW013p02SzRMP4scfQjtTsO9juGFRMKo2mspNtS4Aic9G/hb/Cr7dMg8UhkTCoyKlNMIoGREU0ipCKbigBmKp3SiJS+Dt9AMmr+KguFyq/7wpDO80WPbo1oCCP3Q4NLeDg1bsI9thAPSMfyqvfDCmkNHFalbvPc/K4UDrkZqoNO/vTt+ArTm5nf60zFNCZQOlwOpWQyOD2LVMthbLj90Dj1OatYpQKYiFbeFfuxIPwpdoHtU22mkUAQlaaVFTEU3bQBEVFQutWttRsnNAFUpSbOasFabt5oAYqUu2pAKCKAIStMZasFaYy0wO88BDGhTf9fLf+grRT/Agxoc3/AF8t/wCgrRTJZ1l4m4GuN1YyQ6xbqjsqySgOFOMjFdxcrwa4vXVxrVof+myfyrNbgxzL/pMZ9mFSbaV1/fxf8C/lT8VoIi20hFSkUhFAEJFNIqbFNIoAi20r/KuBUgGDmoX5bNAEBFMIqYimEUgICKYRUxFOt7WW7uEghXLucD29zQBJpelvqd2Ix8sS8yP6D0HvXdRxRwxJFEoVEGFA7Co7Cwi060WCLnuzd2PrVginYZGaSnGkoAaaaRT6QigCPFIRT8Um0noDQBHiue8Wpmxgf+7Jj8xXS+U56KaxvFMDLobyOMBHU0nsNHCmkNLkHoc0hrIoaabTjTaBl6ylT7FcWuFXO6QHpuPGfx4pupIz6lbKi7mMxOP+A1S5HI7VpRSi51iykAwCTkeh200J7D1tpiceSy+5IxTxYzHso/GtgrTcVRmZg05z1lA/3RTjpiNgO7nHocZrR20YoApxWUEOdkajPtUN9pFnqCbZ4hu7OvDCtEijFMDgb7w7faTuktkW7tOpXHI+o7fUVBZXathbZyrd7aY/+gmvRMYrJ1HQLHUCXaMRzH/log/mKAMCO4SUlcFHHVG4Ip5outIurMASL9pgHRgcOv0b+hqBXdASGM0Y6nGHX/eWgq5KaTFCsrjcpBHtS0hjcVHKudo9WFT4pjLmSIesg/nQM9Ftxtto19FH8qoagfkNaaDEQHtWVqPCNSY0cs3Mjn3pMU4DJY/7RpQKaExoFLinhaULTAZik21NtpCtAiArSbamIpMUARFeKjZeasEVGwoArlaZjmpmFMxQA3FGKdRimAzFMYVLTWFAju/Awxok3/Xw3/oK0U7wOP8AiSTf9fDf+grRTEdrcKCDXFeIU26pan/psldibmGdWMUit9DXIeIz/wATG2H/AE2jNZrdAx8gxLEf9o/yp+KWUfOn+/TsVoIiIppFSkU3FAERFNIqUim45oAjbgYqIipmHNMIoAhIphFTEUwikBEVJIAGSegrr9F0sWFv5ki/6RIPm/2R6Vh6EoOuWuVBG48H6V6EFA6AU0hmbsduik/hThbTH+D860xRTEZwsZT1Kil+wf3pPyFXzmkNAXKX2OMdSx/Gk8iMdFH41aIqMimK5AUUdFH5UhFSEU0ikxjK5/xnx4Zm/wB9f510JrnfGxx4bf3lWkxo8yBI6HFSCZu4zTKSsiycOG70GoKUMw70gJataa6R6lA7nCgkZ+oxVMOO4xTuD0NAHZkU3FVdJvPtdptY/vY+G9x2NXttWZkYFO208LSlaYEJWkC1KRRtoAj20wrU+KQigCuyZBBGRWXeaNBOd8f7qXsynFbRWo2SgDibqyntZCZFKn/nsg6/7y9/qKjWbGPMwM9HHKt+NdlJEGBVgCD2NZN1oqnc9sQjH7ykZVvqKB3MoClRd11bL6yqP1ojsblJ2iRQjAbvLkb5T/ut/Q06B1F9beYGQrKpZWHIFIo9Fx8lYupnCEd+avTalCqYCM+Ocg1ganrEJjYNGy0MaZmRLlM+5qQRk1LZoGtInGfmG7JqfZQguVxHijbU5WmlaYiIimkVMVphFAEWKTFSEUhFAERFRMKnIqMimBAwqM49RS3Y/wBGk9xiuBW/1FgR9vmC5ICqFGBnjtQGx3mR600uo6muH+13e3DXU7fWQ/0qtKzP993J93NFhXO/aeJBlnUD3NU5tYsYc7rhM+zCuFMaf3QfrzTfLXso/KiwrnvngDUba50GZ4pFZRcsMg99q0Vh/CtceFrjj/l8ft/sJRTC52Munwu7MskkbE9Qaz7jQZ5ryGf7aXEbK21/QGtph8x+tCr3PSkSQTW837tljyN4J56D1ppGDg9atFzngkfjUUmW56nvTTAgI5ppFSU00wIyKTFPIoI4pAVyOaaRUxWmFaAIiKYRUpFNIoAu6CuNbtT/ALR/lXfiuF0Ef8Tu2+p/lXd0DCiiloAQ0hpTQaAImFRmpiCe1RspAycAepNUIhIppFJLc20X+suoE/3pAKz5/EWh2/8ArdXs1Pp5oNIdy+RXN+OOPDv/AG2Wrg8W6DI22LUY5T/sAms7xDPDr2lfZbKQCQSBv3oIBFS2CPOaKvXWkajZgtNZybB/Gg3L+YqiCD0P4VkaBRRRQAlGcdKKKALul3ckGoQ7ed7BCPUGuy2nPSvPnlkgRpojtkQblPoap/27rM4O6/cf7qgVcSJOx6dtpSvFc94OeeazmkuJnlctjc55rpSOKZJCRQBTyKAKYDCtIVqXbSFaAIStMZasbajZaBlVl5pAoNTEUBaAKV9GDARxyCDkdR6Vh3UZWLS1LFtvC57D0HtXQ34At/z/AJVhXBz/AGcuc4xUPctbGsV/cmub1jiJvpXUMv8Ao7fhXL63xC/0psEbFjHjTrX/AK5L/KpSlSWyYs7cekS/yFPK0xFYpTCtWStMK0wK5WmFaslaYVoArlaYRU7Co2FAyEimEVMRTGFAFG84t3PtXnKnoc9a9Ju03W8g/wBkn9K4BYMxDCjkUIT2Kp57imkL3cVP/ZvHL/pSiwQfxGmSVf3Y/ipVUNkjpVn7FGPU/jThAEHHAoA9T+F648MXHH/L43/oCUVL8Mlx4an/AOvtv/QEooA7Pblj9aVj2HSnN1IFMIoJGGmE1IwqM0DI24NNNPYcUzrTQDaDS4pDQAlNOKWkPSgCFutN709qYaQFjT7wWGoRXLIWCZyB9K6H/hLLdhhYyrdt/T9K5NqjNAG/deLNZUH7JplnP6bbsZ/IgVzt94+8XW2c6IkK/wB4ozD8xxSkZpUkkj/1buv+6cUajujAm+JfidyR5sMR9FiH9apyeO/Ekp+bVZU/3VC/0rqZW8//AF8cc3/XRA1UZdK0yY/PYov/AFyYr+lS+YacTmpfE2uXAIk1i8YHsJSP5VnT3l5L/rLy4f8A3pWP9a6ibw1pzgmKSaI+4DD+lUZfCr4Pk3kTezZU1L5h6HJ3BJzuJb6nNU7ZQ0p4H3vSujuvC2q87It49UIb+VWdD+HGv3MSXjva26OSVSZiGxnrjtUlG/4Z0ciBHZeTzXZwwLEoHGayLfRtdtLcK2o6XEijliT/ADoNvdL/AK3xTpaf7pB/rTSYmzeVtpyrEH2NQXFlY3n/AB9WkEp/vFcN+Y5rHEMJz5ni+1467FHFaEPhx7m3FwmuXMkRG4OiDBH5U7MV/MoXPhWwkybeeWA/3WO9f8axrjw5fwk+X5c6j+42D+RroLzStP0+xlvbzWr0W0TIjuOxfAUYA75H505dE0t/+Xy/f/tpijlY7nFTwTWzbbiGSE/9NFIqKvRhpFlZWzzeZdtEi7mR5SwI+h4rC1O30IWyXItZ4w5IHkkL09R+NHKwujkbj/j3f6Vnwx/KfrWtfrAsR8gylTxiQDP6VUt4SUJx3qkrGUmm9DsPB6Y06Q/7ZroyOKxPCsZTTD7ua3T0poZCVpQKcaAKYBtppFSYpCKAI8VGwqU1G9AEDCgClNKvWgCO5gE0LAjoCf0rC1K3EEuljGNwzXS8CKVmbAC/nntWPcILkxGX5jCMIemKhrUuL0LDri1c/SuT10/umro2Z9hQsdp6jNVZLO2l/wBbAj/73NDGi9GuIIh6Iv8AKgiqNpqDfbDY3A+cf6tx/EO2fetAiqJIiKYRUpFMIoGMIqMipSKYRQIhYVGRUzVGRQMixTGFTEVGwoAryIGinz0ELn/x01ykGmwmFN8pHyj09K6m8ne0sLuaM4IgccjqCOa4iLxnfIu6Cy0yMcYxahsD8aaB7GkLKzXIaYH/AIEKeLO0xwCw9jms9vGWvpAFSS3jD5+ZLVAf5VFJ4t8ReUqLqlyFK4wox/SnYm5rjTkYHZaSN9I2P9KRdIuXb5NMuWz0xA1Ylx4o8SToI21bUGQjGAxH8qrSaprkkBga81Boz/CXbFAHtngKymh0GVWtmjJuWOCuP4VorG+Fyz/8IvP5iyBvtbfe6/cSigD0BgpJ+UUwonpQX5PFIWpEjTGuOpqPyR61KWFMJwKAK8qFR1FU2co/setWZnqk/JzQK5b7U09KcOgpDVDGU1ulPNNagCEimEVKRUbUgIzUZqQ0w0ANptONFIBlMNSGmEUAMNNNPNNIoAYaaPmcEkkk96c1JGPnBNAF3XUDeFJhj+CvOobcF1G0AYBPFela0P8Ailpf+udcRZWUt5ex2sABkcD8B3JpCZJaWcrwy+TDJJ0HyoTXrWgK0fheJJFKuIGBUjBHBrNsrSOwtI7aHIRB17se5NbETiLSJpG6LFIx/AGhbjtY5fWbrPggqEDveXDOPlz+7i5z/wCOj86s2nManGCeazrhXbw5s3ZWz0NS2R/HMwP8l/WtKx5t4s/3R/Kh/Ea29xPzNDUeNFuz6RCuRvF36RH/ALMjD8wDXX6qMaFee6D+YrlZFDaLJ6rMp/Aqf8KJEs5y9TEA/wB4UWkeYD9alvRmAY/vUtouLfkY5qjA63QE26REfVn/AJ1pkcVlWDSR+HY2jba+XwcZ/irmpvGMiXzWTXL/AGgOU2LF1I649aLF3O3xSgc1xZ1zUG/huv8AvkCmHWNQ7pc/99qP60Bc7nHtSFT6VwZ1i+J5Sf8AGYVFJq12Bkxv+M1AXO9IqJyB1YD8a89fWZ9pJh/OU1LZ/b9TtvPhjhVMkfPIc0Bc7VpIweZEH/AhQJ4AeZ4/++xXFSadqI6/ZvzJrQ0fS5/P8+78kxr9xUB5Prz2o2HudBO+9sA/KP1quwqY1GQfQ1BZCRTCKmIPoaYVPofypDMjVYmUxXKcMpxkdvSrqa3ZmJWkZlcj5lCk4NPuIDPA8ZB+Yccd643UhcJbl4HKuh+YY6jvTQM6xtbsf70h/wCAUw63Z9hKf+A1539svD/y3amm8u/+fh6rQWp6G2uWvZJT+FQtr1uP+WMv6V5813df8/En50w3Fwes8n/fVGgHeP4ggB4t5T+IqFvEUfa1k/FhXDF5W6zSf99U3Dn+N/8Avo0aAdu3iP0tD+LVGPEEkj7Usxn3euM8vPVm/wC+jWvokYWOYjPLAZJz2oA6m4b7R4fvZSoBNqxIrjBaBIVIA6DtXZ3GU8I6gR/z6Y/MiuaWPNsmR2FCB7Eui2RvbvY23aik/OwUfrW4dOtUcB7i0XHq+f5Vg28YGeKcSxuSuTgds1RJtm2sQyn7faDj7oDE/wAqhkjsVyRewnJ+6EYn+VZqrm6+gqBxmYfWgD1jwSsA0WURybh9obnbjnatFU/APGgzZz/x8t/6CtFIZNrmqXNg03kyxrsPyiRTk/0rnn8U+J9oe10+O5j6F1QkZ/Cuo8V2u/cfNudqplVXBXPSqnhkeXZToHDES8kcHp3HanYhGVbeJ/E8mPM0CM/TcK2LfVNXnUedo4j/AO2h/wAK2cn1NNNFh6Ge0l2//Lkw/wCBikEc7feh2/VwavmkNFgGYwKaakphpgMNJTyKaaQEbVEalao2oAiNMNSGmGkAyiloNAhmKYRUlMPWgBhppFPIppHagCMjJpyD5hQRiljPzikBq6ogbw+Uboy44qLQdEi04PdEH7TOihs/wKB0rTCI9taq4BG4cGryqnoKGBABU2qSi38H6jL3FrKB9SCo/nUyqnoKpeKpkt/CU24Da8iqfoDuP/oNCGZ8kYPgbXbgHKuVt4zj+GPbGPwyDU1ou2NF9ABS6gp0/wCG+m2TgtLciBX9QSQ7H9DS23IH1pdTV/Al6/oXNZ40Sf3Q/wA1rkg2YLqH1hVx+DY/rXXa4caPKP8Apm3/AKEtcdB82pNH/esZT+TKf6U5bkmco4p6imgc4qRao5jorLnQox6E/wDoVeWXpA8aIxOP9Ifn8TXqtqMaFF75/wDQq8xkjV/F5kYrhJ34PfJNHQ0N/wC0xjO5ifwpj3cWP4vypwkjDv8AdxmkaRDnGKQFVruPPRvyqCa4V1wFP41dJUc4FVbp0MXBHXsaAM+aYBCNpOa6jwwv/EkT3Zv51y7OChHeuu8ODboUX1P86a3AtyjrXU6WijSbbgfc9PeuYkGTV3+37u0so4rbT4pzGuMNOUJ/Q0xo33A9B+VVZB7CuM1D4havYozy+D7lo1OC8c+5fzC1VT4kXUijzPDc8JPIV5Dn/wBBqW0Ukztm+lRtXGt8QZQOdGZfrIf8KjPj6U/8wg/99n/ClcdjsieetcTcWUhklcchnY4/GkPjuUn/AJBZ/wC+z/hTbTxFbz/LKjwvn+McH8acbPcG2tjnb2xazunhYDIwRj0PIqo0Rz0rc1NhPqM0gwQSMflVMR5PSk1qNbGYYj6UwxH0rVaP2qFo/agCgI/al8uroj9qQx0AU9la+kJi3l/3v6VSMdaWnDbbP/vGmhG1qjGPwhdjs0Uan/voVggg2yYNdDrJA8FXqY+Z2gUf99VzQRkhQEUkNlm0APHqahDD7SWJxk1JAp2bh2BNV413SD61RJaQr5shyOlV9wE2SRTxGQshqFYyz0AeneAz/wASOb/r5b/0FaKZ4BBGh3AP/P03/oK0UhnYzIJIZUIB3Iw/SuA0TUWs45l8osjNnBfofavQwfm5rg7vSJ9LnIl8tkmJZWX+tBmjRGuL3tm/77/+tWmjiSNXXowyK5THaulsyPscH+4KpFF6JFeNsgEg0phT+7U9naTNGzeWSpwQRTmjIPIwaTJZQmjCAEDGTUBq7dLiIH0aqJNAIQ000pNMJpjEaomp5NRMaQDTTDTiajJoAKM0maM0gEpp60uaaTzQIQ8UmKXvSigBjDg0kY+cU5u9CfeFAGvfTta6THOmN6YIz0rj9R8cavbam1rF9mCCNWyYsnJH1rqddbb4eH0Feaam0R1Z853+UnP4UyW9TorTxbrt5dxw/bI41bqVgWt7xHcXV34S0ayllaafUb0wl9oXjDEnA9BmuK0XnU4/ZSa7slZH0XeQI7O3vLpie2F2g/8AjxpMqGrN3xGwnsWVR8ltbxn6M7qP/QR+tVbTnH1qe6jf/hDpriYFZrlopGU/wDcu1fwGKgs+o+tSjaW9uxd1z/kGzDv9mY/+PpXBrcmDxXpiZ+WaCWNh656frXea3zbTj/pyY/8AkRa8y1KYQ+JNKlJ4TB/8fFN7kvREttJK13dxyNkRvgcdKuAVFLD5Gt6gh/vA/wA6mHSqWxhLRs6O3GNCt/cf+zGvJ7gk+LW548yQ/qa9aQY0G190H/oRryNznxW5P9+T+Zo6FlxnPPJqS2dixyTUPUmrNtH1NSMsTZ8h/pVDb+7zWhMP9Hf6VSx+7piKZGXH1ruNCGNFh/H+dcTj5x9a7XRTjSYR7U0BdYUzGBTmJzTe1MDqvCpxpl7noX/pWb4uAPjGyXA4sx2/2jWn4WQnR7px/wA9f8KzPFHzeOIB/ds1/wDQmqH8RpHY4Lx5xowxwTP2qExgQr/uj+VS+Pv+QXEPWerFrFBJdQx3MmyI4DHNEnZXYLU5ucYc1JAmV5FbevR6UYi9kQGU4GP4x6j2rLtl+SohLm1LkrCbOKRU5qwVpEXmrJIHSq7JV91qtIMUwIVWgrT1FKRzQIhK1atuICPc1EVqWLhMe9MDQ8RTFNDjgHSSePP4Vlz8W8daXiWFzplpLj939qVPx2k1m3TfJGvpmkhsljG2zc+2KqxffH1q5INmnj/aNVIR+8FMk3PD+jxa7r1npk7ukMxdnKHBwqkjn64rvk+EmkIcia4J95m/xrnfh7AZPGVs+P8AVQSsfxwK9lpXCx53o2lxaI+o2EErvHHdnBY5PKIaKt2wP9qazn/n+b/0BKK0kknsBr/xGqupWC6haFOBIvzIT6+lW8cmnAVBBwE9vLbOyToyN6EVvaZG9xBDHGCflGT2FdE0ayDDorD0YZqWKNUXaihR6AYoQ7mjZII7REXooxRcWiXC9MP2NPtxiFalqSuhzWpWzw27hh0INYpNdnqkYk02cEdFzXGEjtVIlqw00wg1IT70w4NMRE1RNUzVC3WkMYajJp7Uw0AJRmkzRmgAzTTTZJY4k3yOqL03McCqrarpy/ev7Yf9tBQItilFZ51vSgOdStf+/gpv/CRaKvXU7b/vugRpGhB8wrKbxPoYznU4OPc0xfF3h4MP+JnF19DQB0XiNtvhxT9P5V5nqUh/thhxjyk7c9K9K8So8vhqLylZtxXGBnrXFp4cvNW12OG2hcNKigyMDtjAHJNF0hNNjNBGb8H/AGTXUW0bajqb24bEEGms847sN+4AexIGfYVrf8IzpmiQJDZwNdX02ViMh+Zz3Y9lUdzVPQtNXTta8QKzmScWXlyyYxuIGeB2HzcVDlfQ1hBx9652evoB4Y3Hq3lZ/MVjWPVfrW54jH/FMAe8X8xWFYn7n1poZd1g7lugO2nk/nIP8K8m8RuV1K2I6rGSP++hXquoNvu9TjHVdNX/ANCJryfxE2NUh/65f1o6insdNfDfffaR/wAtokfP1Gf61EDxTYZ1uNC064yPljMLE+qMR/IikDqRwy/nVIxnvc6pR/xIbT/rmv8A6Ea8ek58TSf77/zNevRSiTQbbH8Kqn6mvHnf/iopT7v/ADNHQoun5peD061q2iZjPFY0TZl9z1res8GNhSQ2JcLi2f6VXtrc3LbM4AGSat3QxavRpa5WZs4wmKYjP1m1j0aKxeVpGe6QyABRgKDgV1OkcaXB9M1z/jwbtL8Ozf8ATu65+jVu6TJv0u3552D+VMZeNNJ4qnqGrWGlrm+u4oeOFY/Mfw61yd/8S9NhPl2VtNcydi3yg/1oCx61oLyJpbhGIBkGefeqWvZbx02Tyton8zXlkfjjxxcwRx6bpAt4mOVbySdxzwcscU6a7+J91rT3D7DfeUu4BYsbO3HSodr3LWxp+O23WdsPWf8AqKtsLIw5lEplAYcHg+mK5Ge+8R6s/kazpjItniaWSOPaxBYDgdDz6V1V1DJCzxyIUZTgqe1DaY0Ykww2PQYHtVq1H7uqs3+sNXbQfuqSKY8iiNeaeRRGKaEMcVTlFXpB1qlNTAiUU7FCinYoENIqSEcr9f60x8lwR0zzxUsAzLGP9ofzpgbPiMg+GtOixy+olvySufvAPPjX/ZBre8QsDYaLCMZ+0zOfwUCsO4G/Udo7YX9KSB7E9/8ALbwJ3IzVO3GZlFWdRbfdBB0UBfyqvbc3IpiPQfhuAfFcx/u2h/Vh/hXrNeU/C/D+IdSOOUt0GfTJNerVIzz/AEeY3F1rLnP/ACEZBz7KooqPw+VaTWCvT+0pf5LRV1PjYjpscmnAUmfmNOBFIzHqtTIlMQirUeDSY0WIhiNRT6QDAxS0jQiuV32sq+qH+VcAeDXoTjKMPUVwcqqJD0GCR0polkXGOtMLAd6e+0dxUezf05qiRjOKiLAmhiASO9RF8HikMcWFMJppeoy5zQBJmkqPcx6Uqk45FAGT4nONDf8A66p/WvPNVh0ZNG01rB2bUH3fbMscL6AA9Pwr0LxOksuiMkMbSOZU+VRk968xbRNYY8abc9e6YpiKsYUj0Io8pck5FX18PaubUA2Tq+/PzEDimjwzq5PzRRIP9qZRSGUdkfQ80JDGSMKOvFaI8M3q/wCsubOP6zA/yqQaC0YwdUsR/wACJpXHY7yHw94zvpxfPryQuigRorHYgx0AxgcVo/bfFmhT2oOpRTL5QTyjhjM/PYjOPfPQVjt4oe30MQJexC5GFWRAWGPbNZ7XdldSpcXGqTTTqgQsCwHTpUuXYtQsuaS0/P8A4B3On+MRp1/t1yxlS6uTt+1RndGFB4VR2X+fWrenXUdzrniGaJ1dGR8EdwAlecXE9itmYmvb0ocfcBc/hk8VLoPiaLTr28it7O7ljkV0CiL5sHb2/Cgl3buz27xO4/4Rrg/xR/zFYFpIsYUscAdaoN4mm1zQ5IzYzWx8yMBJBgkA9celSmaGOIBpVFNDNO4YNq2p7Sf3tgAvHUBc/wBa4+2ewtdZmOpW6yrJaoY9wzj5jmuukuIf7WuIw/zi0bjHbYK868VW8mqX9rNYywqkdv5becuedxPA/GhhudbDPoupJHaWkEf7ufLwHjcGHJA9iBV4eH9Lz/x5IPxIrypNK1KN1aPU4YXXo0NuMj6Gpjp2qv8A6zXtSbP9zikmhWZ6ffRQ2WmiKHCIHGF3dK8Z8qZtakcQyFcvztOOprWTSJ0O57vUZz/00k4psuhtcHLR3LD0MxA/SnzC5SnHHKkmWRh9eK2LG7gjVhLMik9BuGazz4ZiK4ayUgf32JoTQobc5WC1jI/2aEw5TYuZlktWVAxJ6fKRVKz1e3tnlti5aUr9yNCzfpSCJyNomjbHp82K3vCtqY9RkmL5IjKjCgdad2HKjC12/TVtC0+2+z3oms5GCqtq3zI3Oc/Wql1qeuHS47PTLaWzVQFe4lUhz7KO31r1gNgYJNLhT12/jRqNRR4jY+E0kc3GqzS3khOTGspjB+rHk109nFBYRiOw0Wyt/wDaEi7vz616IY4io3RJn3UVSvbe3IgXyYvmmUH5R70tR2Rh2txeT+T5ltbfu8AbpuvOatG9WDWZ7qdUQOgVVjbcBgVanhijPyRIv0FUpLeCQ5aNSfUijUNDY8OpDPJvAWRmyCwOcDPQVD4ns0mtJlQFJDnDrwQfWsqONISTDlP91iKzdSt792Lw3Ukid4iefwqJRb1Ki7FvwxpmnatYf6SvmzLwzHAII+lVb3wxqekX5aOb7bphUnIQCSP6gdR9Kyn1HYVSKPydowyjjJq5b+KLm0iCi4OzoQ3zMo/2atNCaIpJYlx+8GCcD609OKw9SvVvLt5I8CJ1AwBjBxycVLpNzIXNu8jSALkFuooT1BmpIetUZTzUlxciOZI9ud3f0qCRuaoQqmnA1Epp26gB5p9od13EP9sVCWo06TdqMY/2qBF7UpJZtcgj2SNDBG3KqSAzY9KpwuP7QaSQMMMTgqa6M7MlsAE9T61GY4i2dgz60tSnZnNtIDOzMSO/KkUlpJH5xJcdO9dG6I4w2T9WNReTGn3QV+ho1FZD/B+rTWFzq09tceWxMaZBHIwT3rqrbxtqUrOPtfyrx8yLzXGyW0Un3tx/GovsFvggbwD/ALVUpeRLhrudb8PrprnRLyZ23M99IxPrkLRV3wLY28GiTLGpANyx6/7K0VLd2VY6phMDzcW6/X/9dJ5ir97ULYfTH+NYX9gX0jE+RIAT/E2KePC963WNB9Xo5vIXs/M2lu7VT8+qRj6AVaTVdKi66kG/z9KwF8JXJPMkS/makHg5j965UfRKLvsNQS6nQDxHpmOLjd+FMbxRpaDmb+VY6+Dof47lj9FAqVfCFiMbpJmx74pa9h2XctSeLrDkIryH0XFc7qut2MMJkl094A/R+etb0fhjToyCEkJ93NTy6Dp0yBJ7cSoOiyEkUaisjzWTxhpQJUGViPaoJPG1lGvyQSt+Ir05PDuixHKaVaA+vlCrSafZR/cs7dfpEv8AhT1CyPIY/Ff2nPlWTevOTUU3iDV9wFvodxOD/EsTEfyr2cQxp92NF+igU8ZyACaNQsjxVbvxlPgweF7gA9C0RH86cbL4gzEBNISPP95gMfrXsF2m1mYM3J6ZqgzN6n86m5XKux5iPC/xBn++bOL6yg/yqxH4C8Zzoxm1y0gAGcKST/KvQJJti5PTOB9ari9SQttBO3rRcVkcND8PteLbrnxA7DHQKeKtD4eSkfvNWmb8P/r116XRlOMEYGeaUyGi47HID4c2w5kvrlvxFMk+HejLJiQ3EhH+3x/KuvaVgKtogES8cgULUT0OJXwPokYwLKVv96Q1Fc+HdItnSCDSI5rqUExxsxIA7s3PCj/61dff3gtfLhhjE15NkQw5xnHVj6KO5/Cm2dj9lWR3YzXUx3TTEfePYD0UdhTt0RaslzS+X9djm7XwvaW0QVrGCWQ8s7oPyA7D2q2ukogwlpboPaMf4VtySxRDMksaD/acD+dZ1xr+jW+RLqlopHYSAn9KfKkRKbk7siFjIOmxfotc5Y2kg8c6jB5hBEXmfgQn+Fa7+M9AVgv24sM4LCJsD8cUy2W1l8WS6xDeWz281isORJzvDZ6fSnYm5orYkDmVvfFVrizTLDZNLtAYrGCxAJx0FayFZPuSRH/tov8AjVrRrlLLUJppI87o9gYdcdTzTUbibtqY0l7ENWnuUsLpjLG0SgxkE5XHeuL1Txdpmj3LWl1brDOoBMb53AHpxivaL/VJVtopLZVwz4beN3GM18rfEuSaTx/qb3EYjcsOA27IxwaVgTuro7CXxgNQ0u7udLdYzbryTHnJ6jrXHv4319+t6R/uxqKraFJs0DVF/vOo/wDHaxz1pPYZsSeK9ck66lcfgwFVn1vVJfv31y31lNZ9LmlcCdr26f71xKfrIx/rURkkbqxP1JNNzRmgDrfA5O+8J7hf5mvV9AiEVuZ+TvOMAZrzn4Z6YmoJqbvKU8oJgAdck130RazHlrO5Qfw9KYHQmcL1D/8AfJqCW/hU4Z8H0IrFe6TOTuPvmoXvIM8lvyoGbn9oxEf61fzqtd3sebYmVB++X+IehrJF1bvwpP5VVur5Y3CeS2Qc/N3ouFjekuY5ORIh+jCqskg7H9a56S9dvupGo9lqrJezRkN5SyDuAMGjmQWOkL89aztT1KazeFYoTIJCcnnj2+tV7S/trhQVwD3GelW8xnoW/BjTA5zW5R/bE3PZf5VQ3weUSy5lB+VvQUzWjnVrnqQGxyfas/cw6VkyrFuKXLEZ6VoaZKkc8srE7UjyfzrFmidIJJYwwfG4HHGcVSg1yRUInSSX02Hb/SqjqJ6HVXF5E9xHIGOzeAMj2ND39ueRJ+lc22u2p4+z3Kkerhhn8qZb6m9xOsW3AOcYFWI6tJAyhlOQelO31RtGYWyhwQw6g9RU++gCcvTNIfdqiexJqMvwfpTNBbOpD2UmgR15bn2pC9Q76TfSKJi1MZqj30hamIUtSbqYWpC1AHoHgo50WX/r4b/0FaKZ4IP/ABJJf+vhv/QVopAehd6SlNFUAlJTqSgBKSnYpKAG0mKdSUAJSU6koAYaF++PrS0yQlUJHXtSewEczB92OmeKzZlwatliageMt1rDU0M0tKRhlxz6dqhBmHdOD2x0rQeE+351X+yRg9BmnqBWJkY/LIODng9qVSyghjk+tWBbRoPlUCk2cdKdmIquTzU8t9JHaqLeAz3L4CR5wAfVj2UU4gdxUDzpbHk4BBPFCuguuqMjxBqMnhLQ5dV2pe30siJLJIcA5zgD0UdhXBSfERr0EXumRyA9lkdf5NXR/ETUTL4TdbZHaTzkIwhPHrXkIY55BDH+9xWsfIiUm3dnZnWfDd1zPohU+qXMn9c05F8JzkbYb+Instyp/LK1zMATaCdpb65rQjhxGZNpB9a0UEyHKxty6V4alXamqatCTwR5UcmPyIp7PY6XaKbLWJbtiwBjktjGVHrnJFc3PIFZssTx6YquJwGOGxxSslsK9zr4tayeSPxq2usjb1xXBSX0cCF92AuNw9M9DUn9qxBc+dkY4KgnNHMgsd7HrKoQftG1mOFG8gsevFcJ4n1mOHxTI97YWmoQyBXIlUh8YxjcDntULa7Gm3ahcr3JHH0rD1CRL+7NxITuIAwOgFS5JlJHd2Z8IahpzpZ20duJcGRBI4ZT6c8VW/4QvSZxmCW8yem07s/+O1S+GSofEN8pQMqW2QGGedw5+tb938RXiuZILfTSEjYrmdypOPYdKhy6FJGSfh2zuGje8ji/i82NVP4EkVy2saJf6HcCO8h2o/8Aq5VIZHHsw4z7V6l4f8Wrrtw1nNYmJypO5G3p9D6U7U9NMU4txZtd2E4PmRE5CkenofQ1N9R2PGaK63xD4IuLCE6jpW+604jcVI/ewj0I6kD1rkc1SEel/ClttrrJ9o/610883znmuT+Fz7bLW/8Atn/Wt24m+c896YiWSfA61RluDk81HLPweaoSTZJ5pNlI1LSf5+tacpjmiCuARXOWs3zVpef701sJlDULkWdwYVXccA5NZM9/M38e0f7NP1xzNqHkq4R5FAVmOAOKzZAYl8ssGK8EjvWbKGxahLBeOUcj5ufeuktNV81F3HmuIaUC4kywGWrpPC7gztMXTC/LhhkGnFsGO1CNvtk8kqN80hA7ZqhKm0ZXJB9q7TUCk9u8YWHJBwdvQ+tcjJ8sTgnkGiwXLMEsbRKokUkDGNwrSi0+zuYh5kEbe+K4azUf2i7ngZY5qx9pZrmVbWWXzFhY/KD1xnj1oSBs62Xwxps33VeM+qtVdPDUelTG+huHkIGxY2AAGe+awF1i9J3BZQdoGA5H41PLq1zNAYnmlIYcqTxVBc0fNzI/OeaeHrNtZAVCg8gcj0q2rU0STu2I2Psab4eOb1z6JUUz4gc/7Jp/hzmaY+igUMDqN9M31GXqMvzSGWPMo8zNVt9AemBZ3Uhaot1IWpiPRvApzoc3/Xw3/oK0UzwGc6FN/wBfLf8AoK0UgPSKKU0lUAlFLSUAJRS0lABg4zgke1V5LlIuCrn/AIDV6L7tOIB6jNK4GR9vB+6gH+81Ma7mPRVH4ZrWe2gk+9Eh/CoTptvnKqVPsaLgZMk9zjcSwX1A4qNJmZvmkb8a1pNOLKQtw4HTBGaqyaVcYAV42A/ChgVJHKqNpLHNQs7n/wDXVuSwuV/5ZE/7pzVSSKRfvI4/CpKIyz+1RNvP8YH0FSblHBAP1pCyDqMfjQIhKO3WV/wpnkZ6u5/4FUrTwL1lA/WoHvYRnaS2PQUtBim2Tvz9TmkMMY/hFQvfn+GMfiarvdyk9cfQUroLMsSxJsxtNVJbGymGJ4IXH+3GDTWldurE03cafMHKVJvD/h+T7+m2+T/cTb/Ks+48LaIykRW00f8AuzEf41tHnimkevT1o52LlR5l4n8MXmno15pzSXFso/exEZkQeo9R+tcjHchwDnNe7Oma4LxT4G+0tJf6QoS5+9Jb9Fl919G/nVKfcTj2OL1G5tW8P+Qtri7EwZ7jd95Oy7fY85rIzx61JdMwgkjdWR1YBlYYKnPQioM05CQ/d70hPNNzTWcLyTxUgdf8Mmx4ivyP+fb/ANmFelXFpp9yd91bW8jeroCa8u+HLZ1u+YHj7OP/AEKvRz1rOW5cdi1E9nZpstoFRfSNAopGv3P3UUfXmqppM4FIola5mJJLnB644zXhTH94/wDvH+de1yPtjc9gpOfwrxHOefXmqiTI9B+Gr7bHWf8Atn/Wte5l+c/Wud+H8zpa6qq7fm2Zz+NadxK+85Ufg1aEhNLwapmSkkmJ7frVYyezVDKRft5OavCSsaCYA9/yq6s6+oFNbCZQ1mP7VeeSGRXdRgucAVmTb13R8fL8u71q1qksZuSzFcLjBNZzPJOwWMZzwKFByegnNR3M2Vs3H4mum8NRTLpck6qQhkxu7VQi8PXTEs4IHX5eTXR2Wnmx0qNfOZVdnO1jwDSfu7jXvDxeXBOC/f0rm7jUoizru43cv2HNbHnBXAJJY1xotZ1jYTzpGrNkgtkn8BVMSJbu5c3EpiA2M3Dev0rQWC2g8Ow6jDdTR6iLgoUKkLtx1Dd/cVllIREsaM8jg8uwxx6Yq0gllgjtVDPhiwQevrQBZMgC7iQBipbe1kuPnYmKH+8fvN9PSjZBYBZLpvNm/hiXkD6DvU0s7Shd/wAhb+D0ppXAkiCR/LGMLnirAaqcbcCrANIB1y+LWT6VY8OHCzt7gVQu2xavVzw8cWsrer/0oY0b5embuaj3UmaQyTdShqizSg0wJg3FIWqPdxQWqiT0rwCf+JDN/wBfLf8AoK0Uz4fnOgTf9fLf+grRSA9PpKWiqASkpaKAEooooAki6GpKji71JUsAooopAFMmcxwSOOqqSPwFPqOcZt5R6of5UAebeEPGniTU9c1DT9USyP2d8qY0IO0/d7+hr0zqOa8o8NwNZeL9WubhGigeKJldxgNwOnrXR6p40uIdZsLXSm0m5juwAIri6MMpJbHy8EH6darcb6HXyW0MoIeJTn2rjta0iWwkMilnt2PBP8Psa09R8Wx2U81utpJJNFnco7454x9a14Jvt9sPNtysci52sPX1qdw21OABoPPfB9a1tY0V9PcyxZa2J6/3fY1kVDVik7kF5BLd2ksMF09rMR8siYJU/wBRXMaLqGr6dqT6VqsE9whbKzqCxXPfPdT+ldaV3Y7EdD6U1pkQHzHVCPU0ABABpOKqTapaR5+ZnP8Asiqj6w7cRQqPdjmkM1gc9qa8kaDLuqj3NYEt9cP9+faPQfKKhDbmyWzRcLG1JqFshADFs8cCq8mo7vuRY92NZxGSuPWp0gkkGVXj1pXYHm/xJCnVrOYIqySxHeVGN2DxmuSyK6/4mKYdQsVfGRExJH1rh/tUfofxrRbGb3LBOajm+7gkD60i3CH+ICo751Z4tpB/djOD7mgDr/huf+Jve4P/AC7j/wBCr0csACWIA9ScCvMPh8s8up3ghuBD+4G5vLDHG7tnivQhY26fvJ99y4/iuH3fp0H5VD3LWwrahEzlYt0rDtGuf16URm5lP3VhB/vfO35Diporm3ubJ7hJo/JjO0vGpwD/AHcdc1Gt3sCSQxFVIyJbg7FA9cd6fI9g5kKYkwd5aQ4Od54/LpXjPk7i53KFDHvjFe2XQKwo7srSPGzMV4B64P5V5HawWzqzC2chOXdlLBR6k9KcRSLWga3a6Ityku+QTgcx87SCetXpPElhIfvyL/vJWZItlKp2FOPwqhJbQnOMfgaok3f7ZsX6XK/jkU4Xtu4+WeM/8CrmTaKeQDimG0HY1Nh3OwgmUn5XU/Q02/1aLTodzndIfuID1/8ArVyAtG/hYg0ySB92XJJ+uaaQXFuL6e9uxJK5JLZx2FbFjuNxAvOS44rCEeGFaulzm2v4Z88IckNyMVvSnypmNSHM0ddJp960oktbhoBjaYwOPrU95DONH2urvPkb2Ufe98VWj8QWzHJiiznsxFW11q3ZlXYRkj/lpwKzZojnZL37OTGQqvg4Vj8x/wAKxY0ORWlqbJc61dzKAzNIVTYOoHAP/wBerVnpaqBJc445EY6fjUbFFSy02W4bcPlQ9ZCP5CtCWW302Py4V3SE4PqfqaS91IIpihIBHHHascuzurYY/MMk1ajfVibtsT2oZElup1PnlyoZuoHtVhJCAXII470wTma1EjIV3OeD2pf+WRPenHYTMtdbuEJGyM4PpUyeIpB9+2U/RsVA1sOfk/Sozar/AHKzuVY0jrEV4phWJlY85J4roNB408n1c1x8MCxy7hnOK7DRvl0yP3JP60MEam7ilzUO6l3UDJc0ZqPdS7qYh+6kLVGWppamhHqHw9P/ABT83/X03/oK0VH8Omz4en/6+m/9BWigD1aiiimAUlLSGgApKWigB8XepKii+8alpMAooozSAKbIN0bD1BFOooA8xt7z+3/E7abexKIrS2QKUYqX570/xZYSaJdWq6X9utrVF3nytNS9i35zkg/OD7g1U0IbfiDeD1tl/RjVv4jmyTWrBpjYLcmIiNpNQls5hz/C6/L+Bq4rUb6HodsitbxyFVLuoZm2bckjrjtVioLI5sbckk5jXkvvJ4H8Xf696mzUCY2RFkQo6hlYYIPevMfEdx/ZWrzWtug2LggtzjNeoZryfx42zxLOAcExr/KlLYa3MGXXC9wYHugsgGSgOKjdy00eSTw3U5rMS1gjkVkiE7LlnLckntVo5WaOTbgHIIA6Vim2VG/UskZqvqCXMljKlnN5M5HySbc7fwqUMxxhfxPFKVYjlvyqijk18MXV1IG1TVbiZc8oh25/HtXVxcIAFOAAB9KTCJycAeppRLuGY1Zx69B+ZovcRI5fyzggH+HHPJ4FaFjcM2232rhFwCDk8Vmo7iRXJTCnO0DOame7ndcbtqDsgwB+VNOwHBfFPnVrQEEgRsCce4rgljjHJRz+Fd58QiWk03Jzkv8A0rlEBEbY644qr6EW1GR2NxLbG4iti0I6uAMVKNLtrnTvOS9QXG3d5W39M1Daahc26iIOfKGcKehrWvbrSPKtZU01FVx+8lI5Len40O40kWfhvxqd9/1wH/oVegX8bz6RdxRFhI6YBUZI9a4jwS9m2tag9mjxxmJflY5x83Y13Et1FZxGa4lWKMc72OAKE7SuFtLGd4ahRkuNQlOFldsIAdu7oWx3Pp9KvGC33BmVpmByGmbdj8K5vVPHdnGTHYRPdMP4yNqZpnhbWr7V7q9a8cbUVdkarhV5NVOcpNsUUlodNLKdkj5yVQnn2FeWXOsahfZM8xCuBlEAVD/wEcV6EomRdRllJCtuEYJ4ChTyK8tWZY4wCw6VMQburkvO7+8fTvS70Gc449aqvO8jfKCewpVtZZPvEgVQi2kyOh56cZNRtPGCRuH4U5bXEDISeapvaunAOaALazr2GfpUrAOm4dDWYIpc8ZBrVgQrbKGGCBzTQFMrhulTRAE4PSkdfmpQdpHcnoKQE32eDG5gAB7063tXupMQKwRersTgVds9IkmIku8qvaMdT9avXV1b6bGIwoMn8MS9B9aW7sgHWljFaxlsfNjlj1P0rNvdUMpMcGVTpu7mpNPuZbqa6mmbJEfA7D6VkIyZUum4dxnGfxrSMLPUTfYk31ato2kwzE7FyQDUNvCZW3uMIOgrRI2W8h9FNOUugoozxcEoqZ+UHipklBQD1NZqnpxT1nWJlZzhRTYIugUuKqnUExxGSPrSrfrjPlH86wsXclmG0KcV0el/LpsP+7muWmvElVfkKgdanh8Q3VrCI/IR0ThW9qdgOuzRurmU8Vgj57Tn2ap08U2p+/BKv0INFh3OhDUbqx4/EWnP1kdP95asDV9PYcXkf4nFMRceQAc1lSeILFWI3OcHstTS3VvPGypcRMCMcOK5G7iFtctGjEqOlMTPoH4YahBc+GZ3jY4F2w5H+wlFY/webPhC5OP+X5//AEBKKQHvdFFFUAUqjJwaSlX71AAw2nim0ucgc0lADo/vVLUUf3qlpMAooopAJgU0OWdlCsNuOSOD9KfRQBx0HhC7svEMurR3Mcu9NgiK4wN2etausGW50qVHsI5JRjbHLGJEbnnOa3KKdwODsotae8YPq1vbxNGEWJDnbg8YHAGBxxXaxEbR8273oltbeb/WQxt7larnTYV/1TSRf7rcUDuQX+v2Wn3CW8zESuQFBGM5OM1574+VT4mkyOsS1302lM1ytw6QXMi4AMqcgA9vSuA+IRmXX/MWDgwKQXYDpmpktAW5zA3dM5TsMUrMsYBdwv1OKiQSSIC8hAIztQYx+NPVEjO5EAb+8eT+ZrKxoKJC33I2I9W+UfrS7Xb70gX2Qf1NGcnJOT61HcyvHayvGAXVSVB6E0wJFjRSWCAt/eb5j+Zqrfaraaeu66lKkjIUDJIridR1u5S4VL698xt4Bt4TtVc9zXS6rPFHNZyJFFNJLiOOQkELxnOfwp2tuTe+w9tbabRru+gieExrlPOXk++K5zSNTur/AMS2X2i6llw7fKThR8p7dK17uR5/Dl+zYLtEM46E5rnPDsZTxJZkkfebgH/ZNNbAX/iFIEk05yMhd5/lXGpqEfQoea634i8/YB7P/SuCIZecU0rolvUugOQNqjJPAY4p08lxAsts/G0iQIcEAkf/AF6pvNJNsR2yF6D0pXOGc+vAqo7h9k1vDV/dWdzOtq6xtKgDOV3EAHt70r3Mst1Jc3d7JJIjlQztnI+npTPDenTaheyLEyKEXLMzYxnjtya6q30XR9MbdKv2y4Bz8/3Qfp0/Ok2kBgWun3erRBrG1KAEBmPyxj3H+FdNpFpHoCTGa6FxcSgBlQcLiluNTdlO91ihVTgA4AFc3c+II1ytsu8/3m4FLVgtDT8R6/MtoYI22PMCuB2XvXGJFk9KmnnluZTLK25z3pqdaaVhNmjZQKF6CrbIB2qGz+7VsiqEVitQsmatEVGVpDIVjHpUrYVMngVHLMkI9W9Ks2Ol3F+RLOTHD2Hc/Si9gsVIYZbyby7dCx7nsK6HT9JitP3jYebu7dF+lW1jttOtcnbFCv5k/wBTWBqOrSXmY4sxwendvrRGLkDaRc1HWBEDFaHLHrL/AIVz5Yu5JJZieSepqRui/wC7QrkKyhE3E/exyK3UeVaEXvuaGljbBeseyY/nVK0gWRiX/hGcU1LiSKN442wH+8R3qxpw+WU/SoldXY0W1Ap1xxZzH/ZNCikvDixl+mP1rPqWYi0qIJLu3QgEZJINC1LbKf7RjJHSMmqk9CUiW4sLdIXlAZNoJwp4qCDTJ5IdzOiA4K+4q9qBxYSj1wP1qwOI1X0AFZl2MSe1lg27ip3HAINAt5gThVH49au33MtuvrIKtiBSR2ouFjEW185d6tjPUY6GkNlKOmDWhYx7hce0zCrJhNFwsYZtZh/Bn6VG0Ug6o35VvGE+lRtHjtRcLGCRg8jFWI8NEAeRWi8QbsKrPCyn5QCPSqiyJI9n+D6AeELnGf8Aj+f/ANASinfCBWHhK5yCP9Of/wBASimCPeKKMHpnJpNwyRTKFpV+9SZpV+8KBDaTNBpKBj4z84qaoE++KnpMQUUUUgCiiigApCaM00mgBSabmkJpuaYA2CCD0PFeYfECFINUto4l2oLbAHpya9MY15x8RuNSsz6wH+dEthrc4uI/ul/3RTg2c1FG37lPpTgaxNCTNQXpItJcddpqUGobsn7LLgZIQ4HrQhM8guo547qZ543yXYlivB59a6fw7HFBo7S6htWB5d8CyewwSBUrNcTSssksdvHzlAASx9M1P4rvxYwWrJGpkMYCkjgVpLsTG28tjQnuEn8P6jIkbKnlgAMuMj6Vzvh7H/CRWZxg7m/9BNU4/E949nNazRpIs4CbhwR9K3dA0K/i1CG8uYxDHGScMfmfIx07fjU7LUbab0IfiAGlk09UBLEPgflXERGMBg6g7uNxP3fwrtvHMwiutNcNkpuJx26Vyt7aKyG6gGVPLgfw+/0prYmW5nklD3z2zVmGwkmjWR5FjVvu7upHr9Kgch+e/rVq2ZjEEYkqM4H+FUK5u6DbCxWd2uAglAUFyEDAc8etOv8AVWhiJtVSXH3iGzt/AVWmWCREBgkYrlQj5AUAUy6gewjVxDEhYArt5GDSGZn2ma6nZ5pGchGxnoOPSoUjPerEaBInbH3vlH9aAKYiJlxTkHNPYcU1OtAGla8AVdzkVRtzwKllukiGPvN6CgRK5CAsxAA7mqZlluZRDbIzMfQc1Paafd6rIHbKQg/fPT8B3rp7LT4bOLbEoH95z1NJsaRm6boKQES3OJZuoXqB/jV6/v4NOTDEPMRxGO31pf7WhOow2dsN5Z8O/YewrmtSO7Urk/8ATQ1UKd37wOVloR3l7Ney+ZO+f7q9h9Kr5p8aRPJiR2RcHkDPNLHE0reXGvv/APXre9tEZjWGSB/sioy3YdP50O+7gcAfrTc80rjFrQ04fupD7is7NamnD/R3Pq1RPYa3LSiob84sn9yKnFQXyGS3CL3YZJ7D1rNblmVGoILt90fr7VNZSeffyPjG2MLj8ajyrSKEztThff3qayObi5fpyFpN3CxLqPMEaf3pVFW8VSvDvuLRP+mhb8hV0GkMo3fN7aj/AGif0rQXrVCf5tTth6BjV9e1JjRS04ZW5/67NV3FU9O6XP8A12ar1AIZikI60/FJjigZA6j0FVmXk4q3J8q5qqc0xM9i+Ewx4Uuf+v1//QEop3wn/wCRVuf+v1//AEBKKZJ7ghy1DHJPFA/1lNb7xqxAygsOwNAIUjJwB61FMH84N5mBt4WpGKeWd65VuMEUJA3ZFG51iytSRJMC2eFQZJrLn8RyFgLe12g9GlPX6Crt1pFlcEtEWhk9RyPyrHudJvrcEqBPH6x8/pXdRhRe+/medWrVltt5Grba5nHmw7j/AHoj/Q1pw6nbz8LIu7+6eD+RrioiVkUYKsD3rRb5l/eqp9xVVMNDoKlip211OtEqnv8AnTt1cpFcywD9zcMo/uv8wobxfZ2RC38scRJxlHz+lc0sNNbanXDEwlo9Dq91IWrOtdTt72MSW00cqHoVODVjzfXj61hY3LG6mlqh30bqBjyaQmmbqM0CFJrzv4kD/S9Pb1jcfrXoBNcF8SB82nN7OP5UnsNbnAxH92v0p4JqGNvkAqQHisTQdmoLtiLaXacHacVJnmo5sMhDdDxQI8m1B3e+k83d8pwPpWjo9jLrQlimlkaGIAgk52n0FdfLbWcRJkij2ns65z+HU1WW4hto/KtIEiTOenf6VdybFaz8L2FldRXclw7JG24I+NuR056n6VrXOtDkRAsf7zcD8v8AGsW6vEjBkuJgPdjWBf66JY3itVIDDBkbg/gKVrhexX1zVJdSvyzSbo4/lT096rWl61s/PzIeoqpRVWJNWWyjulM1lgt1MX+H+FXNH0d722aR5lgCsRhlJbj27VhwzyW8geNsH09a66xc6jpsbSq0AkbCTgcFh2JovYCKO0TzDEQ+QT8+3NO1yyWC0gb7SksYCrlQQR14waLm11SJh5ikY/jMi4YfjVK/g8uyLlucr8u/PJJ5xQMy3fcRxgDgD0pyVGOalXpQIGHFMUEtwKlOO/5VastOuNQbEKhIx1c9B/jQBAjOzCOIFmPAwOTW7p3h/aRLe8t1Efb8a1NP0qCxXES7pD1c9T/hT73UYLCPJIZz0A559v8AGlq9EO1tydzDaxb5SERR06cVzepazJd5ihzHD7cFqp3l9NeybpG+XOQueBVauiFJR1ZDlfYv6IP+JzbezE/oarXh3Xs59ZD/ADq3oQzrEPsGP6VSnBM00h+7vP481V/eF0IscZPSrFgc3J7AIxx+FVWYtjIxjtVmw4llPpE1TJ3Q0tSjSU7tUlvbtcS7RwP4m9BQ2IW1tjcPk8Rr94/0pt3dsZdlu5SNOBtNWbyYRxi2gBVQOTVAR1i5XNErEsd/dL/y03fUVNJezTxbGCgHqR3qBYqnSPHapGEQAYelPsefOb+9IaNtTW6qiEAY57UBYik+bU4F/uozVcziqifNqsh/uxAfmat4oAqE7tVj9oyf1rQHWqqRr9pL4+bbjNWl6ikxop6b0uf+uzVezVHTvu3P/XZqu4oGhe1JjinEcUUARsoIwelQtCOxqxSGgR6x8KkK+Frgf9Pj/wDoCUVJ8Lf+RYuP+vx//QEoqiWep3utpY6rbWhiZmnYANnAUZxVbXb2WO0vjE7IyJ8rKcEciqOqmK8vYsEC4hdZIz/eAPK07xK6rDeoc5KEitrbEN6F6G8Labp8pOS8WCSaQagbu53IyhYFKOueSfWuefUBD4b0tsEkZH5NXK313caf4vGpwKJCFZTEWIVgRWsUt/Mzqt3a8meni4PrUcupW6W7zLI+UYIwUZOcgdPxrlrDxhp14RFMzWc5/gn4BPs3Q1qWxw0pBBDSEgjnOQK6lSW55TqSi7M0pTFc/wCujWT/AGhw351yXjHxEvhWO28lHnNxu2hjjZj19etb3m4rhviBANQm01JJJBGokJCYyTgHGe1Wo8iv0Qoy55JLdnKah421e+JBnECH+GPisvyL+7je48qR1UFmeQ4HH1rXtba2t4dy2yxPnnnc2PcmoNSuHS1UISq/NuAPBGD1rnlim9Ej0I4VLVs6X4d6tK2mqC54Y456CvVLPUDIoDH86+ZvDfjB9AYI9sJ4CedrbWH07V614e8f6Bqm2Nb5beb/AJ53HyH8D0Ncu52npqyK3qP93/CpMt7N9ODWPbXGQDkFT0IOQa0EkyOtSBY3jODwfQ0uajD8Y7ehowO2V+n+FIBxNcL8SP8Aj209v9tx+grtiWGejfTg1w/xIcDTLItkETHjHtSew0eexH93+J/nTywA5NZ76hFAm0tubJ+VOfzPQVm3GpTzZCkRoey9/qeprKxRsz38Vvw7Yb+6OW/+t+NZVxqssmRGPLX1zlvzrJub6C1XM0gU+nc/hWFd6/LIStsnlr/fblv/AK1NITZv3N7DbgyTShc+pyTWHd6+75W1TaP779fwFYzyPI5eRizHuTmjBJqrE3CSSSZ90js7epOabtNSKlPxxTEV8UU8jBpMUANrc0rWbrTrCa2jZHt5Tl4pFypPqPQ1i4qaM/LigDstLuoPEFq+m3W1LlRvgYnrjtXOXxuorh7S4jWMxHlVGAfQ571ZspbWJ0eFmjmU5DPwQfY10V7Hb63brdMqmZBiQDqfXHsev51F7FWucYBTgSWCoCzHgYFXV02a8vpIrWPbErYyei/jXS6dpFvYKCo3ynrIw5/D0ptiSMvTfDzNia9yM8iIHn8f8K6SOJIohgKkajsOBTZ7iCziMk7gAdvWuZ1DV5r59i5jhzwo6n61UYOYNpGlqOtJCvlQDLHse3u3+Fc7LI8rmSRizHqTUt5/x9y+x/pVc10QikjKTuMJJPXFPCMg+diWPb0p8UzQxSIFQ78fMy5K/Q9qYzbeTyx6D/GjVvUehPaXw06f7SV3sEYKvqT6+1V4ZGmsWkc5ZnJP51XmJIJJyamtuNLX3b+tRLdDQVYs+PPP/TFqr1ZskaTz0QZYx4H50PYEVoYXnkEaDJPf0q/JJDZoLdHAb+InqalwmnW+xcNM3U+v/wBas9oFmJaQbmJySaylO+hcY2JJcPGoBB5pgj9qkSFY1CqABUgWs7lWIQlSBakC0uzmgdiPb3qSNPlp22pEX5RTArQwbbmaQtndgfSrIHtSKPmb61IBQFiNF/eNU2zHSkjHJNPbhTSArWcAiWTBJ3uW5qzimxriNafigBvtS4pT1FGKYDCKTFOIpMUAet/C3/kWLj/r8f8A9ASil+F3/IsXH/X43/oCUVRLOuazmvNet4YlO3AeSTP3F61e1ZYZtXJm3G3YbGA7jGK20FravcecyR7lXczHHy4rB1vxHpu9dPsFE927BUCDjJ9621urEW6GZrVmNJ8LW0e8Tok7BXxyVPTPvXI6k/8ApIc9HUMv0rv9bt/tFiukQDzJYUDsw/vdTXE3Cpf6e0LAJcW+TEcdfVTWkOxlU0dzBnZJVKsoYe9QafqOo6VdO2n3jouR+5k+eM/gen4UjPgkEYI4INVS+2UtXWp22ORwvudjYeOraQ+XqkDWUn/PQHdGfx6j8areMtQtY7KxvvOR7cSMu9DuHI9q5OVg+c81haxbBrTYhZUZwWUMcE+uKc6vuNNGcMOvaKUejHX3i5EBS2jH1fk/kK5671O8vmJkdivoTx+VSLYxr0pWgAXGK87m7HqW7mfg0h960IrYk8ipm08MOlSA/R/F2vaBIG07Upo1H/LJzvQ/8BNelaF8cwuyLXtLx2NxZnj6lD/Q15RLp7p05qo8Lr1BouO7Pq7Q/GPh/wAQqP7N1SCSQ/8ALJm2OP8AgJrfyRwcg18Xco4ZSVYdCDg11uhfE/xXoG2OLUTd2w48i8HmLj2P3h+dA7o+oya8c+J+vte6ymlwyH7PZj5wD96Q9fyHFPs/jvp8unSG/wBMmt70IdghO+Nmxx15Arx7UvEd5fXEsqnY0rF3c8sSf5UmM2Lq+t7RcyyAHso5JrCu9emlytuvlL/ePLH/AArKYs7FmJLHqSc0mCamwrgzM7FmYsx7k5pAM9qeEqQJTEMVKeBinAUvSgBopcUtFAETimVK9RmgBMVLGpbp+JpVg7yHH+yOtWre2mu22Qp8o6nsKAIeBwOT61t6ZM1tDER0xhh6jNUp7RbYqudzdzUbXDIRChw2eSewqXqik7M7azRRCAgGB1qDUNXhsAUj/eT46en+FZEV7KtvGyTELu2uvZgaq6jbJbXIVH3hl3E5zg/WnRSbsxTbWxBcXM13KZJn3N2HYfSo1++PrSUqcyKPcV17IxJbv/j8m/3qgqW6/wCPuX/fNFxBJaxRs/DycgegpXskPqQswT3b09KiJyc9TRRSAjl+4asQcaZF7n/Gq0v3DVmL/kGwVEt0UhtaVsBZWxmf/WyDAX2qraxqSZpf9Wn6n0p8jtPJvf8AAegrOpLoXFdRpLSOXc5Y09RQBUirWRYoFO20Yp1AxNtKBilo70AGKkXhQKZUg+6KAEQct9afjimoOv1p5FABGOKWT/VmiP7vbFK/IUe9IBVGABRTuppCKYDf4jQaXHWkoENpDTqQ0wPWvhd/yLFx/wBfjf8AoCUUfC7/AJFi4/6/G/8AQEoqiWd5rF7Dq+602YhP8eMHil0DRI7e6Ny1tHGYgSHLbix9a8/tPF14uoTQvFG0azMq4JBAzxXQanq1xN4dmKsYtyH7jEVs1pdEJWZ0l/qehaI8l3dXaTXwB2qDkgntgdPxryK31mS6v5ZJQuXYn5eBkn+VbQt7WzsVubiD7XLKvPmPhefYUvhGzg1a8+yyW1rHFIcHbF8w+hzxST1G1oYerwyQ3CySIVMq7xn+IetYsj811vj9wviaW0iRY4bZFjjUemM1xrg561rGbMZQQ7fxVG+BZOKuqvvRJCrDmrlO6IULMwFgY9utWEsieorVjtE/yKtpbIBXMdBkJYgdqf8AZsdq2PIXFMaEetAzINsD2qGXT0ccrWw0QqNowO9AHM3GkA5K1mTWEkR6V2rRA1XltkPX+VIDh3jYLgioSvNdXeWERQnv9KwXtwrYz+lJgU/LpQntVkRAHrSmMev6UgK+2jFTtH7/AKUnlDPWgCEikxUrJg4zSeUD3oAizRmn+UPWpI4FILE5A7UAQiNn6dPU1IqCMZUZbOM9/wAKk2kkDOPTjpXVaZo1vbRpMf3kxGQzD7v0FJ6AY9hock5ElzlI+oT+I/4VtmKO2iCIgVQOFAq+U5AB61kaxO1rbuUGTkDJ75qUnJlbGPeXA+05OOD0rKMnmTs5OCzZpx3SOWZsk1qyaZCse5Plqpe6Jala0kYkKQSikFver19++UThWCjCDI6/hSxAQ6MXABfzPvdD1rStIBcILiTkqhIXsD61kpuMrovkTWpzvenRkCRSegOSfSgJuI5602UHcUBwoP516DOZIW5lUyyGM53End7e1X9a4W1H+xWWU961tbTm35/grJ7otbMx6Sn7PejZ71RJDKPkP0q1GubG3U8evtVnTrNJi8khyE6LjgmlnXdLsGAq8AAVlOVmXGJETu2qOEX7o/rTwKcsXvTxH71izVDQKkFSCIDjNLs96QxlLTgnvTvL96YDBRjmpNnvSbPegBopQ3HSnbPel8v3pAIpwKXdTvL96NnvQA6Pp70rDLqKaE96cqktnPagB1HFLj3pCvvTAaOlFPCcdaQp70CGU01IU96YV96YHrXwu/5Fi4/6/H/9ASik+F/Hhm4H/T43/oCUVRLP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10" descr="data:image/jpeg;base64,/9j/4AAQSkZJRgABAQAAAQABAAD/2wBDAAgGBgcGBQgHBwcJCQgKDBQNDAsLDBkSEw8UHRofHh0aHBwgJC4nICIsIxwcKDcpLDAxNDQ0Hyc5PTgyPC4zNDL/2wBDAQkJCQwLDBgNDRgyIRwhMjIyMjIyMjIyMjIyMjIyMjIyMjIyMjIyMjIyMjIyMjIyMjIyMjIyMjIyMjIyMjIyMjL/wAARCADcAY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MOM88U4c81BLlMEcjvTQ5HSuRT7nQ4roTsoNR4KNlaVZR/FQHVjweatO5NhkrJIdj8H1qnPZZ5XkeorQKKw5FReW8fKHj0qkBivCyHpQp9a2SscvDrtaug8KfDq/8UXisgMFgrfvbkjj6L6t/k0OaSuy4psp+CvCN/4q1IRQgx2cZH2i4I4Qeg9WPYV799kt9M0230y0z9nt1CqCcnHuau6Zo9l4e0uLT9OhEUMa9O7HuSe5NNMeJCW+U+4rhqVed+R0wikPtSQB047VfS4GOTj8KqICABlSPenLIVJCEY7jrUob1NBXifKktx7VKrRo5OR69etZ6T5IyDxxxUrMzMArnp0NaRZlKJemdGxhyCOmRVVpiuM9OmarGWTOwvyPamK+52hk6kZDDvUykOELIlaUISM8npWTq0rrGNi7pCyhVHfJxVmZ8xFieV4P9Kr6eROZb2X7kOVjz3b/AOtWVnOVkbXUFzMk06MwyuSdwClCR/E3fHt1rTSGS6YyKOI12hm4FUtOja4ckAhM7foK3d0KQtbjaYwpDKegHfJrvpQtoebVnzalA3UUVsLa3YyblwzINxbPoP60lsJ5JxbGI27Mu/8AejJKggHGOO471DpsVpDG95bFMzfNheAFHSsHxH4lvLbU1js5GD+SA2FyRkk/h2rdWOaU+RczNfXNCghgnvhcyeZgAA4xnOPSucDxIpXzAPU1lzTa1qJBllkIPPztwKWPQ7mVczXioPQc1VzzKvLUldI1UuLRSC03epIrvSkOWmJP1rPi8NW5+/cyMfpV6Lwvp+BmSTNK7HGHZGhb3+jcfvmBPv0rZs77RpAmLoZHTccVgr4TsmHyyEH3FWU8GQsPkuBn64pXOmEZLodbby2jkmK4VyeuGFWGhR02kZH1rh5fCeoQcwSlgP7rVXL69pRyruwHZgaLs3Urbo6K+8OI7b4ZWRsnHGaxZxe6eCJCs23PzquO/pUtp43khYJf25/31HFaJ1XS9WiIilCS9eOM0XMJ0oSTa0ZmW+prJEXJG4dfX8quw3QblWBFY1/bbfdcHkdcVmW19Na5RJN6543U0zid4M6LWdQUW6xZG4nNZt2sX2WNOrAE9ayZL43FwrTH5+gx6/0q19qEoCvgEcq2f0pSjc2pYmzUWcJqtuLLX2cfcm459a4y+Ty72Zf9rNemeJrLz4fMCkMhzx6+n6V5vq4Bvd45DqDXNGPLNnrU3dFLNJSZpCa0NBTVO8j3xEDrVomo3NNAZVlL5U209+K1wRzWNcKYrjcOmc1oRTB4Q3cdabQFrIpC1V2nA6kVA94i980rCLpcetNMorMe/wD7oqE3E0hwM/hT5QNUzqDyRRWWLe4k52t+NFFkFjoQxeQxlflpJE2yqoHBqYH5S2MY6mojIJZ1x0Xk1gjoY1kHQHn0pi4zyOamZQ5JXJNEa75HGMkU2uw3EUHHWngZ6VqaJ4b1XXZvK0+zkmOeWAwq/VjwK9a8L/Cix04x3WruLy4HIiA/dKffu38qn2nLuLlRxHgv4eXHiKRLy9RoNNBzu6NL7L7e9e42lrDYWkVpawpDBENqIgwAKthVjUKgCqOAAOlNJGOvPoa56lRzZSIXTOf5d6aLdOecZ9OlTjaRmkPHTOO9SirlGW1AJ2gg+w4qlLEF6yMf+BYrVkGRyNw9jmoJLcP9x2APrgVSSLUjHAmRtwYOuf4s1oQSPtwdif8AAT/n8qgmtpoPnDs6jrwcj9alinWRMNKPxWmrIqWqHXLSEKzqAV6MM4P6VXWZnwQfmT5gR+tWEldJMEhlPGVPFVdSCIm+NcAc7hxUyY49iO+lxMqx/wDLVcD3NWbmGKy0uONpBHGiFmJOM+p/E1lw3ieSZ5GUiAF8kgY/+vWDquuvqt3LsyIVIEUZOdox1Pv1+lb4ane8jhxtfkXKtzYufETwPDZiVY7dWXcY129cE5PX+VX9T1m2N9Fp8blITgzSLyqjGccevH4Vxl7CFuUebJaRFbb+hz+VX47WGOFWubpLc8HyQpL49cdB+NdtkjxlWndpF5L5bTWJbmCR2t2bItycI3HUjtk81cl0/UbiT7XJahPNO4uxC4+uelU2vcyrbaPaxTeWOJ0hy2e/zHg/XH0qxB4f1K4xNeXUdupO4lm3Nn19M1Kl8h+znN2epauNOs7MILq+lWUjJUQE5H+z/iaDf6PGgBs5AFPDmbBb/e/+tUh0bSt2+7vrm6k7kuTn8qtImhW4Ai09TgYy+KlzS3ZtHDu+iEudc0lESKGKCdQMgbSu32z1NIviWFl8p4YGiHRfLbC1ZXVtMiCgWkAx/tf/AFqkj1uzOSsEA9cJ0qPbQ7m/sZEjeINOeBVG3HGUZCoH0NSR61ZuuzbEE7bZATT4tQsJMAxQ/hx9KsRxaXcICYosY5yM1amnsxuEiVJ7doVaOXaSOCGyR9RT/NWVSizRyt/dZcZqt/YOmsMxRhD6ocfyqtLoM6DNvdyZznD/ADf5/OqCzEvtJtJ4S1xarH6lK5PUPC5RjLYT8g54ODXRyX2qWEHlS2yuqn/WRjJI9wetIms2l8phlCow+6UXDL9VNLmM5wTOEfVb/T3EV8jMoP3qR7yK4Uyx8nHVetdvq2kJJaq4Q3ETD5spgj3+lcBqmgzWcjPZblYH5oW4NUmcNam0KxIjLJgE9WFMiuBkRg9PU9fx9ayYtRZmaOQFHHVTVg5kQFPvAHiqTPPldHVy20WoaPI8XEiptkXrhxyD+IB/GvIPEdv5dwJFX5QSvA4HevRdJvninjVcnJCsnr2xRLZQ2WpX1rOiyRTKjqGXgg5zWVRWdz3MuqurHle544XxTDIK1fGWmpot4stsp+zTE4X+43pXJtdyN0ppXO6UWnZmm0wHUiq8l2g71TWG4mPCsanTSZjy5C09EKxWnnEnAFTacS8xQ/dKmriaTGv3stVu2s1hfIUCk5K2g7GH9nuJXICtjNTR6VIfvsBW8kK1IsY9KXOwsZMWlRLywLH3q/FZxovyoo/CrW0YpwFLmAi8lfSipsUVIiuZ42Uq/GexqGFkVmParjW6SD7uDXZeD/hle640d1e7rXTjyCR88o9FHYe5/Wok7G6Rz2g+GdR8R3Qi022aQfxyHhE+p/ya9d8N/CPSdOAn1SQ39weSmNsQ/Dqfx/Ku10zTLTR7GKzs4FhgjGFRR+p9T71f34PB59KylUb2CUn0GQWkFpCsFtDHFEvARFAA/AUDupPSnknGf0pjnHzLz6g1i+5KuNfpUTMO/GOmDTmfIOenoarls4UDr0NI0iiOSYxncRtHQk9DSecC3C+/ynpRI6shB+nTr7GsGa9azuAj7lU8owOQwo2Noxubnno4G5Awzyd1QsgOSuVPfaMn9ayDqUcrcvtJ7jHP1qCXUzGciYoe+eRmnctQaN0LcuMHYf8AaL4/QVBJaTbiVMGe5DH/AArGi11mbBOT9etaMWoedHhnCj3GTTTDlaJHkuYUwUVl/wBl6z31R4X2PExVuACM/hTrh35MUoOe1ZN9qElvbSPIBuHCH/aNTZykkKbUIORneIL5GkNpaqFSM845y3c/59KraLZNNK4zsUAF5W5x9BVe0tjcyM8jFUAyzYzgV1Nlap/ZzLIzRrxtUcMx9/wr0eZQjZHh8kqs3KRUAlS8ZNP8xpj8gdkACrjsTkj+dW7fRrSL97fSNdTE5KA/L+PrU6bYk2IoVf5/Wo3uFXgcn2rmniFE3jh43NP+0GjjEdvHHBGOAEFVnuNxy75Puaz3nc98fSoixJrjni29jojTSL7XS4+9n6VVllL9CfxqHn1pOTXPKtKRaikBdhSeaw7mgikK1m5srQcJnHG41YhvJIzkMemMVU203HPWnGrKInFM3odfniHcnHUNWlbeLGXiQsP97muOye/NL5jfStoYua6kummegx67b3WMsh9enNZ99DY3ALSRqhIwsgORn69RXGiQqc9PpVuLVLiIjLbl9DXTHG3+Ih0jSmuNRsPLaC7eaFc+WA/K+oB6H6Gki1C21uSOG8M4uQdoeNQWYdgynv6EVSW9Vy3lt5LEfMP4WqvIIbtxkiGZTlGBxj6HtWscSjCeHuUdf0PFy0bgh+sc4XAdex/z0Nc0Z5bO58qb5WThW/rXXrquo6bK8V3I09rM371X5DZ6/wC6fesrVdNgmtRItwk0DMVVwCHjPYMP89K64VLo8mvQs3ZFDzw7q3c9cVoaxftNbW10zEsqbGPuv/1sH865mKV7S4NvP26Gr87mSxK/w9Rx3q5aozwU5Uay7HP+JJE1GzSJ+cOGFc/FYQx9Ixn3rQmdnc56LxTMVnG9j6OpJSd0MVAOw/Cl2CnYowe9MzG7RTSPnFSYpv8AHQAiU4Dmmocsaf3oAMUoooFAC0UUUWEe4eFvhlY6RL9r1Ro727U/IpX92nocdz9a75QoGFAwOlQn3609eg5rilNyepu0PLHvzTDgnPehj+GKb94A1O4kgLkA5z70qtj7wyDTDuzwPyqNiVKk9ewFBVglAQ5BO3uM1XkYqDwSBzVolWiZWGcDJrPdjH8oOVHcc8UNGkNSCWVhyGO7GcqOorC1zd9lE0e4ZJKnGBnuCO2a1592AVGSePlPf3qg8ZmjdcliRyCOfw9DULsdC01OSS+J+RlBHsOPrU3mCdQFZD7E4pLjT5LW9ZZD+73YLYzj0NadvYZVQUVwOuRg1oolSkjJZfKG4blYdQeefrUlrqTRy4ORg1snSpAxZI2I4BH1qQeGzO3zRcAckjBX+tJp9AjJdR1reJcKA4D/AIc1zOuXKXeqLa2ygRxnGB3bvXXS6DFYWctwvmkRRs7Zkx0Ga5Lw3aJPNLez87OVU/xNV0k07yOLFyUrRibNnYeRbR+ZgLjIQdT7mp5JlXqfwqO4uTuPOWPU1VAMjbmPFY18T0RlCnYlMjynjgUhIXgUm8dFHFJXFKd9TWwdaOKQmkJrNsLDs0hamZpM0rjsPJpM0zNITU3AfuppNNzSZouFh+RTfwpuaM07iFwDSFT1pCaXdx607gMJoD4BB6H2pzAN0qJsiqTsBJ526MxyjemMDPUf59Kq3U02mxFYdlzpzsWMbjp6j1HY+1SZpyMQCAAc8FD0Yf4100cQ4uz2MatFVF5mHqdkt3bC4t0KpjMZ649VJ9RU3hnU0Ik0q8IaCfIAbor9P1/wqyoisXmjLOtnc/d54jcHuK57VrZrG/LBhjPVTkH3FevCanG6PGnTdKdzH1S1ey1O5tnHzRyFfrVWtTXLk30sF0y/vTGEkb+8R0P1xj8qy6o9SnNTimhO9KRR3oNBYg6U1jginr0pp+8KAEAw1Ox81H8Zpe9AMKBS0CgAopaKBH1RwchqTkAj8qMHkkU0Ek8muA6AJ56c00MOi5AFBOGOKYW+bnAz3FIaQ8N8wHC9cUxmB5I46+4pAPfPFKoyeetNaj2BFHGDkjpUVxb+aAQpVux9xzzVtFA7fnUwAY4x19O9Va+guezuZAtAUywwCO3UUwWEe7DDBY8MPXsf6YrWlAUndjn9az7ufy/u8gnn1B7GpaSLjJyKWp2CPAJyiuV4cHjcKxobtIGaHkhOFJPO3sD9K059R2rtPQ8MpPUHrXGahO0WoKVyCflbHcdjScjeEXszsYb6EjafTFaFvcFwACCB2Y9K5qwZGi3EYJ781r2/mb/kKY/KquxSihvimZk8PXMUSMJJtsKgjuxA/wAa5mFUsrRYY+wwPf1NdN4glA06NHILFwwAPoOv61ybPk/yrnr1uX3Uc7gm7jicnnmnbs49KhDfnTtwFcXMOxJkCjORUeaeuNwDEDPQdzS3CwoBNBGOtScdhTGUk4FJ6ANyPekzxkCnrET1qQQY61IEGfpSZNWhGgHXmk8pOfmAp2EVc+1NOPpV6OGFmxJIUB6EDNQPBgkDn3FIZAQOxppGOtPaIioyCvWnqAUh4paQ5xQAZzSHpTSaUGmmBGRikJ75qRhUTChghJUSeJkfoww4/r9ax7+2M2kPHIMz2zbS4/iUj5TWuGwfSobhSVyuBkGNvdG9focGu/B17PlZy4qipxv1Rw7yebZMp+8hB/p/Wqop8waG6uITximV6xz4b4bB3ooooOgRelI3WlXoaa3WgYv8Zpf4hTf4jTs/MKAY6kHU0uaTIzQIdRTdwopDPqvovPJpjAcjP50SHHWq7S57n2rglI2jFsdgb+DUTtuPHTvULSOSP15p4PrjnvU7m1rD925eTgj+dPD469e3vUauMHIxjrUNzOsKMd2OKq9hKN9C4s67M8k9DmmS6lHEOTgVzlzqzbmA698VlyXskr852ntUub6Gqw66nUXmrh4/lPH51jNcyy7t2QeQef1qvCTtw2Tkc+9SqCrbueeSO4qdXuaKMYqyGKpaUlyG7g9Nw6Vn61bIYN6qQBhuO3YmtR42fIz06D/CnSxrJCwxngjno3tVxE31MbSpy0YB5IOK1TfrCcAkY96wgVtLiWMcL1XPb2qrd3zbuuT3NU9h7mvqV8bmReeAuKzycCoonMkMbE8kc0pPOK8utK82YSJAaM1Hux0p8fPPpUEE6LxuNSAZOcc1HuwM9qaZDn0x09qrYRPk8EDinhlC4xk1V8z0p6uc9RUNgWQWxwcD2pwUetVw5pQ5qHJlWJidvQVWaVw/XjPT0p7SBV+Zh+VVLicKPlX8TQmxWLbO3saZ5o+n0qil447ce3FK8xkXKjnvRcLF5LoRyBgVJ7BhSOVkYkkAnnHSssnPY/nU8TkDa3SrUu4rE5THGMimjjvxS+aUwHGV/Wpdm9GkjUlV+8fSmtdgK7p3FRZPSrPT2qGRc/Mv40AIGpjUmaCc+woGMNMPKkH05+lPNRmiLcZXQnG5wesIY9bmUc8Z/rVet3XovKupbjyiRLbiPfjgMGH8xWDX0NGfPFM4o0+S4ueRS03vS1qWApjUqng0jUABznj0rMutRlinMaqOK0/4/wAKybm1M9zI+8Lika0+W/vCf2ldEcACoH1K6zjcKjnVoW8veTUSxsx5BoN1GFrjxeXCkkSHmipWt+Fwp6UUXQ7x7H2EXyKjIIYgdPapRHg9M1MIlB3Yxx2rzlFk8yRUFqWAbOPp3FEiJEhbP+9/Wpri4SKMjI4/Wubv79/MZd3fjvRKSWiLhGUtySbUDFJgMd3f3qnJdvMMZ7cVWiDTfxZPUe9PEZjk+bPuaSXc3slsNMO7GF59/SlW3CkYHB6E1bVMDnrSHBBGf/rVQrsiji2MMZP6VM4ICtwFPOfekBXg5/8A10smDHyOO9SDEMoA4/n1qtc3iRZGMYwc+tG/YeR8wOOnY1U1H97bOBznNUhMy/EACyLcx8K33iPXtWLNKZEEi/dFTC88+F7Odv8AZye1ZBuCivAeSvH1qxq50VlJvsomH93H61KSM5rN0icS2AHAKMVOK015U5ryaq99oxluMZsVOjbUAFVM5fGeOuKtW48xlyR0yaaSSuTZg8uGwD05/GmGQu3LDceTk0t6yLChVApJyTVBmJJzUOSeocrvYuG52I2Mc8dKozXThhzgUpyRk9BVS43SNtQFj7Ula9jSMS5Dduej/rWgJCIs+ac+g71iw2cindK+3PbvWiGCx7cAZ7d6znGz0KcUS+YScknI6c1atLQXW5pCTzgDNZytzmrVveG3bIxjuDRBpPUyktNC8+mQc+W2GHo2azmG1uw9cdKvtq8YUhY0DHvms2STexcnPtWlRroTFNbj1KknjvTs+lV0BJ96mCOeAD9KzKH7iRgd6lglMedhIOMEHoagAPQ5FKzBeeM1pFohosIjyBmAJxyfpVZ32sfSpIZwj7ygfj7p6Uy42sdyAhT0BOcU2CI24PHQ9KZmlzlcelNzzSGL1qNjTs0x+KT2GjA8TMRZwrk4MpJHbpXNA9q6LxOc20C+sjH9BXM7WxxXvYP+EjmqfEyU8UZzTVAC/OST7UDDE7eBXUTYXikPSlC89aaaAFb7w+lUWH76THrV49R9KzZZ0inkDEAk96C4q+xTvEP2nPtTRc+UOADViWeJmLA54qose9Gc8DtnvSWrNm0lZj/t5/hUk980U+2RUBLRhs0U7ozsz7HbEfzenrVaW9Cj3qSaUEFQayZlYseuO+K8yUn0NoRT1kR3MpmPbHXFUpbbduZs/lV5FAYArwe9TJEDnnI96SRs5W2MpbVR0xjqOaAF6Acj16Vemi2cZHXjnp9aqsiqT/L0pjTuBKqDg4B457VWlmjAPc57UsjKGw2Rn1qjcsQSQTRcY6ScKchue/pUsNyCoBbrWTLIeg656VXFwwbIJH44qWVoaFzcmOTGePbkVVe8AU7uuO/emTSh4CSwBPH41gy3mGIckYPQiriiHqZ2rymK8Z04Dc1nSz7wJAee9WNUmEjEgdRWQJSpx2IrZRBSN7QLzbdvATxIMj6iupjIMZrziG4a3uUlTqjAivQbGdLiFJEOVcZFediocslIifcVV3uy5A+U9aljfZHk91qBvkm56Zwakj+a2x3HymsbXVhLuLctvtSMfdAOazxJhaWWWRTsyCCADzVJ5Sp27c1mo9C7FtZVZiGYhfUdTTluIYF2oDnvVJdzDJPWmnjqapWQ+Ulmu3YkA4psMpVs1EV3Ek9MU6PpUS1ReiRqK3Gc9ac0jAbexqvC2V3HoOlOzk1kjB7jxHCX3iJUYnPy09mIOKjXJI4I96n2CRh5almHXNaWvuQxPmIGDjHtU8cmRyeaiabbKInxgccetEilW3Lye/uKdrMRLK2fnPUDGc1BHMXba/4GoZJmIx2NMRyGyDg1S1YmaaqChPQ9qmDxyWJXYu9Sfm7kUyIYhGTlu9RRAtD94AbuSfpVtCRBu5ppNJ3pCaxKHZprmkzTJGwCaEruwzmfEcu64hjH8Kkn8f8A9VYoqzqM/wBov5ZM8ZwPoKrDpX0dCPLTSOWTuwPrRkgUtFbCuKO9MbinDvTW6UADfw/SsLUR/pZrd6hfpWJqORdnFBvR3K8TLvUOuV71bupIpI1jjXAFUQQ3FXGtGVlbkjbnimm0rIdRR5rthbwFgQjYI60U6AFWY5x2waKydzPlXc+s33E56e1NXBTkgHoakfOMjI/3qaFbbkAZrzzq6EL7sEA1FuAAGTVhgpJAB3VDLtjAL/hjoaRSI5jH5fP3scCsuSRRx61LNMQ+4885rOmL7jJ2PX2oLSsSO+7JJ571VmHGd2Pb0pHuAR83TFUZ5fQnHrmmK4yUiJSBkEZ68+9Zs1xtO4t1/SpnmZgQ2PTNUJ1VxlD06girSFcnWYSA7uQe1Yl/L5T4Y528DPcVLJM1tyx47DNZF/eiQ4HSrjHUGQ3M+48ms9pfn6/SmvMW4qMcnmtkibk5OOc810nhfVPLkNnK3B+aP+orl+TUsIdHV1YoVOQR1zWdWkpxsxXPR7j5juU0sEgEmD0bn8ao6VqCalaZGPOTiRP6j2q35Y6HI9j1ryJXg+VlpXIblPmIA75FU2AyCa0drkGNyAQPlY96oSW7hjn7tZt63Liug3jOP4RVdmbd83TtVoIAu3cc9sVVkBEgRwQTTKSAS5ODx6YqaNPMcAHrUa27P8w/WtOzsmjQEkeY3rUtp7ETaSGBdoAPbjNFXG0+dj/qpAfpmoJbeSA4cYPp3qXFrU57iIcFSRwDQN3nEg45NHKxqSOucUmCZCB1zQMRgSMmpoZsja7Y285pseDlnOSDTJipfdGMCqXcQ+dAqKwIIJPTpTIUBlA9Oacm2S2cEtv3A5PQVJaQlcsR16VpppYixZdtsXv2/GlIRYto+8oJ/wDr1F5gklKjkL396SSRdh28E8fUU5PQaRBnk0HpSCj2xWJQCszWbwWlm2D+8f5VrRdhGhLEAAZJJriNV1A316zA/ul+VB7etdeDo+0nd7IicuVFQmlB4qPNOB4r30cw/PSlpmadQAq9TTX6UA8mkfOKQxf4VrNvIw11z6VoZOxcVEyOJy20kEelDNISszNS2EYOF5Jq/wCcCuChJx2p+5iT+7b8qXL54jbp6Ute4nZsqygTMDsxgdhRVn95n/VtRRqOyPqZlJQ4J59DTFO1Tu49h6/SmyNjvn3FV3nXPfOOteYzqSJWnUMewPoO9ULidmOScr7dqjnmGcqeenSqUku1ucjPPFSaJJCTSqc571AzjYQTz05qOWbIJXp71TllzwW/WqBsjuAI/wDdPcVnuxJ78flV133Lj1qi2+NyCuCelNIkaVLHcvXjqKrXLhVLKAGHVelW5ZIxEeQPpXNanqG0kK3PcitIq4FDULwu5FY0spY064nLMSaxbrU8Ex2+Ce7/AOFddOm3ojKdRIuz3EVsu6Q9egHU1nPq0zN+6VUHuMmqmXbLO+4980wFOoFdcaCW5ySrN7GnHqs/QuoPugwalj1w9JbcH3VqyiRjimBvkOabpR6oSqyXU6qDXhp0sV1EHBPTGCD6g122m65BrNoZYD86/fjb7yf/AFvevH2mLKqHoOgrRsLyeymSe3kaOVehH8j6iuWtgY1o6blxxLi9dj1jzCRgsRjp7UjTnoRzj8DWLpniG31MLG4EN1/cJ+Vz/sn+lau9XG2QEGvCrYedJ2kj0Kc4zV0yvKWz8pOP5fWnxruA805x0IqTYq/eOR69xTxgDIxj2rlk3sb6WHxMv3T271oQ3KDhx+IrOG3qBz7U5X5x1rO0kTKKZ0dvOxXEMyH/AGS20/rTpR5rD7RbbjjqcE/pXPqwz1waVpCB8z5Pb2qlUbVjL2WpcnhO0KilQGJx6VVJ2TMV7cfWhJmCsFcjcMH6U3BzUuVyHCw0ZVuB1qXaHUqThh04p7qGRWXANPCGXDBcEdT0qkyGiCALuwR81SyykLhAcnvThEqtwQT7c/8A1qOA3UbvX0q07LUVhqhYk29CfvY7VG5DNkDAp7JlSdwIqPBNS53HawE5peFXJp20IpZiAByc1yWu+JA4a2sX4PDyj+S/41rQozrSstiZSUVdieINZ8xms7dvlBxIw7+wrns8mowacD8xr6GjRVKFkcspczuyQGniowaeOlbEjvSn0wHgU7NAAOpoalHWkb0pWGIp+UU95CEqMfdFKw3ED1oAs2iMQXPINWieeFpUAjiVaaxwKLDILhjxxRUcjbmopXA+iJJ2HQ4HvVC4uFHc/hUVzcNzzxis97kFcP1PWvKPSSsTSXJ5+tV2uWPX8cVWkuQCeM/nVV9wbIfrzzTsJssyTbiRuB+tVX7jP4U1j0Izx6GoySvzMRTQiRHX+IVHfTRCPBI/GoLi7QIcnoK56/1MkFVbIrSMbiIb/UmRmjDZWsG4uckknj3pl3PnLFvxNc7e37zSbEJEan867KVK5jVqWLV7O8o2x8oeuO9ZyogPJI+tOjuSOvBpWuVJ5UGvRgoRRwSlJvUCIyOWFRFFLfJk/hTxcIDxGKeLzssYqm4vqTqtiEkrxtP40q5b+HNWInkmkwygL9K0II442DFQVHUGmqTlqmS6ijozPS2BXJGDUgj8sZNXWVS5IGBngVmXk/70qp4FXKPIrkKTmywGIrf03xLcW4EV4DcQjgMT86/Q9/xrlY5jnBNWRJlDjrisZ06dWNpI1jKdN3TPR7W/tr1QbSdZDjlDww+oqXzSrZ5U15VCZRMJdzK4PBU4IrqLLX76KIC4xcKP7/3vz/xrxq+XW1gejSxnSR1/2kH7yg+604To3R/zrnI/EenSMokZ4HPQMMj8xWrBdRyjMUqSD2Oa8yph5x3idkakZbM0d7Y6E+5pI2AfJBB+tQCdl6ofwpGuVC5LMPqK5nBvoaI0VBznP5VOJOn7v8zWQmp7HADlvYiri6nHgbztJ7CsnSkiJJsuDeegA/Cn8j7zfhUS3Ecg4Yn8aXzAp4ABqUpGbTJdzEYGceppuCW5yfemvPDEu+4mjjUd3YAfrWRe+M9FssrHM1zIO0QyPzPFbU6FWo7RizGU4x3ZuCMnrVa+1G005CZpPnxwi8sfwrkLrxld30ZFsotkP93lvz/wrGFy5clmLMTkknJNejQyuTd6unkYyrL7Jo6/rt9fRERrsg/55KeT9T3rCRZ3g8zaB7d61I38zk9KhmZByjDPcZr2KdGFNWirHO227syPtsgbGw5FB1B1PKVd3K7ElVz7VDP5TIS6jirsBD/ab/3RSjVHA+6Kokox+UVI1uAgOcZpaGiptq5a/tSTGQowOtTx6tG2N4IrLwI4XXOSe9IgDRe9NK5jNOLsdLE4kAZTkGp5I9q5PpWJaYWAEzbWHbNTvqM7JjAYdM5puJUZLqXVbp9aliw0y1hyX08ce5QCc9KmtNRcgO7ID6UrBdHSSsNvFQvKAnvWZ/avG5o2AHcUC6Wc5jOaTQ7lsmiozu2jpRU2A9pnuBjg49qznlxnBAx7fpQ06upywH4VVkKuODzjp615dj0rkjS4A6jHWmGYSAkH6VUeV0PK8enWq8khQ7gQAarlJLv2jgg9qz7q/K5wefaqtxetnKmsu5ui2STWkYCuPur5nzzise4n4JJwKdLKzsFXJY9hWrpPhP8AtuJnluGjC9FA61qmo77Gc5vocTd3DTuVUEIO3rVP7Pj5nOM9q6zU/CsttdiCGdXLHGSKsXHw81CG0Fw1xE4Izt6GuxYmjFI4nGbbbOMaKNhwMVa0vQp9VuvJgdBxkk9qvReHr6dm8qIEqcYzSW6ahomoI3lOr55A71U6kZL3XqEYtPVFbUfDlzp04id1dicDbVu48IanZWQuWaMqRnAPNWrua8ubkzSROCTkFh0q7faxc3WnR22GGxcE+tc/PU0szTlRyaR3zL8qkgVNEJWX532sD0q7Z3L2wYMoP1FVJGaW4LkYB7CuqniJJ67GM6Sa03JxHK0DSB1IHBHeqj2YeM5Iz6065k2Qny8j1qvbySTHGTmuj6xGS1M1RaehB5To+MZq5HCONzY+lWPs+EySCTQIsLXNKr/Kbxp9ym2EuSF5APFaAlxb89TxVZ7UNIDkjNTi22qPnOKwlUV9WbKndaIoKPMvuegrYswu/ArMhgLX7qrdB1rSggeFtxOacqkeoo05GrHc3EeAkzgemaZPqd0pP71TjoCoqkbp1O3YTiqk8kjuzFcA1m403rYtKa6midWugAcR59cVUl8R3iyFQkPHfaf8aqh2xgA8U1LZJX+bIJNTyUluiuao9mXf+Es1VB+7eJPpGP61Um8S6vcHEmoTAeikL/KiSyjVsZOKj/s5N2BnnvVQjQWqijOUavVlOSeSVsySM5PdiSf1puKu/YEXJJPFRm3BbgmuyEoJaI5pRlcuW7COx8xuwqJbnP7zd8o6ipAh+xGHBIJzVPyTkrjg0NpiSaJ3up5eFbavoKaqyN3oQBDtYdKmJBPFc8mzdIi2uvO4Cq93JKPlbGParoQCqV/94fSiD1sElpczSzFuCamdJVRSW4PvUA+/XWQWVpJYxboMtt5JrSUlFXZknJ7HMudgGH3HvSwSHeF9TXQXlhpn2ctGjKwHr3rEt4R5ylcmmpKWxMk+peubON4A4yHArKjZvN2l2x25rTu5pI4sBGJPHSslNySbirZ+lUwR614D8A/8JHov2h7jhnKlMdBWJ4i8KJo+q3NuoO2LGPer/gn4ir4b0eS0KuG3FlwvWsLWvFkur6rJeS7gX7HpUJdyr2Rl3KCMJtZgSOQaq28pt5yVb3INT3upLdPGNqjHcUkEQLFmAOaajrYTl1NNbpJY1IPPeiqkcKLIykkDqMUUcjDmPT/OBP3jn60jSnGQ30FUmmHucUxrgjv+VeZynp3LklxhSd2KzJrvJ4OfrTJZjjO78KoSyHkZqlEQ+afOeapHfPKscalnY4UDqTQS8jhVBZieAK6vwzawWTNNKoeYrjce3sKpyjDcl36GH/ZklkoDrmZxyf7vsK1dIa4si74YrtxVu/kjub0kDAzgVrzrarph2KAwXFZe2TuS4bHGzyyvd+YCc579q2dQ14NYxWyOxYLgkinadZxy3OHIKsec1Pq+m2sKoY9vJqXUi46oOTWxylpfy2jvnAJOarXt69xdpMwHFXZ4kMp4FVZ4FAx/KrpuD1HKDWhNPqSyW3l7OT71HN9la3JUkNgcVALbIOOeKjdEKDacccitYx6RI0W5HFBC5bdjNQzRQEqoABNWIbWaWN2jxkds1Vkt51nRCOSeOad5J2D3WFxp6eSTleR0rF02Jm1Dyx7g10E8MyRNleQMGsjQozJq4ycda6KabWpjJpO6LMiYk2g5INROkueFOKv38HkyZA6nrUA3FVGetWqTaumT7VJ2IxFKzKAv51YdMIAeoPNIVbzVGSKtPF+74HeuWrZS5XudVK7jzdDJtgVv3JHatQtmqcURFzISDzjtVsAkfdNRNy6GkFHqV8HJIBOajnj8yM7W+Ydqsxq4BGCOaRo8KcKfqa0gkldrUipKTaUXoVIxtOTUvy9RU620gGdpwaa0JXrGQKainFticmpJIbIvIPrQcBRzVqO3M0ZJO3B4BpstngcvSpxaVxVJJuzMxrhcMPeo45EZwMioNsfmPu3/AHu1O+zwnkPIK6FHQ5nLU1z5YjXaRk1EscbE5Az61nbVXgTv+VPRUDDdcMR6Yqyblm7t2IGwZPtULQyxxq7LgGrbuFCqsoU+pqGSN5hh7uPHala472IFkB6Cqd8cv+FaiabJtyLmHHuajbR3uG4u7f0+/UqNncbldWOfH3q6iPU7aK0jQsQQuDxUK+Ebpm+S6tT/ANtKmPg/U5AAJLdvpIKuUVJWZmm1sUb7UYJECxHt0pdBv00+/W6kgWZV/gPerTeBtXz92I/RxUq+DNbUfLAh+jihJINWdIvjjTSPn0mL6cVIPG2jE5bR4T+ArnU8L6yi4bT1Y/7wpG8Nav8A9Av8jSC7OlHjPQe+jxfkKX/hMfDzD5tGj/75Fcq3hrVe+lv+BqM+HdUH/MLlp6BdnWHxV4bPP9jx/wDfIrM1jxBo15ZtFaWAilPRsYxWG2g6igJOlz4+lZggPmspiZSDgg9qasJsvxnzW+XnAoq3Yw/uvu4oqyTqWkA6Go2m4OefxqJicVE/evNsemEk1RQxTXlwIYVLOfyH1qGQndWp4WYm9nyegGK1pQUnYyrTcY3Rrx6PbWMG3zd05+85H6D2q9a6dth3ebgnsao6iT9q6961rclrHLckCta2Xw5ea5wU8fJtqxmmxmNz8pBGetXLuGdLbb971xTdJYvM4Y5571e1L5FG3jp0rmlgVGLdzqhi3JrQy9MhuGZtqHI61X1B5QxVgeK6K2+VcrxxWdqfzbsjPy1zVcPywWpvCvzT2OMupiGNUJbp+Oa11VWuCCAapXsaLdoAoAzUxVrI6ObmGGUiMHpkVV35JOfwrWnjQBcKOlYlx8pbHHNerhIK9zz8TLS3maFqWFq5A6DrVSKRmu42ZuM1Yt/+PGT6VTg/4/I/rXf7NODPP537Q0r1mkikGO3XHNc/4f41XcWAxmt28J3P9DWHoIBv3z6GuWtojqo6s19UcEgE5qjEhZ8n7o6Ut39+kTiMYrCnNxR01KSbLGweeuDWnEEhG6TABFZdj811GDzWhqH3h7GuScm6tzpjBKlYSC8tzcT8DAIxxUhuoMH5f0rL0oB2mLDJzU9yArMBxxWs67XQyjRi2WVu4Qo4z+FRz3cbwsoHJ9qop/qxSH7hpOvKxpGhG5dW9VUC7ScCkNwLhgmMe9UCTt/GnxffH1qXVbjYapJSuTTSlTtQkCq0kjEH5iamm6mqrfcpQk7BOKuUInTe2496khj85ztbAqngb2471bseJTj0rui9DgktSw1sqMMtSrDGGGVOPenSKN+cUxqYkSvGDKTgYpph3sMED8KlVQVPFPtwNwGOKAKt2uyLbu4IrCmxFxu5rY1n5CAvHFc+5LOSeaaFccJnHRj+dSx3UoPEjg+zGqtKvWmI1E1C52hfPk/76NWF1O8QfLdTD/gZrLTrU9IZoLrWor0vZx/wM1Zh8Raoh/4/piP96sanjpQB0A8U6qvS8k/E1PF4r1X/AJ+3rmwTU60WFc7PTPE9/cXccUk5KscHIFY+pIDqV1gDPmVDon/ITh/3qsaj/wAhO6/36EtQewW4xGKKfb/6uitLEXP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E4CE9C7-2450-4C88-9007-B026911B039D}"/>
              </a:ext>
            </a:extLst>
          </p:cNvPr>
          <p:cNvSpPr txBox="1"/>
          <p:nvPr/>
        </p:nvSpPr>
        <p:spPr>
          <a:xfrm>
            <a:off x="182387" y="2507192"/>
            <a:ext cx="11842760" cy="32040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9176942-1603-4225-AAE7-103EBAC67A04}"/>
              </a:ext>
            </a:extLst>
          </p:cNvPr>
          <p:cNvSpPr txBox="1"/>
          <p:nvPr/>
        </p:nvSpPr>
        <p:spPr>
          <a:xfrm>
            <a:off x="74011" y="6094763"/>
            <a:ext cx="11842760" cy="400110"/>
          </a:xfrm>
          <a:prstGeom prst="rect">
            <a:avLst/>
          </a:prstGeom>
          <a:solidFill>
            <a:srgbClr val="DEE1F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可在市场监管、海关、标准计量、卫生防疫、第三方检验、企业、科研院所等从事分析检测相关工作</a:t>
            </a:r>
          </a:p>
        </p:txBody>
      </p:sp>
      <p:sp>
        <p:nvSpPr>
          <p:cNvPr id="48" name="灯片编号占位符 1">
            <a:extLst>
              <a:ext uri="{FF2B5EF4-FFF2-40B4-BE49-F238E27FC236}">
                <a16:creationId xmlns:a16="http://schemas.microsoft.com/office/drawing/2014/main" id="{95A7D4D0-F3D4-4186-B51B-1BC06C2D655E}"/>
              </a:ext>
            </a:extLst>
          </p:cNvPr>
          <p:cNvSpPr txBox="1">
            <a:spLocks/>
          </p:cNvSpPr>
          <p:nvPr/>
        </p:nvSpPr>
        <p:spPr>
          <a:xfrm>
            <a:off x="9448800" y="6502854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A0DB2DC-4C9A-4742-B13C-FB6460FD3503}" type="slidenum">
              <a:rPr lang="zh-CN" altLang="en-US" b="1" smtClean="0">
                <a:latin typeface="Calibri" panose="020F0502020204030204" pitchFamily="34" charset="0"/>
              </a:rPr>
              <a:pPr algn="r"/>
              <a:t>11</a:t>
            </a:fld>
            <a:endParaRPr lang="zh-CN" altLang="en-US" b="1" dirty="0">
              <a:latin typeface="Calibri" panose="020F0502020204030204" pitchFamily="34" charset="0"/>
            </a:endParaRPr>
          </a:p>
        </p:txBody>
      </p:sp>
      <p:sp>
        <p:nvSpPr>
          <p:cNvPr id="49" name="Rectangle 2">
            <a:extLst>
              <a:ext uri="{FF2B5EF4-FFF2-40B4-BE49-F238E27FC236}">
                <a16:creationId xmlns:a16="http://schemas.microsoft.com/office/drawing/2014/main" id="{3727BD16-B4AC-44BD-91FD-215EC8CC4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3781" y="1052514"/>
            <a:ext cx="3097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2000" b="0">
                <a:solidFill>
                  <a:prstClr val="white"/>
                </a:solidFill>
                <a:latin typeface="Verdana" pitchFamily="34" charset="0"/>
              </a:rPr>
              <a:t>（1）食品安全监控技术</a:t>
            </a:r>
          </a:p>
        </p:txBody>
      </p:sp>
      <p:sp>
        <p:nvSpPr>
          <p:cNvPr id="50" name="TextBox 8">
            <a:extLst>
              <a:ext uri="{FF2B5EF4-FFF2-40B4-BE49-F238E27FC236}">
                <a16:creationId xmlns:a16="http://schemas.microsoft.com/office/drawing/2014/main" id="{1BEA70B3-7351-45E9-819F-E0DD9B1DB62B}"/>
              </a:ext>
            </a:extLst>
          </p:cNvPr>
          <p:cNvSpPr txBox="1"/>
          <p:nvPr/>
        </p:nvSpPr>
        <p:spPr>
          <a:xfrm>
            <a:off x="327028" y="950563"/>
            <a:ext cx="9754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：食品质量与安全控制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食品品质和安全检测</a:t>
            </a:r>
          </a:p>
        </p:txBody>
      </p:sp>
      <p:sp>
        <p:nvSpPr>
          <p:cNvPr id="51" name="Rectangle 3">
            <a:extLst>
              <a:ext uri="{FF2B5EF4-FFF2-40B4-BE49-F238E27FC236}">
                <a16:creationId xmlns:a16="http://schemas.microsoft.com/office/drawing/2014/main" id="{9A1CF862-E7BB-4937-B649-DDD0BC95B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246" y="4573321"/>
            <a:ext cx="3845277" cy="9612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学会食品安全监管机构常用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大型分析仪器的检测原理及技术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4263B9A-D154-451D-9ADE-E6E2C25F9DE6}"/>
              </a:ext>
            </a:extLst>
          </p:cNvPr>
          <p:cNvSpPr txBox="1"/>
          <p:nvPr/>
        </p:nvSpPr>
        <p:spPr>
          <a:xfrm>
            <a:off x="393115" y="1642711"/>
            <a:ext cx="11421303" cy="499624"/>
          </a:xfrm>
          <a:prstGeom prst="rect">
            <a:avLst/>
          </a:prstGeom>
          <a:solidFill>
            <a:srgbClr val="DEE1F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食品分析、</a:t>
            </a:r>
            <a:r>
              <a:rPr lang="zh-CN" altLang="en-US" sz="2000" b="1" kern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食品化学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、现代仪器分析、机械设备、微生物学及检验、食品快速检测、大创项目等课程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箭头: 右 52">
            <a:extLst>
              <a:ext uri="{FF2B5EF4-FFF2-40B4-BE49-F238E27FC236}">
                <a16:creationId xmlns:a16="http://schemas.microsoft.com/office/drawing/2014/main" id="{D51B293C-8759-4B49-8950-2A2755F2A08E}"/>
              </a:ext>
            </a:extLst>
          </p:cNvPr>
          <p:cNvSpPr/>
          <p:nvPr/>
        </p:nvSpPr>
        <p:spPr>
          <a:xfrm rot="5400000">
            <a:off x="5898958" y="2127452"/>
            <a:ext cx="273070" cy="375219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FF9C76E-CB58-4ECE-AD8C-837C6E200F67}"/>
              </a:ext>
            </a:extLst>
          </p:cNvPr>
          <p:cNvSpPr txBox="1"/>
          <p:nvPr/>
        </p:nvSpPr>
        <p:spPr>
          <a:xfrm>
            <a:off x="281945" y="4573321"/>
            <a:ext cx="3399715" cy="9612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学会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不同基质中微生物的分析技术</a:t>
            </a: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，探寻食品微观世界</a:t>
            </a: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83CF742A-C37B-4A17-BF02-83315D4FEF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030" y="2650288"/>
            <a:ext cx="1834358" cy="1182813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790CBBEF-6769-4664-8993-98F4A2B0C38B}"/>
              </a:ext>
            </a:extLst>
          </p:cNvPr>
          <p:cNvSpPr txBox="1"/>
          <p:nvPr/>
        </p:nvSpPr>
        <p:spPr>
          <a:xfrm>
            <a:off x="8094576" y="4527548"/>
            <a:ext cx="3767069" cy="9612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学会市场监管中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现场快速检测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仪器及试纸条的开发和使用技术</a:t>
            </a:r>
          </a:p>
        </p:txBody>
      </p:sp>
      <p:sp>
        <p:nvSpPr>
          <p:cNvPr id="57" name="Rectangle 4">
            <a:extLst>
              <a:ext uri="{FF2B5EF4-FFF2-40B4-BE49-F238E27FC236}">
                <a16:creationId xmlns:a16="http://schemas.microsoft.com/office/drawing/2014/main" id="{D5949FBF-8201-43D5-A9A6-DE9D38BE92C2}"/>
              </a:ext>
            </a:extLst>
          </p:cNvPr>
          <p:cNvSpPr txBox="1">
            <a:spLocks noChangeArrowheads="1"/>
          </p:cNvSpPr>
          <p:nvPr/>
        </p:nvSpPr>
        <p:spPr>
          <a:xfrm>
            <a:off x="8705986" y="137095"/>
            <a:ext cx="3097214" cy="545359"/>
          </a:xfrm>
          <a:prstGeom prst="rect">
            <a:avLst/>
          </a:prstGeom>
          <a:solidFill>
            <a:srgbClr val="EEECE1">
              <a:lumMod val="9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rPr>
              <a:t>目前是全国特色课程领域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n-cs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/>
            </a:pPr>
            <a:endParaRPr kumimoji="0" lang="en-US" altLang="zh-CN" sz="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zh-CN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itchFamily="49" charset="-122"/>
              <a:ea typeface="黑体" pitchFamily="49" charset="-122"/>
              <a:cs typeface="+mn-cs"/>
            </a:endParaRP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BBF98726-3F1B-464E-B492-C3A06E756B64}"/>
              </a:ext>
            </a:extLst>
          </p:cNvPr>
          <p:cNvGrpSpPr/>
          <p:nvPr/>
        </p:nvGrpSpPr>
        <p:grpSpPr>
          <a:xfrm>
            <a:off x="274288" y="2639257"/>
            <a:ext cx="11635188" cy="1651463"/>
            <a:chOff x="274288" y="2559745"/>
            <a:chExt cx="11635188" cy="1651463"/>
          </a:xfrm>
        </p:grpSpPr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6BF6FC82-3ACF-4DF0-88AE-9B3A06156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74551" y="2578081"/>
              <a:ext cx="1860246" cy="1235740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D0825A9-0A51-4FED-8EBF-51F61FD21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797" y="2578081"/>
              <a:ext cx="1860246" cy="1223047"/>
            </a:xfrm>
            <a:prstGeom prst="rect">
              <a:avLst/>
            </a:prstGeom>
          </p:spPr>
        </p:pic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7EBC2036-359C-44BB-A709-2A2B53C3E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88" y="2570777"/>
              <a:ext cx="1635652" cy="1258405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7A66FCE2-A9B5-4331-8302-71CD973C8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761" y="2574480"/>
              <a:ext cx="1765725" cy="1248295"/>
            </a:xfrm>
            <a:prstGeom prst="rect">
              <a:avLst/>
            </a:prstGeom>
          </p:spPr>
        </p:pic>
        <p:pic>
          <p:nvPicPr>
            <p:cNvPr id="63" name="Picture 7">
              <a:extLst>
                <a:ext uri="{FF2B5EF4-FFF2-40B4-BE49-F238E27FC236}">
                  <a16:creationId xmlns:a16="http://schemas.microsoft.com/office/drawing/2014/main" id="{5D533347-5E08-4522-979A-34C03258E2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7108" y="2559745"/>
              <a:ext cx="1913428" cy="1273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2F1FC396-32B1-4681-B6F2-6D507A498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448" y="3147365"/>
              <a:ext cx="1674752" cy="675410"/>
            </a:xfrm>
            <a:prstGeom prst="rect">
              <a:avLst/>
            </a:prstGeom>
          </p:spPr>
        </p:pic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284BA3AA-6275-41B6-BE26-25BC657A73FA}"/>
                </a:ext>
              </a:extLst>
            </p:cNvPr>
            <p:cNvSpPr/>
            <p:nvPr/>
          </p:nvSpPr>
          <p:spPr>
            <a:xfrm>
              <a:off x="3893514" y="3871036"/>
              <a:ext cx="395492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液相色谱、气相色谱、原子吸收等大型分析仪器</a:t>
              </a: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D7979804-BC64-4017-BC8F-CEFC07C912FD}"/>
                </a:ext>
              </a:extLst>
            </p:cNvPr>
            <p:cNvSpPr/>
            <p:nvPr/>
          </p:nvSpPr>
          <p:spPr>
            <a:xfrm>
              <a:off x="8047108" y="3903431"/>
              <a:ext cx="38623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自主研发的快速检测仪器及试纸条</a:t>
              </a: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B4D02274-F9F6-4D25-8B6C-7F4C2801D6B3}"/>
                </a:ext>
              </a:extLst>
            </p:cNvPr>
            <p:cNvSpPr/>
            <p:nvPr/>
          </p:nvSpPr>
          <p:spPr>
            <a:xfrm>
              <a:off x="1227472" y="3886231"/>
              <a:ext cx="16209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微生物的分析检测</a:t>
              </a:r>
            </a:p>
          </p:txBody>
        </p:sp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5FF4685E-4B85-4C72-AB93-C254B37F8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202" y="3315677"/>
              <a:ext cx="696689" cy="460592"/>
            </a:xfrm>
            <a:prstGeom prst="rect">
              <a:avLst/>
            </a:prstGeom>
          </p:spPr>
        </p:pic>
      </p:grpSp>
      <p:sp>
        <p:nvSpPr>
          <p:cNvPr id="69" name="箭头: 右 68">
            <a:extLst>
              <a:ext uri="{FF2B5EF4-FFF2-40B4-BE49-F238E27FC236}">
                <a16:creationId xmlns:a16="http://schemas.microsoft.com/office/drawing/2014/main" id="{6FB9024E-F463-4727-98F2-654F338BE575}"/>
              </a:ext>
            </a:extLst>
          </p:cNvPr>
          <p:cNvSpPr/>
          <p:nvPr/>
        </p:nvSpPr>
        <p:spPr>
          <a:xfrm rot="5400000">
            <a:off x="6014457" y="5700710"/>
            <a:ext cx="273070" cy="375219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17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369409" y="94405"/>
            <a:ext cx="10972800" cy="576064"/>
          </a:xfrm>
        </p:spPr>
        <p:txBody>
          <a:bodyPr>
            <a:noAutofit/>
          </a:bodyPr>
          <a:lstStyle/>
          <a:p>
            <a:pPr algn="l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专业覆盖领域介绍</a:t>
            </a:r>
          </a:p>
        </p:txBody>
      </p:sp>
      <p:sp>
        <p:nvSpPr>
          <p:cNvPr id="2" name="AutoShape 6" descr="data:image/jpeg;base64,/9j/4AAQSkZJRgABAQAAAQABAAD/2wBDAAgGBgcGBQgHBwcJCQgKDBQNDAsLDBkSEw8UHRofHh0aHBwgJC4nICIsIxwcKDcpLDAxNDQ0Hyc5PTgyPC4zNDL/2wBDAQkJCQwLDBgNDRgyIRwhMjIyMjIyMjIyMjIyMjIyMjIyMjIyMjIyMjIyMjIyMjIyMjIyMjIyMjIyMjIyMjIyMjL/wAARCAFN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aSHhq4XxEgW/tyB0kFd9czQZGZSmOxHBrjfElsxMU0YEiLIuWQ5xz39Ki+ozJCYvW94x/Op9tKUxeA+qH+dS7asRDtoxUu2kK0ARbaTbUpWkxSAjxTfLDHkZqXFORe9AEMsCKnBINZ0kJBJxn3HWtKVtx9qrsKAMwvJ/CpH+/wAUb/74P/AelXmUHqKgaFT04oGRiReqgfWneZnrTGgI9DW54a0Nru4+13Cn7NGflRv+Wjf4CgDU8O6R5KLfXC/vGH7pT/CPX61vkU+kpgRkU0ipCKaRQBGRSYp5FJigBmK4/wAVx7dSif8AvR/yNdliuW8XJ89q/swqXsNHM4pDS0hqChjKG6itfTZRJAI/4k4/DtWUafbzm3nWQdB1HqKEAy+RZvFOpNzuttKjX6b5Qf6U7WB+8tl/6ev6UsCi41DxLeIcpI0NureyKGP6mn6uuby2X/p5J/Sn1DoQtGpOc4b1HWmMpKlJIxKh68f0q1to21RmcvqPhtL0GbT3COD9xzx/iK56d7yzkEN3C8cqfdY8H8+9ekNACdwyG9RUNzaxXUJiu4Vlj9cdP8KLgczpHiyQARXgMiDjePvD/GuoiuIbqISwSK6HuK5e/wDCTRkzafKXX+4T8w+h71nW013p02SzRMP4scfQjtTsO9juGFRMKo2mspNtS4Aic9G/hb/Cr7dMg8UhkTCoyKlNMIoGREU0ipCKbigBmKp3SiJS+Dt9AMmr+KguFyq/7wpDO80WPbo1oCCP3Q4NLeDg1bsI9thAPSMfyqvfDCmkNHFalbvPc/K4UDrkZqoNO/vTt+ArTm5nf60zFNCZQOlwOpWQyOD2LVMthbLj90Dj1OatYpQKYiFbeFfuxIPwpdoHtU22mkUAQlaaVFTEU3bQBEVFQutWttRsnNAFUpSbOasFabt5oAYqUu2pAKCKAIStMZasFaYy0wO88BDGhTf9fLf+grRT/Agxoc3/AF8t/wCgrRTJZ1l4m4GuN1YyQ6xbqjsqySgOFOMjFdxcrwa4vXVxrVof+myfyrNbgxzL/pMZ9mFSbaV1/fxf8C/lT8VoIi20hFSkUhFAEJFNIqbFNIoAi20r/KuBUgGDmoX5bNAEBFMIqYimEUgICKYRUxFOt7WW7uEghXLucD29zQBJpelvqd2Ix8sS8yP6D0HvXdRxRwxJFEoVEGFA7Co7Cwi060WCLnuzd2PrVginYZGaSnGkoAaaaRT6QigCPFIRT8Um0noDQBHiue8Wpmxgf+7Jj8xXS+U56KaxvFMDLobyOMBHU0nsNHCmkNLkHoc0hrIoaabTjTaBl6ylT7FcWuFXO6QHpuPGfx4pupIz6lbKi7mMxOP+A1S5HI7VpRSi51iykAwCTkeh200J7D1tpiceSy+5IxTxYzHso/GtgrTcVRmZg05z1lA/3RTjpiNgO7nHocZrR20YoApxWUEOdkajPtUN9pFnqCbZ4hu7OvDCtEijFMDgb7w7faTuktkW7tOpXHI+o7fUVBZXathbZyrd7aY/+gmvRMYrJ1HQLHUCXaMRzH/log/mKAMCO4SUlcFHHVG4Ip5outIurMASL9pgHRgcOv0b+hqBXdASGM0Y6nGHX/eWgq5KaTFCsrjcpBHtS0hjcVHKudo9WFT4pjLmSIesg/nQM9Ftxtto19FH8qoagfkNaaDEQHtWVqPCNSY0cs3Mjn3pMU4DJY/7RpQKaExoFLinhaULTAZik21NtpCtAiArSbamIpMUARFeKjZeasEVGwoArlaZjmpmFMxQA3FGKdRimAzFMYVLTWFAju/Awxok3/Xw3/oK0U7wOP8AiSTf9fDf+grRTEdrcKCDXFeIU26pan/psldibmGdWMUit9DXIeIz/wATG2H/AE2jNZrdAx8gxLEf9o/yp+KWUfOn+/TsVoIiIppFSkU3FAERFNIqUim45oAjbgYqIipmHNMIoAhIphFTEUwikBEVJIAGSegrr9F0sWFv5ki/6RIPm/2R6Vh6EoOuWuVBG48H6V6EFA6AU0hmbsduik/hThbTH+D860xRTEZwsZT1Kil+wf3pPyFXzmkNAXKX2OMdSx/Gk8iMdFH41aIqMimK5AUUdFH5UhFSEU0ikxjK5/xnx4Zm/wB9f510JrnfGxx4bf3lWkxo8yBI6HFSCZu4zTKSsiycOG70GoKUMw70gJataa6R6lA7nCgkZ+oxVMOO4xTuD0NAHZkU3FVdJvPtdptY/vY+G9x2NXttWZkYFO208LSlaYEJWkC1KRRtoAj20wrU+KQigCuyZBBGRWXeaNBOd8f7qXsynFbRWo2SgDibqyntZCZFKn/nsg6/7y9/qKjWbGPMwM9HHKt+NdlJEGBVgCD2NZN1oqnc9sQjH7ykZVvqKB3MoClRd11bL6yqP1ojsblJ2iRQjAbvLkb5T/ut/Q06B1F9beYGQrKpZWHIFIo9Fx8lYupnCEd+avTalCqYCM+Ocg1ganrEJjYNGy0MaZmRLlM+5qQRk1LZoGtInGfmG7JqfZQguVxHijbU5WmlaYiIimkVMVphFAEWKTFSEUhFAERFRMKnIqMimBAwqM49RS3Y/wBGk9xiuBW/1FgR9vmC5ICqFGBnjtQGx3mR600uo6muH+13e3DXU7fWQ/0qtKzP993J93NFhXO/aeJBlnUD3NU5tYsYc7rhM+zCuFMaf3QfrzTfLXso/KiwrnvngDUba50GZ4pFZRcsMg99q0Vh/CtceFrjj/l8ft/sJRTC52Munwu7MskkbE9Qaz7jQZ5ryGf7aXEbK21/QGtph8x+tCr3PSkSQTW837tljyN4J56D1ppGDg9atFzngkfjUUmW56nvTTAgI5ppFSU00wIyKTFPIoI4pAVyOaaRUxWmFaAIiKYRUpFNIoAu6CuNbtT/ALR/lXfiuF0Ef8Tu2+p/lXd0DCiiloAQ0hpTQaAImFRmpiCe1RspAycAepNUIhIppFJLc20X+suoE/3pAKz5/EWh2/8ArdXs1Pp5oNIdy+RXN+OOPDv/AG2Wrg8W6DI22LUY5T/sAms7xDPDr2lfZbKQCQSBv3oIBFS2CPOaKvXWkajZgtNZybB/Gg3L+YqiCD0P4VkaBRRRQAlGcdKKKALul3ckGoQ7ed7BCPUGuy2nPSvPnlkgRpojtkQblPoap/27rM4O6/cf7qgVcSJOx6dtpSvFc94OeeazmkuJnlctjc55rpSOKZJCRQBTyKAKYDCtIVqXbSFaAIStMZasbajZaBlVl5pAoNTEUBaAKV9GDARxyCDkdR6Vh3UZWLS1LFtvC57D0HtXQ34At/z/AJVhXBz/AGcuc4xUPctbGsV/cmub1jiJvpXUMv8Ao7fhXL63xC/0psEbFjHjTrX/AK5L/KpSlSWyYs7cekS/yFPK0xFYpTCtWStMK0wK5WmFaslaYVoArlaYRU7Co2FAyEimEVMRTGFAFG84t3PtXnKnoc9a9Ju03W8g/wBkn9K4BYMxDCjkUIT2Kp57imkL3cVP/ZvHL/pSiwQfxGmSVf3Y/ipVUNkjpVn7FGPU/jThAEHHAoA9T+F648MXHH/L43/oCUVL8Mlx4an/AOvtv/QEooA7Pblj9aVj2HSnN1IFMIoJGGmE1IwqM0DI24NNNPYcUzrTQDaDS4pDQAlNOKWkPSgCFutN709qYaQFjT7wWGoRXLIWCZyB9K6H/hLLdhhYyrdt/T9K5NqjNAG/deLNZUH7JplnP6bbsZ/IgVzt94+8XW2c6IkK/wB4ozD8xxSkZpUkkj/1buv+6cUajujAm+JfidyR5sMR9FiH9apyeO/Ekp+bVZU/3VC/0rqZW8//AF8cc3/XRA1UZdK0yY/PYov/AFyYr+lS+YacTmpfE2uXAIk1i8YHsJSP5VnT3l5L/rLy4f8A3pWP9a6ibw1pzgmKSaI+4DD+lUZfCr4Pk3kTezZU1L5h6HJ3BJzuJb6nNU7ZQ0p4H3vSujuvC2q87It49UIb+VWdD+HGv3MSXjva26OSVSZiGxnrjtUlG/4Z0ciBHZeTzXZwwLEoHGayLfRtdtLcK2o6XEijliT/ADoNvdL/AK3xTpaf7pB/rTSYmzeVtpyrEH2NQXFlY3n/AB9WkEp/vFcN+Y5rHEMJz5ni+1467FHFaEPhx7m3FwmuXMkRG4OiDBH5U7MV/MoXPhWwkybeeWA/3WO9f8axrjw5fwk+X5c6j+42D+RroLzStP0+xlvbzWr0W0TIjuOxfAUYA75H505dE0t/+Xy/f/tpijlY7nFTwTWzbbiGSE/9NFIqKvRhpFlZWzzeZdtEi7mR5SwI+h4rC1O30IWyXItZ4w5IHkkL09R+NHKwujkbj/j3f6Vnwx/KfrWtfrAsR8gylTxiQDP6VUt4SUJx3qkrGUmm9DsPB6Y06Q/7ZroyOKxPCsZTTD7ua3T0poZCVpQKcaAKYBtppFSYpCKAI8VGwqU1G9AEDCgClNKvWgCO5gE0LAjoCf0rC1K3EEuljGNwzXS8CKVmbAC/nntWPcILkxGX5jCMIemKhrUuL0LDri1c/SuT10/umro2Z9hQsdp6jNVZLO2l/wBbAj/73NDGi9GuIIh6Iv8AKgiqNpqDfbDY3A+cf6tx/EO2fetAiqJIiKYRUpFMIoGMIqMipSKYRQIhYVGRUzVGRQMixTGFTEVGwoAryIGinz0ELn/x01ykGmwmFN8pHyj09K6m8ne0sLuaM4IgccjqCOa4iLxnfIu6Cy0yMcYxahsD8aaB7GkLKzXIaYH/AIEKeLO0xwCw9jms9vGWvpAFSS3jD5+ZLVAf5VFJ4t8ReUqLqlyFK4wox/SnYm5rjTkYHZaSN9I2P9KRdIuXb5NMuWz0xA1Ylx4o8SToI21bUGQjGAxH8qrSaprkkBga81Boz/CXbFAHtngKymh0GVWtmjJuWOCuP4VorG+Fyz/8IvP5iyBvtbfe6/cSigD0BgpJ+UUwonpQX5PFIWpEjTGuOpqPyR61KWFMJwKAK8qFR1FU2co/setWZnqk/JzQK5b7U09KcOgpDVDGU1ulPNNagCEimEVKRUbUgIzUZqQ0w0ANptONFIBlMNSGmEUAMNNNPNNIoAYaaPmcEkkk96c1JGPnBNAF3XUDeFJhj+CvOobcF1G0AYBPFela0P8Ailpf+udcRZWUt5ex2sABkcD8B3JpCZJaWcrwy+TDJJ0HyoTXrWgK0fheJJFKuIGBUjBHBrNsrSOwtI7aHIRB17se5NbETiLSJpG6LFIx/AGhbjtY5fWbrPggqEDveXDOPlz+7i5z/wCOj86s2nManGCeazrhXbw5s3ZWz0NS2R/HMwP8l/WtKx5t4s/3R/Kh/Ea29xPzNDUeNFuz6RCuRvF36RH/ALMjD8wDXX6qMaFee6D+YrlZFDaLJ6rMp/Aqf8KJEs5y9TEA/wB4UWkeYD9alvRmAY/vUtouLfkY5qjA63QE26REfVn/AJ1pkcVlWDSR+HY2jba+XwcZ/irmpvGMiXzWTXL/AGgOU2LF1I649aLF3O3xSgc1xZ1zUG/huv8AvkCmHWNQ7pc/99qP60Bc7nHtSFT6VwZ1i+J5Sf8AGYVFJq12Bkxv+M1AXO9IqJyB1YD8a89fWZ9pJh/OU1LZ/b9TtvPhjhVMkfPIc0Bc7VpIweZEH/AhQJ4AeZ4/++xXFSadqI6/ZvzJrQ0fS5/P8+78kxr9xUB5Prz2o2HudBO+9sA/KP1quwqY1GQfQ1BZCRTCKmIPoaYVPofypDMjVYmUxXKcMpxkdvSrqa3ZmJWkZlcj5lCk4NPuIDPA8ZB+Yccd643UhcJbl4HKuh+YY6jvTQM6xtbsf70h/wCAUw63Z9hKf+A1539svD/y3amm8u/+fh6rQWp6G2uWvZJT+FQtr1uP+WMv6V5813df8/En50w3Fwes8n/fVGgHeP4ggB4t5T+IqFvEUfa1k/FhXDF5W6zSf99U3Dn+N/8Avo0aAdu3iP0tD+LVGPEEkj7Usxn3euM8vPVm/wC+jWvokYWOYjPLAZJz2oA6m4b7R4fvZSoBNqxIrjBaBIVIA6DtXZ3GU8I6gR/z6Y/MiuaWPNsmR2FCB7Eui2RvbvY23aik/OwUfrW4dOtUcB7i0XHq+f5Vg28YGeKcSxuSuTgds1RJtm2sQyn7faDj7oDE/wAqhkjsVyRewnJ+6EYn+VZqrm6+gqBxmYfWgD1jwSsA0WURybh9obnbjnatFU/APGgzZz/x8t/6CtFIZNrmqXNg03kyxrsPyiRTk/0rnn8U+J9oe10+O5j6F1QkZ/Cuo8V2u/cfNudqplVXBXPSqnhkeXZToHDES8kcHp3HanYhGVbeJ/E8mPM0CM/TcK2LfVNXnUedo4j/AO2h/wAK2cn1NNNFh6Ge0l2//Lkw/wCBikEc7feh2/VwavmkNFgGYwKaakphpgMNJTyKaaQEbVEalao2oAiNMNSGmGkAyiloNAhmKYRUlMPWgBhppFPIppHagCMjJpyD5hQRiljPzikBq6ogbw+Uboy44qLQdEi04PdEH7TOihs/wKB0rTCI9taq4BG4cGryqnoKGBABU2qSi38H6jL3FrKB9SCo/nUyqnoKpeKpkt/CU24Da8iqfoDuP/oNCGZ8kYPgbXbgHKuVt4zj+GPbGPwyDU1ou2NF9ABS6gp0/wCG+m2TgtLciBX9QSQ7H9DS23IH1pdTV/Al6/oXNZ40Sf3Q/wA1rkg2YLqH1hVx+DY/rXXa4caPKP8Apm3/AKEtcdB82pNH/esZT+TKf6U5bkmco4p6imgc4qRao5jorLnQox6E/wDoVeWXpA8aIxOP9Ifn8TXqtqMaFF75/wDQq8xkjV/F5kYrhJ34PfJNHQ0N/wC0xjO5ifwpj3cWP4vypwkjDv8AdxmkaRDnGKQFVruPPRvyqCa4V1wFP41dJUc4FVbp0MXBHXsaAM+aYBCNpOa6jwwv/EkT3Zv51y7OChHeuu8ODboUX1P86a3AtyjrXU6WijSbbgfc9PeuYkGTV3+37u0so4rbT4pzGuMNOUJ/Q0xo33A9B+VVZB7CuM1D4havYozy+D7lo1OC8c+5fzC1VT4kXUijzPDc8JPIV5Dn/wBBqW0Ukztm+lRtXGt8QZQOdGZfrIf8KjPj6U/8wg/99n/ClcdjsieetcTcWUhklcchnY4/GkPjuUn/AJBZ/wC+z/hTbTxFbz/LKjwvn+McH8acbPcG2tjnb2xazunhYDIwRj0PIqo0Rz0rc1NhPqM0gwQSMflVMR5PSk1qNbGYYj6UwxH0rVaP2qFo/agCgI/al8uroj9qQx0AU9la+kJi3l/3v6VSMdaWnDbbP/vGmhG1qjGPwhdjs0Uan/voVggg2yYNdDrJA8FXqY+Z2gUf99VzQRkhQEUkNlm0APHqahDD7SWJxk1JAp2bh2BNV413SD61RJaQr5shyOlV9wE2SRTxGQshqFYyz0AeneAz/wASOb/r5b/0FaKZ4BBGh3AP/P03/oK0UhnYzIJIZUIB3Iw/SuA0TUWs45l8osjNnBfofavQwfm5rg7vSJ9LnIl8tkmJZWX+tBmjRGuL3tm/77/+tWmjiSNXXowyK5THaulsyPscH+4KpFF6JFeNsgEg0phT+7U9naTNGzeWSpwQRTmjIPIwaTJZQmjCAEDGTUBq7dLiIH0aqJNAIQ000pNMJpjEaomp5NRMaQDTTDTiajJoAKM0maM0gEpp60uaaTzQIQ8UmKXvSigBjDg0kY+cU5u9CfeFAGvfTta6THOmN6YIz0rj9R8cavbam1rF9mCCNWyYsnJH1rqddbb4eH0Feaam0R1Z853+UnP4UyW9TorTxbrt5dxw/bI41bqVgWt7xHcXV34S0ayllaafUb0wl9oXjDEnA9BmuK0XnU4/ZSa7slZH0XeQI7O3vLpie2F2g/8AjxpMqGrN3xGwnsWVR8ltbxn6M7qP/QR+tVbTnH1qe6jf/hDpriYFZrlopGU/wDcu1fwGKgs+o+tSjaW9uxd1z/kGzDv9mY/+PpXBrcmDxXpiZ+WaCWNh656frXea3zbTj/pyY/8AkRa8y1KYQ+JNKlJ4TB/8fFN7kvREttJK13dxyNkRvgcdKuAVFLD5Gt6gh/vA/wA6mHSqWxhLRs6O3GNCt/cf+zGvJ7gk+LW548yQ/qa9aQY0G190H/oRryNznxW5P9+T+Zo6FlxnPPJqS2dixyTUPUmrNtH1NSMsTZ8h/pVDb+7zWhMP9Hf6VSx+7piKZGXH1ruNCGNFh/H+dcTj5x9a7XRTjSYR7U0BdYUzGBTmJzTe1MDqvCpxpl7noX/pWb4uAPjGyXA4sx2/2jWn4WQnR7px/wA9f8KzPFHzeOIB/ds1/wDQmqH8RpHY4Lx5xowxwTP2qExgQr/uj+VS+Pv+QXEPWerFrFBJdQx3MmyI4DHNEnZXYLU5ucYc1JAmV5FbevR6UYi9kQGU4GP4x6j2rLtl+SohLm1LkrCbOKRU5qwVpEXmrJIHSq7JV91qtIMUwIVWgrT1FKRzQIhK1atuICPc1EVqWLhMe9MDQ8RTFNDjgHSSePP4Vlz8W8daXiWFzplpLj939qVPx2k1m3TfJGvpmkhsljG2zc+2KqxffH1q5INmnj/aNVIR+8FMk3PD+jxa7r1npk7ukMxdnKHBwqkjn64rvk+EmkIcia4J95m/xrnfh7AZPGVs+P8AVQSsfxwK9lpXCx53o2lxaI+o2EErvHHdnBY5PKIaKt2wP9qazn/n+b/0BKK0kknsBr/xGqupWC6haFOBIvzIT6+lW8cmnAVBBwE9vLbOyToyN6EVvaZG9xBDHGCflGT2FdE0ayDDorD0YZqWKNUXaihR6AYoQ7mjZII7REXooxRcWiXC9MP2NPtxiFalqSuhzWpWzw27hh0INYpNdnqkYk02cEdFzXGEjtVIlqw00wg1IT70w4NMRE1RNUzVC3WkMYajJp7Uw0AJRmkzRmgAzTTTZJY4k3yOqL03McCqrarpy/ev7Yf9tBQItilFZ51vSgOdStf+/gpv/CRaKvXU7b/vugRpGhB8wrKbxPoYznU4OPc0xfF3h4MP+JnF19DQB0XiNtvhxT9P5V5nqUh/thhxjyk7c9K9K8So8vhqLylZtxXGBnrXFp4cvNW12OG2hcNKigyMDtjAHJNF0hNNjNBGb8H/AGTXUW0bajqb24bEEGms847sN+4AexIGfYVrf8IzpmiQJDZwNdX02ViMh+Zz3Y9lUdzVPQtNXTta8QKzmScWXlyyYxuIGeB2HzcVDlfQ1hBx9652evoB4Y3Hq3lZ/MVjWPVfrW54jH/FMAe8X8xWFYn7n1poZd1g7lugO2nk/nIP8K8m8RuV1K2I6rGSP++hXquoNvu9TjHVdNX/ANCJryfxE2NUh/65f1o6insdNfDfffaR/wAtokfP1Gf61EDxTYZ1uNC064yPljMLE+qMR/IikDqRwy/nVIxnvc6pR/xIbT/rmv8A6Ea8ek58TSf77/zNevRSiTQbbH8Kqn6mvHnf/iopT7v/ADNHQoun5peD061q2iZjPFY0TZl9z1res8GNhSQ2JcLi2f6VXtrc3LbM4AGSat3QxavRpa5WZs4wmKYjP1m1j0aKxeVpGe6QyABRgKDgV1OkcaXB9M1z/jwbtL8Ozf8ATu65+jVu6TJv0u3552D+VMZeNNJ4qnqGrWGlrm+u4oeOFY/Mfw61yd/8S9NhPl2VtNcydi3yg/1oCx61oLyJpbhGIBkGefeqWvZbx02Tyton8zXlkfjjxxcwRx6bpAt4mOVbySdxzwcscU6a7+J91rT3D7DfeUu4BYsbO3HSodr3LWxp+O23WdsPWf8AqKtsLIw5lEplAYcHg+mK5Ge+8R6s/kazpjItniaWSOPaxBYDgdDz6V1V1DJCzxyIUZTgqe1DaY0Ykww2PQYHtVq1H7uqs3+sNXbQfuqSKY8iiNeaeRRGKaEMcVTlFXpB1qlNTAiUU7FCinYoENIqSEcr9f60x8lwR0zzxUsAzLGP9ofzpgbPiMg+GtOixy+olvySufvAPPjX/ZBre8QsDYaLCMZ+0zOfwUCsO4G/Udo7YX9KSB7E9/8ALbwJ3IzVO3GZlFWdRbfdBB0UBfyqvbc3IpiPQfhuAfFcx/u2h/Vh/hXrNeU/C/D+IdSOOUt0GfTJNerVIzz/AEeY3F1rLnP/ACEZBz7KooqPw+VaTWCvT+0pf5LRV1PjYjpscmnAUmfmNOBFIzHqtTIlMQirUeDSY0WIhiNRT6QDAxS0jQiuV32sq+qH+VcAeDXoTjKMPUVwcqqJD0GCR0polkXGOtMLAd6e+0dxUezf05qiRjOKiLAmhiASO9RF8HikMcWFMJppeoy5zQBJmkqPcx6Uqk45FAGT4nONDf8A66p/WvPNVh0ZNG01rB2bUH3fbMscL6AA9Pwr0LxOksuiMkMbSOZU+VRk968xbRNYY8abc9e6YpiKsYUj0Io8pck5FX18PaubUA2Tq+/PzEDimjwzq5PzRRIP9qZRSGUdkfQ80JDGSMKOvFaI8M3q/wCsubOP6zA/yqQaC0YwdUsR/wACJpXHY7yHw94zvpxfPryQuigRorHYgx0AxgcVo/bfFmhT2oOpRTL5QTyjhjM/PYjOPfPQVjt4oe30MQJexC5GFWRAWGPbNZ7XdldSpcXGqTTTqgQsCwHTpUuXYtQsuaS0/P8A4B3On+MRp1/t1yxlS6uTt+1RndGFB4VR2X+fWrenXUdzrniGaJ1dGR8EdwAlecXE9itmYmvb0ocfcBc/hk8VLoPiaLTr28it7O7ljkV0CiL5sHb2/Cgl3buz27xO4/4Rrg/xR/zFYFpIsYUscAdaoN4mm1zQ5IzYzWx8yMBJBgkA9celSmaGOIBpVFNDNO4YNq2p7Sf3tgAvHUBc/wBa4+2ewtdZmOpW6yrJaoY9wzj5jmuukuIf7WuIw/zi0bjHbYK868VW8mqX9rNYywqkdv5becuedxPA/GhhudbDPoupJHaWkEf7ufLwHjcGHJA9iBV4eH9Lz/x5IPxIrypNK1KN1aPU4YXXo0NuMj6Gpjp2qv8A6zXtSbP9zikmhWZ6ffRQ2WmiKHCIHGF3dK8Z8qZtakcQyFcvztOOprWTSJ0O57vUZz/00k4psuhtcHLR3LD0MxA/SnzC5SnHHKkmWRh9eK2LG7gjVhLMik9BuGazz4ZiK4ayUgf32JoTQobc5WC1jI/2aEw5TYuZlktWVAxJ6fKRVKz1e3tnlti5aUr9yNCzfpSCJyNomjbHp82K3vCtqY9RkmL5IjKjCgdad2HKjC12/TVtC0+2+z3oms5GCqtq3zI3Oc/Wql1qeuHS47PTLaWzVQFe4lUhz7KO31r1gNgYJNLhT12/jRqNRR4jY+E0kc3GqzS3khOTGspjB+rHk109nFBYRiOw0Wyt/wDaEi7vz616IY4io3RJn3UVSvbe3IgXyYvmmUH5R70tR2Rh2txeT+T5ltbfu8AbpuvOatG9WDWZ7qdUQOgVVjbcBgVanhijPyRIv0FUpLeCQ5aNSfUijUNDY8OpDPJvAWRmyCwOcDPQVD4ns0mtJlQFJDnDrwQfWsqONISTDlP91iKzdSt792Lw3Ukid4iefwqJRb1Ki7FvwxpmnatYf6SvmzLwzHAII+lVb3wxqekX5aOb7bphUnIQCSP6gdR9Kyn1HYVSKPydowyjjJq5b+KLm0iCi4OzoQ3zMo/2atNCaIpJYlx+8GCcD609OKw9SvVvLt5I8CJ1AwBjBxycVLpNzIXNu8jSALkFuooT1BmpIetUZTzUlxciOZI9ud3f0qCRuaoQqmnA1Epp26gB5p9od13EP9sVCWo06TdqMY/2qBF7UpJZtcgj2SNDBG3KqSAzY9KpwuP7QaSQMMMTgqa6M7MlsAE9T61GY4i2dgz60tSnZnNtIDOzMSO/KkUlpJH5xJcdO9dG6I4w2T9WNReTGn3QV+ho1FZD/B+rTWFzq09tceWxMaZBHIwT3rqrbxtqUrOPtfyrx8yLzXGyW0Un3tx/GovsFvggbwD/ALVUpeRLhrudb8PrprnRLyZ23M99IxPrkLRV3wLY28GiTLGpANyx6/7K0VLd2VY6phMDzcW6/X/9dJ5ir97ULYfTH+NYX9gX0jE+RIAT/E2KePC963WNB9Xo5vIXs/M2lu7VT8+qRj6AVaTVdKi66kG/z9KwF8JXJPMkS/makHg5j965UfRKLvsNQS6nQDxHpmOLjd+FMbxRpaDmb+VY6+Dof47lj9FAqVfCFiMbpJmx74pa9h2XctSeLrDkIryH0XFc7qut2MMJkl094A/R+etb0fhjToyCEkJ93NTy6Dp0yBJ7cSoOiyEkUaisjzWTxhpQJUGViPaoJPG1lGvyQSt+Ir05PDuixHKaVaA+vlCrSafZR/cs7dfpEv8AhT1CyPIY/Ff2nPlWTevOTUU3iDV9wFvodxOD/EsTEfyr2cQxp92NF+igU8ZyACaNQsjxVbvxlPgweF7gA9C0RH86cbL4gzEBNISPP95gMfrXsF2m1mYM3J6ZqgzN6n86m5XKux5iPC/xBn++bOL6yg/yqxH4C8Zzoxm1y0gAGcKST/KvQJJti5PTOB9ari9SQttBO3rRcVkcND8PteLbrnxA7DHQKeKtD4eSkfvNWmb8P/r116XRlOMEYGeaUyGi47HID4c2w5kvrlvxFMk+HejLJiQ3EhH+3x/KuvaVgKtogES8cgULUT0OJXwPokYwLKVv96Q1Fc+HdItnSCDSI5rqUExxsxIA7s3PCj/61dff3gtfLhhjE15NkQw5xnHVj6KO5/Cm2dj9lWR3YzXUx3TTEfePYD0UdhTt0RaslzS+X9djm7XwvaW0QVrGCWQ8s7oPyA7D2q2ukogwlpboPaMf4VtySxRDMksaD/acD+dZ1xr+jW+RLqlopHYSAn9KfKkRKbk7siFjIOmxfotc5Y2kg8c6jB5hBEXmfgQn+Fa7+M9AVgv24sM4LCJsD8cUy2W1l8WS6xDeWz281isORJzvDZ6fSnYm5orYkDmVvfFVrizTLDZNLtAYrGCxAJx0FayFZPuSRH/tov8AjVrRrlLLUJppI87o9gYdcdTzTUbibtqY0l7ENWnuUsLpjLG0SgxkE5XHeuL1Txdpmj3LWl1brDOoBMb53AHpxivaL/VJVtopLZVwz4beN3GM18rfEuSaTx/qb3EYjcsOA27IxwaVgTuro7CXxgNQ0u7udLdYzbryTHnJ6jrXHv4319+t6R/uxqKraFJs0DVF/vOo/wDHaxz1pPYZsSeK9ck66lcfgwFVn1vVJfv31y31lNZ9LmlcCdr26f71xKfrIx/rURkkbqxP1JNNzRmgDrfA5O+8J7hf5mvV9AiEVuZ+TvOMAZrzn4Z6YmoJqbvKU8oJgAdck130RazHlrO5Qfw9KYHQmcL1D/8AfJqCW/hU4Z8H0IrFe6TOTuPvmoXvIM8lvyoGbn9oxEf61fzqtd3sebYmVB++X+IehrJF1bvwpP5VVur5Y3CeS2Qc/N3ouFjekuY5ORIh+jCqskg7H9a56S9dvupGo9lqrJezRkN5SyDuAMGjmQWOkL89aztT1KazeFYoTIJCcnnj2+tV7S/trhQVwD3GelW8xnoW/BjTA5zW5R/bE3PZf5VQ3weUSy5lB+VvQUzWjnVrnqQGxyfas/cw6VkyrFuKXLEZ6VoaZKkc8srE7UjyfzrFmidIJJYwwfG4HHGcVSg1yRUInSSX02Hb/SqjqJ6HVXF5E9xHIGOzeAMj2ND39ueRJ+lc22u2p4+z3Kkerhhn8qZb6m9xOsW3AOcYFWI6tJAyhlOQelO31RtGYWyhwQw6g9RU++gCcvTNIfdqiexJqMvwfpTNBbOpD2UmgR15bn2pC9Q76TfSKJi1MZqj30hamIUtSbqYWpC1AHoHgo50WX/r4b/0FaKZ4IP/ABJJf+vhv/QVopAehd6SlNFUAlJTqSgBKSnYpKAG0mKdSUAJSU6koAYaF++PrS0yQlUJHXtSewEczB92OmeKzZlwatliageMt1rDU0M0tKRhlxz6dqhBmHdOD2x0rQeE+351X+yRg9BmnqBWJkY/LIODng9qVSyghjk+tWBbRoPlUCk2cdKdmIquTzU8t9JHaqLeAz3L4CR5wAfVj2UU4gdxUDzpbHk4BBPFCuguuqMjxBqMnhLQ5dV2pe30siJLJIcA5zgD0UdhXBSfERr0EXumRyA9lkdf5NXR/ETUTL4TdbZHaTzkIwhPHrXkIY55BDH+9xWsfIiUm3dnZnWfDd1zPohU+qXMn9c05F8JzkbYb+Instyp/LK1zMATaCdpb65rQjhxGZNpB9a0UEyHKxty6V4alXamqatCTwR5UcmPyIp7PY6XaKbLWJbtiwBjktjGVHrnJFc3PIFZssTx6YquJwGOGxxSslsK9zr4tayeSPxq2usjb1xXBSX0cCF92AuNw9M9DUn9qxBc+dkY4KgnNHMgsd7HrKoQftG1mOFG8gsevFcJ4n1mOHxTI97YWmoQyBXIlUh8YxjcDntULa7Gm3ahcr3JHH0rD1CRL+7NxITuIAwOgFS5JlJHd2Z8IahpzpZ20duJcGRBI4ZT6c8VW/4QvSZxmCW8yem07s/+O1S+GSofEN8pQMqW2QGGedw5+tb938RXiuZILfTSEjYrmdypOPYdKhy6FJGSfh2zuGje8ji/i82NVP4EkVy2saJf6HcCO8h2o/8Aq5VIZHHsw4z7V6l4f8Wrrtw1nNYmJypO5G3p9D6U7U9NMU4txZtd2E4PmRE5CkenofQ1N9R2PGaK63xD4IuLCE6jpW+604jcVI/ewj0I6kD1rkc1SEel/ClttrrJ9o/610883znmuT+Fz7bLW/8Atn/Wt24m+c896YiWSfA61RluDk81HLPweaoSTZJ5pNlI1LSf5+tacpjmiCuARXOWs3zVpef701sJlDULkWdwYVXccA5NZM9/M38e0f7NP1xzNqHkq4R5FAVmOAOKzZAYl8ssGK8EjvWbKGxahLBeOUcj5ufeuktNV81F3HmuIaUC4kywGWrpPC7gztMXTC/LhhkGnFsGO1CNvtk8kqN80hA7ZqhKm0ZXJB9q7TUCk9u8YWHJBwdvQ+tcjJ8sTgnkGiwXLMEsbRKokUkDGNwrSi0+zuYh5kEbe+K4azUf2i7ngZY5qx9pZrmVbWWXzFhY/KD1xnj1oSBs62Xwxps33VeM+qtVdPDUelTG+huHkIGxY2AAGe+awF1i9J3BZQdoGA5H41PLq1zNAYnmlIYcqTxVBc0fNzI/OeaeHrNtZAVCg8gcj0q2rU0STu2I2Psab4eOb1z6JUUz4gc/7Jp/hzmaY+igUMDqN9M31GXqMvzSGWPMo8zNVt9AemBZ3Uhaot1IWpiPRvApzoc3/Xw3/oK0UzwGc6FN/wBfLf8AoK0UgPSKKU0lUAlFLSUAJRS0lABg4zgke1V5LlIuCrn/AIDV6L7tOIB6jNK4GR9vB+6gH+81Ma7mPRVH4ZrWe2gk+9Eh/CoTptvnKqVPsaLgZMk9zjcSwX1A4qNJmZvmkb8a1pNOLKQtw4HTBGaqyaVcYAV42A/ChgVJHKqNpLHNQs7n/wDXVuSwuV/5ZE/7pzVSSKRfvI4/CpKIyz+1RNvP8YH0FSblHBAP1pCyDqMfjQIhKO3WV/wpnkZ6u5/4FUrTwL1lA/WoHvYRnaS2PQUtBim2Tvz9TmkMMY/hFQvfn+GMfiarvdyk9cfQUroLMsSxJsxtNVJbGymGJ4IXH+3GDTWldurE03cafMHKVJvD/h+T7+m2+T/cTb/Ks+48LaIykRW00f8AuzEf41tHnimkevT1o52LlR5l4n8MXmno15pzSXFso/exEZkQeo9R+tcjHchwDnNe7Oma4LxT4G+0tJf6QoS5+9Jb9Fl919G/nVKfcTj2OL1G5tW8P+Qtri7EwZ7jd95Oy7fY85rIzx61JdMwgkjdWR1YBlYYKnPQioM05CQ/d70hPNNzTWcLyTxUgdf8Mmx4ivyP+fb/ANmFelXFpp9yd91bW8jeroCa8u+HLZ1u+YHj7OP/AEKvRz1rOW5cdi1E9nZpstoFRfSNAopGv3P3UUfXmqppM4FIola5mJJLnB644zXhTH94/wDvH+de1yPtjc9gpOfwrxHOefXmqiTI9B+Gr7bHWf8Atn/Wte5l+c/Wud+H8zpa6qq7fm2Zz+NadxK+85Ufg1aEhNLwapmSkkmJ7frVYyezVDKRft5OavCSsaCYA9/yq6s6+oFNbCZQ1mP7VeeSGRXdRgucAVmTb13R8fL8u71q1qksZuSzFcLjBNZzPJOwWMZzwKFByegnNR3M2Vs3H4mum8NRTLpck6qQhkxu7VQi8PXTEs4IHX5eTXR2Wnmx0qNfOZVdnO1jwDSfu7jXvDxeXBOC/f0rm7jUoizru43cv2HNbHnBXAJJY1xotZ1jYTzpGrNkgtkn8BVMSJbu5c3EpiA2M3Dev0rQWC2g8Ow6jDdTR6iLgoUKkLtx1Dd/cVllIREsaM8jg8uwxx6Yq0gllgjtVDPhiwQevrQBZMgC7iQBipbe1kuPnYmKH+8fvN9PSjZBYBZLpvNm/hiXkD6DvU0s7Shd/wAhb+D0ppXAkiCR/LGMLnirAaqcbcCrANIB1y+LWT6VY8OHCzt7gVQu2xavVzw8cWsrer/0oY0b5embuaj3UmaQyTdShqizSg0wJg3FIWqPdxQWqiT0rwCf+JDN/wBfLf8AoK0Uz4fnOgTf9fLf+grRSA9PpKWiqASkpaKAEooooAki6GpKji71JUsAooopAFMmcxwSOOqqSPwFPqOcZt5R6of5UAebeEPGniTU9c1DT9USyP2d8qY0IO0/d7+hr0zqOa8o8NwNZeL9WubhGigeKJldxgNwOnrXR6p40uIdZsLXSm0m5juwAIri6MMpJbHy8EH6darcb6HXyW0MoIeJTn2rjta0iWwkMilnt2PBP8Psa09R8Wx2U81utpJJNFnco7454x9a14Jvt9sPNtysci52sPX1qdw21OABoPPfB9a1tY0V9PcyxZa2J6/3fY1kVDVik7kF5BLd2ksMF09rMR8siYJU/wBRXMaLqGr6dqT6VqsE9whbKzqCxXPfPdT+ldaV3Y7EdD6U1pkQHzHVCPU0ABABpOKqTapaR5+ZnP8Asiqj6w7cRQqPdjmkM1gc9qa8kaDLuqj3NYEt9cP9+faPQfKKhDbmyWzRcLG1JqFshADFs8cCq8mo7vuRY92NZxGSuPWp0gkkGVXj1pXYHm/xJCnVrOYIqySxHeVGN2DxmuSyK6/4mKYdQsVfGRExJH1rh/tUfofxrRbGb3LBOajm+7gkD60i3CH+ICo751Z4tpB/djOD7mgDr/huf+Jve4P/AC7j/wBCr0csACWIA9ScCvMPh8s8up3ghuBD+4G5vLDHG7tnivQhY26fvJ99y4/iuH3fp0H5VD3LWwrahEzlYt0rDtGuf16URm5lP3VhB/vfO35Diporm3ubJ7hJo/JjO0vGpwD/AHcdc1Gt3sCSQxFVIyJbg7FA9cd6fI9g5kKYkwd5aQ4Od54/LpXjPk7i53KFDHvjFe2XQKwo7srSPGzMV4B64P5V5HawWzqzC2chOXdlLBR6k9KcRSLWga3a6Ityku+QTgcx87SCetXpPElhIfvyL/vJWZItlKp2FOPwqhJbQnOMfgaok3f7ZsX6XK/jkU4Xtu4+WeM/8CrmTaKeQDimG0HY1Nh3OwgmUn5XU/Q02/1aLTodzndIfuID1/8ArVyAtG/hYg0ySB92XJJ+uaaQXFuL6e9uxJK5JLZx2FbFjuNxAvOS44rCEeGFaulzm2v4Z88IckNyMVvSnypmNSHM0ddJp960oktbhoBjaYwOPrU95DONH2urvPkb2Ufe98VWj8QWzHJiiznsxFW11q3ZlXYRkj/lpwKzZojnZL37OTGQqvg4Vj8x/wAKxY0ORWlqbJc61dzKAzNIVTYOoHAP/wBerVnpaqBJc445EY6fjUbFFSy02W4bcPlQ9ZCP5CtCWW302Py4V3SE4PqfqaS91IIpihIBHHHascuzurYY/MMk1ajfVibtsT2oZElup1PnlyoZuoHtVhJCAXII470wTma1EjIV3OeD2pf+WRPenHYTMtdbuEJGyM4PpUyeIpB9+2U/RsVA1sOfk/Sozar/AHKzuVY0jrEV4phWJlY85J4roNB408n1c1x8MCxy7hnOK7DRvl0yP3JP60MEam7ilzUO6l3UDJc0ZqPdS7qYh+6kLVGWppamhHqHw9P/ABT83/X03/oK0VH8Omz4en/6+m/9BWigD1aiiimAUlLSGgApKWigB8XepKii+8alpMAooozSAKbIN0bD1BFOooA8xt7z+3/E7abexKIrS2QKUYqX570/xZYSaJdWq6X9utrVF3nytNS9i35zkg/OD7g1U0IbfiDeD1tl/RjVv4jmyTWrBpjYLcmIiNpNQls5hz/C6/L+Bq4rUb6HodsitbxyFVLuoZm2bckjrjtVioLI5sbckk5jXkvvJ4H8Xf696mzUCY2RFkQo6hlYYIPevMfEdx/ZWrzWtug2LggtzjNeoZryfx42zxLOAcExr/KlLYa3MGXXC9wYHugsgGSgOKjdy00eSTw3U5rMS1gjkVkiE7LlnLckntVo5WaOTbgHIIA6Vim2VG/UskZqvqCXMljKlnN5M5HySbc7fwqUMxxhfxPFKVYjlvyqijk18MXV1IG1TVbiZc8oh25/HtXVxcIAFOAAB9KTCJycAeppRLuGY1Zx69B+ZovcRI5fyzggH+HHPJ4FaFjcM2232rhFwCDk8Vmo7iRXJTCnO0DOame7ndcbtqDsgwB+VNOwHBfFPnVrQEEgRsCce4rgljjHJRz+Fd58QiWk03Jzkv8A0rlEBEbY644qr6EW1GR2NxLbG4iti0I6uAMVKNLtrnTvOS9QXG3d5W39M1Daahc26iIOfKGcKehrWvbrSPKtZU01FVx+8lI5Len40O40kWfhvxqd9/1wH/oVegX8bz6RdxRFhI6YBUZI9a4jwS9m2tag9mjxxmJflY5x83Y13Et1FZxGa4lWKMc72OAKE7SuFtLGd4ahRkuNQlOFldsIAdu7oWx3Pp9KvGC33BmVpmByGmbdj8K5vVPHdnGTHYRPdMP4yNqZpnhbWr7V7q9a8cbUVdkarhV5NVOcpNsUUlodNLKdkj5yVQnn2FeWXOsahfZM8xCuBlEAVD/wEcV6EomRdRllJCtuEYJ4ChTyK8tWZY4wCw6VMQburkvO7+8fTvS70Gc449aqvO8jfKCewpVtZZPvEgVQi2kyOh56cZNRtPGCRuH4U5bXEDISeapvaunAOaALazr2GfpUrAOm4dDWYIpc8ZBrVgQrbKGGCBzTQFMrhulTRAE4PSkdfmpQdpHcnoKQE32eDG5gAB7063tXupMQKwRersTgVds9IkmIku8qvaMdT9avXV1b6bGIwoMn8MS9B9aW7sgHWljFaxlsfNjlj1P0rNvdUMpMcGVTpu7mpNPuZbqa6mmbJEfA7D6VkIyZUum4dxnGfxrSMLPUTfYk31ato2kwzE7FyQDUNvCZW3uMIOgrRI2W8h9FNOUugoozxcEoqZ+UHipklBQD1NZqnpxT1nWJlZzhRTYIugUuKqnUExxGSPrSrfrjPlH86wsXclmG0KcV0el/LpsP+7muWmvElVfkKgdanh8Q3VrCI/IR0ThW9qdgOuzRurmU8Vgj57Tn2ap08U2p+/BKv0INFh3OhDUbqx4/EWnP1kdP95asDV9PYcXkf4nFMRceQAc1lSeILFWI3OcHstTS3VvPGypcRMCMcOK5G7iFtctGjEqOlMTPoH4YahBc+GZ3jY4F2w5H+wlFY/webPhC5OP+X5//AEBKKQHvdFFFUAUqjJwaSlX71AAw2nim0ucgc0lADo/vVLUUf3qlpMAooopAJgU0OWdlCsNuOSOD9KfRQBx0HhC7svEMurR3Mcu9NgiK4wN2etausGW50qVHsI5JRjbHLGJEbnnOa3KKdwODsotae8YPq1vbxNGEWJDnbg8YHAGBxxXaxEbR8273oltbeb/WQxt7larnTYV/1TSRf7rcUDuQX+v2Wn3CW8zESuQFBGM5OM1574+VT4mkyOsS1302lM1ytw6QXMi4AMqcgA9vSuA+IRmXX/MWDgwKQXYDpmpktAW5zA3dM5TsMUrMsYBdwv1OKiQSSIC8hAIztQYx+NPVEjO5EAb+8eT+ZrKxoKJC33I2I9W+UfrS7Xb70gX2Qf1NGcnJOT61HcyvHayvGAXVSVB6E0wJFjRSWCAt/eb5j+Zqrfaraaeu66lKkjIUDJIridR1u5S4VL698xt4Bt4TtVc9zXS6rPFHNZyJFFNJLiOOQkELxnOfwp2tuTe+w9tbabRru+gieExrlPOXk++K5zSNTur/AMS2X2i6llw7fKThR8p7dK17uR5/Dl+zYLtEM46E5rnPDsZTxJZkkfebgH/ZNNbAX/iFIEk05yMhd5/lXGpqEfQoea634i8/YB7P/SuCIZecU0rolvUugOQNqjJPAY4p08lxAsts/G0iQIcEAkf/AF6pvNJNsR2yF6D0pXOGc+vAqo7h9k1vDV/dWdzOtq6xtKgDOV3EAHt70r3Mst1Jc3d7JJIjlQztnI+npTPDenTaheyLEyKEXLMzYxnjtya6q30XR9MbdKv2y4Bz8/3Qfp0/Ok2kBgWun3erRBrG1KAEBmPyxj3H+FdNpFpHoCTGa6FxcSgBlQcLiluNTdlO91ihVTgA4AFc3c+II1ytsu8/3m4FLVgtDT8R6/MtoYI22PMCuB2XvXGJFk9KmnnluZTLK25z3pqdaaVhNmjZQKF6CrbIB2qGz+7VsiqEVitQsmatEVGVpDIVjHpUrYVMngVHLMkI9W9Ks2Ol3F+RLOTHD2Hc/Si9gsVIYZbyby7dCx7nsK6HT9JitP3jYebu7dF+lW1jttOtcnbFCv5k/wBTWBqOrSXmY4sxwendvrRGLkDaRc1HWBEDFaHLHrL/AIVz5Yu5JJZieSepqRui/wC7QrkKyhE3E/exyK3UeVaEXvuaGljbBeseyY/nVK0gWRiX/hGcU1LiSKN442wH+8R3qxpw+WU/SoldXY0W1Ap1xxZzH/ZNCikvDixl+mP1rPqWYi0qIJLu3QgEZJINC1LbKf7RjJHSMmqk9CUiW4sLdIXlAZNoJwp4qCDTJ5IdzOiA4K+4q9qBxYSj1wP1qwOI1X0AFZl2MSe1lg27ip3HAINAt5gThVH49au33MtuvrIKtiBSR2ouFjEW185d6tjPUY6GkNlKOmDWhYx7hce0zCrJhNFwsYZtZh/Bn6VG0Ug6o35VvGE+lRtHjtRcLGCRg8jFWI8NEAeRWi8QbsKrPCyn5QCPSqiyJI9n+D6AeELnGf8Aj+f/ANASinfCBWHhK5yCP9Of/wBASimCPeKKMHpnJpNwyRTKFpV+9SZpV+8KBDaTNBpKBj4z84qaoE++KnpMQUUUUgCiiigApCaM00mgBSabmkJpuaYA2CCD0PFeYfECFINUto4l2oLbAHpya9MY15x8RuNSsz6wH+dEthrc4uI/ul/3RTg2c1FG37lPpTgaxNCTNQXpItJcddpqUGobsn7LLgZIQ4HrQhM8guo547qZ543yXYlivB59a6fw7HFBo7S6htWB5d8CyewwSBUrNcTSssksdvHzlAASx9M1P4rvxYwWrJGpkMYCkjgVpLsTG28tjQnuEn8P6jIkbKnlgAMuMj6Vzvh7H/CRWZxg7m/9BNU4/E949nNazRpIs4CbhwR9K3dA0K/i1CG8uYxDHGScMfmfIx07fjU7LUbab0IfiAGlk09UBLEPgflXERGMBg6g7uNxP3fwrtvHMwiutNcNkpuJx26Vyt7aKyG6gGVPLgfw+/0prYmW5nklD3z2zVmGwkmjWR5FjVvu7upHr9Kgch+e/rVq2ZjEEYkqM4H+FUK5u6DbCxWd2uAglAUFyEDAc8etOv8AVWhiJtVSXH3iGzt/AVWmWCREBgkYrlQj5AUAUy6gewjVxDEhYArt5GDSGZn2ma6nZ5pGchGxnoOPSoUjPerEaBInbH3vlH9aAKYiJlxTkHNPYcU1OtAGla8AVdzkVRtzwKllukiGPvN6CgRK5CAsxAA7mqZlluZRDbIzMfQc1Paafd6rIHbKQg/fPT8B3rp7LT4bOLbEoH95z1NJsaRm6boKQES3OJZuoXqB/jV6/v4NOTDEPMRxGO31pf7WhOow2dsN5Z8O/YewrmtSO7Urk/8ATQ1UKd37wOVloR3l7Ney+ZO+f7q9h9Kr5p8aRPJiR2RcHkDPNLHE0reXGvv/APXre9tEZjWGSB/sioy3YdP50O+7gcAfrTc80rjFrQ04fupD7is7NamnD/R3Pq1RPYa3LSiob84sn9yKnFQXyGS3CL3YZJ7D1rNblmVGoILt90fr7VNZSeffyPjG2MLj8ajyrSKEztThff3qayObi5fpyFpN3CxLqPMEaf3pVFW8VSvDvuLRP+mhb8hV0GkMo3fN7aj/AGif0rQXrVCf5tTth6BjV9e1JjRS04ZW5/67NV3FU9O6XP8A12ar1AIZikI60/FJjigZA6j0FVmXk4q3J8q5qqc0xM9i+Ewx4Uuf+v1//QEop3wn/wCRVuf+v1//AEBKKZJ7ghy1DHJPFA/1lNb7xqxAygsOwNAIUjJwB61FMH84N5mBt4WpGKeWd65VuMEUJA3ZFG51iytSRJMC2eFQZJrLn8RyFgLe12g9GlPX6Crt1pFlcEtEWhk9RyPyrHudJvrcEqBPH6x8/pXdRhRe+/medWrVltt5Grba5nHmw7j/AHoj/Q1pw6nbz8LIu7+6eD+RrioiVkUYKsD3rRb5l/eqp9xVVMNDoKlip211OtEqnv8AnTt1cpFcywD9zcMo/uv8wobxfZ2RC38scRJxlHz+lc0sNNbanXDEwlo9Dq91IWrOtdTt72MSW00cqHoVODVjzfXj61hY3LG6mlqh30bqBjyaQmmbqM0CFJrzv4kD/S9Pb1jcfrXoBNcF8SB82nN7OP5UnsNbnAxH92v0p4JqGNvkAqQHisTQdmoLtiLaXacHacVJnmo5sMhDdDxQI8m1B3e+k83d8pwPpWjo9jLrQlimlkaGIAgk52n0FdfLbWcRJkij2ns65z+HU1WW4hto/KtIEiTOenf6VdybFaz8L2FldRXclw7JG24I+NuR056n6VrXOtDkRAsf7zcD8v8AGsW6vEjBkuJgPdjWBf66JY3itVIDDBkbg/gKVrhexX1zVJdSvyzSbo4/lT096rWl61s/PzIeoqpRVWJNWWyjulM1lgt1MX+H+FXNH0d722aR5lgCsRhlJbj27VhwzyW8geNsH09a66xc6jpsbSq0AkbCTgcFh2JovYCKO0TzDEQ+QT8+3NO1yyWC0gb7SksYCrlQQR14waLm11SJh5ikY/jMi4YfjVK/g8uyLlucr8u/PJJ5xQMy3fcRxgDgD0pyVGOalXpQIGHFMUEtwKlOO/5VastOuNQbEKhIx1c9B/jQBAjOzCOIFmPAwOTW7p3h/aRLe8t1Efb8a1NP0qCxXES7pD1c9T/hT73UYLCPJIZz0A559v8AGlq9EO1tydzDaxb5SERR06cVzepazJd5ihzHD7cFqp3l9NeybpG+XOQueBVauiFJR1ZDlfYv6IP+JzbezE/oarXh3Xs59ZD/ADq3oQzrEPsGP6VSnBM00h+7vP481V/eF0IscZPSrFgc3J7AIxx+FVWYtjIxjtVmw4llPpE1TJ3Q0tSjSU7tUlvbtcS7RwP4m9BQ2IW1tjcPk8Rr94/0pt3dsZdlu5SNOBtNWbyYRxi2gBVQOTVAR1i5XNErEsd/dL/y03fUVNJezTxbGCgHqR3qBYqnSPHapGEQAYelPsefOb+9IaNtTW6qiEAY57UBYik+bU4F/uozVcziqifNqsh/uxAfmat4oAqE7tVj9oyf1rQHWqqRr9pL4+bbjNWl6ikxop6b0uf+uzVezVHTvu3P/XZqu4oGhe1JjinEcUUARsoIwelQtCOxqxSGgR6x8KkK+Frgf9Pj/wDoCUVJ8Lf+RYuP+vx//QEoqiWep3utpY6rbWhiZmnYANnAUZxVbXb2WO0vjE7IyJ8rKcEciqOqmK8vYsEC4hdZIz/eAPK07xK6rDeoc5KEitrbEN6F6G8Labp8pOS8WCSaQagbu53IyhYFKOueSfWuefUBD4b0tsEkZH5NXK313caf4vGpwKJCFZTEWIVgRWsUt/Mzqt3a8meni4PrUcupW6W7zLI+UYIwUZOcgdPxrlrDxhp14RFMzWc5/gn4BPs3Q1qWxw0pBBDSEgjnOQK6lSW55TqSi7M0pTFc/wCujWT/AGhw351yXjHxEvhWO28lHnNxu2hjjZj19etb3m4rhviBANQm01JJJBGokJCYyTgHGe1Wo8iv0Qoy55JLdnKah421e+JBnECH+GPisvyL+7je48qR1UFmeQ4HH1rXtba2t4dy2yxPnnnc2PcmoNSuHS1UISq/NuAPBGD1rnlim9Ej0I4VLVs6X4d6tK2mqC54Y456CvVLPUDIoDH86+ZvDfjB9AYI9sJ4CedrbWH07V614e8f6Bqm2Nb5beb/AJ53HyH8D0Ncu52npqyK3qP93/CpMt7N9ODWPbXGQDkFT0IOQa0EkyOtSBY3jODwfQ0uajD8Y7ehowO2V+n+FIBxNcL8SP8Aj209v9tx+grtiWGejfTg1w/xIcDTLItkETHjHtSew0eexH93+J/nTywA5NZ76hFAm0tubJ+VOfzPQVm3GpTzZCkRoey9/qeprKxRsz38Vvw7Yb+6OW/+t+NZVxqssmRGPLX1zlvzrJub6C1XM0gU+nc/hWFd6/LIStsnlr/fblv/AK1NITZv3N7DbgyTShc+pyTWHd6+75W1TaP779fwFYzyPI5eRizHuTmjBJqrE3CSSSZ90js7epOabtNSKlPxxTEV8UU8jBpMUANrc0rWbrTrCa2jZHt5Tl4pFypPqPQ1i4qaM/LigDstLuoPEFq+m3W1LlRvgYnrjtXOXxuorh7S4jWMxHlVGAfQ571ZspbWJ0eFmjmU5DPwQfY10V7Hb63brdMqmZBiQDqfXHsev51F7FWucYBTgSWCoCzHgYFXV02a8vpIrWPbErYyei/jXS6dpFvYKCo3ynrIw5/D0ptiSMvTfDzNia9yM8iIHn8f8K6SOJIohgKkajsOBTZ7iCziMk7gAdvWuZ1DV5r59i5jhzwo6n61UYOYNpGlqOtJCvlQDLHse3u3+Fc7LI8rmSRizHqTUt5/x9y+x/pVc10QikjKTuMJJPXFPCMg+diWPb0p8UzQxSIFQ78fMy5K/Q9qYzbeTyx6D/GjVvUehPaXw06f7SV3sEYKvqT6+1V4ZGmsWkc5ZnJP51XmJIJJyamtuNLX3b+tRLdDQVYs+PPP/TFqr1ZskaTz0QZYx4H50PYEVoYXnkEaDJPf0q/JJDZoLdHAb+InqalwmnW+xcNM3U+v/wBas9oFmJaQbmJySaylO+hcY2JJcPGoBB5pgj9qkSFY1CqABUgWs7lWIQlSBakC0uzmgdiPb3qSNPlp22pEX5RTArQwbbmaQtndgfSrIHtSKPmb61IBQFiNF/eNU2zHSkjHJNPbhTSArWcAiWTBJ3uW5qzimxriNafigBvtS4pT1FGKYDCKTFOIpMUAet/C3/kWLj/r8f8A9ASil+F3/IsXH/X43/oCUVRLOuazmvNet4YlO3AeSTP3F61e1ZYZtXJm3G3YbGA7jGK20FravcecyR7lXczHHy4rB1vxHpu9dPsFE927BUCDjJ9621urEW6GZrVmNJ8LW0e8Tok7BXxyVPTPvXI6k/8ApIc9HUMv0rv9bt/tFiukQDzJYUDsw/vdTXE3Cpf6e0LAJcW+TEcdfVTWkOxlU0dzBnZJVKsoYe9QafqOo6VdO2n3jouR+5k+eM/gen4UjPgkEYI4INVS+2UtXWp22ORwvudjYeOraQ+XqkDWUn/PQHdGfx6j8areMtQtY7KxvvOR7cSMu9DuHI9q5OVg+c81haxbBrTYhZUZwWUMcE+uKc6vuNNGcMOvaKUejHX3i5EBS2jH1fk/kK5671O8vmJkdivoTx+VSLYxr0pWgAXGK87m7HqW7mfg0h960IrYk8ipm08MOlSA/R/F2vaBIG07Upo1H/LJzvQ/8BNelaF8cwuyLXtLx2NxZnj6lD/Q15RLp7p05qo8Lr1BouO7Pq7Q/GPh/wAQqP7N1SCSQ/8ALJm2OP8AgJrfyRwcg18Xco4ZSVYdCDg11uhfE/xXoG2OLUTd2w48i8HmLj2P3h+dA7o+oya8c+J+vte6ymlwyH7PZj5wD96Q9fyHFPs/jvp8unSG/wBMmt70IdghO+Nmxx15Arx7UvEd5fXEsqnY0rF3c8sSf5UmM2Lq+t7RcyyAHso5JrCu9emlytuvlL/ePLH/AArKYs7FmJLHqSc0mCamwrgzM7FmYsx7k5pAM9qeEqQJTEMVKeBinAUvSgBopcUtFAETimVK9RmgBMVLGpbp+JpVg7yHH+yOtWre2mu22Qp8o6nsKAIeBwOT61t6ZM1tDER0xhh6jNUp7RbYqudzdzUbXDIRChw2eSewqXqik7M7azRRCAgGB1qDUNXhsAUj/eT46en+FZEV7KtvGyTELu2uvZgaq6jbJbXIVH3hl3E5zg/WnRSbsxTbWxBcXM13KZJn3N2HYfSo1++PrSUqcyKPcV17IxJbv/j8m/3qgqW6/wCPuX/fNFxBJaxRs/DycgegpXskPqQswT3b09KiJyc9TRRSAjl+4asQcaZF7n/Gq0v3DVmL/kGwVEt0UhtaVsBZWxmf/WyDAX2qraxqSZpf9Wn6n0p8jtPJvf8AAegrOpLoXFdRpLSOXc5Y09RQBUirWRYoFO20Yp1AxNtKBilo70AGKkXhQKZUg+6KAEQct9afjimoOv1p5FABGOKWT/VmiP7vbFK/IUe9IBVGABRTuppCKYDf4jQaXHWkoENpDTqQ0wPWvhd/yLFx/wBfjf8AoCUUfC7/AJFi4/6/G/8AQEoqiWd5rF7Dq+602YhP8eMHil0DRI7e6Ny1tHGYgSHLbix9a8/tPF14uoTQvFG0azMq4JBAzxXQanq1xN4dmKsYtyH7jEVs1pdEJWZ0l/qehaI8l3dXaTXwB2qDkgntgdPxryK31mS6v5ZJQuXYn5eBkn+VbQt7WzsVubiD7XLKvPmPhefYUvhGzg1a8+yyW1rHFIcHbF8w+hzxST1G1oYerwyQ3CySIVMq7xn+IetYsj811vj9wviaW0iRY4bZFjjUemM1xrg561rGbMZQQ7fxVG+BZOKuqvvRJCrDmrlO6IULMwFgY9utWEsieorVjtE/yKtpbIBXMdBkJYgdqf8AZsdq2PIXFMaEetAzINsD2qGXT0ccrWw0QqNowO9AHM3GkA5K1mTWEkR6V2rRA1XltkPX+VIDh3jYLgioSvNdXeWERQnv9KwXtwrYz+lJgU/LpQntVkRAHrSmMev6UgK+2jFTtH7/AKUnlDPWgCEikxUrJg4zSeUD3oAizRmn+UPWpI4FILE5A7UAQiNn6dPU1IqCMZUZbOM9/wAKk2kkDOPTjpXVaZo1vbRpMf3kxGQzD7v0FJ6AY9hock5ElzlI+oT+I/4VtmKO2iCIgVQOFAq+U5AB61kaxO1rbuUGTkDJ75qUnJlbGPeXA+05OOD0rKMnmTs5OCzZpx3SOWZsk1qyaZCse5Plqpe6Jala0kYkKQSikFver19++UThWCjCDI6/hSxAQ6MXABfzPvdD1rStIBcILiTkqhIXsD61kpuMrovkTWpzvenRkCRSegOSfSgJuI5602UHcUBwoP516DOZIW5lUyyGM53End7e1X9a4W1H+xWWU961tbTm35/grJ7otbMx6Sn7PejZ71RJDKPkP0q1GubG3U8evtVnTrNJi8khyE6LjgmlnXdLsGAq8AAVlOVmXGJETu2qOEX7o/rTwKcsXvTxH71izVDQKkFSCIDjNLs96QxlLTgnvTvL96YDBRjmpNnvSbPegBopQ3HSnbPel8v3pAIpwKXdTvL96NnvQA6Pp70rDLqKaE96cqktnPagB1HFLj3pCvvTAaOlFPCcdaQp70CGU01IU96YV96YHrXwu/5Fi4/6/H/9ASik+F/Hhm4H/T43/oCUVRLP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10" descr="data:image/jpeg;base64,/9j/4AAQSkZJRgABAQAAAQABAAD/2wBDAAgGBgcGBQgHBwcJCQgKDBQNDAsLDBkSEw8UHRofHh0aHBwgJC4nICIsIxwcKDcpLDAxNDQ0Hyc5PTgyPC4zNDL/2wBDAQkJCQwLDBgNDRgyIRwhMjIyMjIyMjIyMjIyMjIyMjIyMjIyMjIyMjIyMjIyMjIyMjIyMjIyMjIyMjIyMjIyMjL/wAARCADcAY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MOM88U4c81BLlMEcjvTQ5HSuRT7nQ4roTsoNR4KNlaVZR/FQHVjweatO5NhkrJIdj8H1qnPZZ5XkeorQKKw5FReW8fKHj0qkBivCyHpQp9a2SscvDrtaug8KfDq/8UXisgMFgrfvbkjj6L6t/k0OaSuy4psp+CvCN/4q1IRQgx2cZH2i4I4Qeg9WPYV799kt9M0230y0z9nt1CqCcnHuau6Zo9l4e0uLT9OhEUMa9O7HuSe5NNMeJCW+U+4rhqVed+R0wikPtSQB047VfS4GOTj8KqICABlSPenLIVJCEY7jrUob1NBXifKktx7VKrRo5OR69etZ6T5IyDxxxUrMzMArnp0NaRZlKJemdGxhyCOmRVVpiuM9OmarGWTOwvyPamK+52hk6kZDDvUykOELIlaUISM8npWTq0rrGNi7pCyhVHfJxVmZ8xFieV4P9Kr6eROZb2X7kOVjz3b/AOtWVnOVkbXUFzMk06MwyuSdwClCR/E3fHt1rTSGS6YyKOI12hm4FUtOja4ckAhM7foK3d0KQtbjaYwpDKegHfJrvpQtoebVnzalA3UUVsLa3YyblwzINxbPoP60lsJ5JxbGI27Mu/8AejJKggHGOO471DpsVpDG95bFMzfNheAFHSsHxH4lvLbU1js5GD+SA2FyRkk/h2rdWOaU+RczNfXNCghgnvhcyeZgAA4xnOPSucDxIpXzAPU1lzTa1qJBllkIPPztwKWPQ7mVczXioPQc1VzzKvLUldI1UuLRSC03epIrvSkOWmJP1rPi8NW5+/cyMfpV6Lwvp+BmSTNK7HGHZGhb3+jcfvmBPv0rZs77RpAmLoZHTccVgr4TsmHyyEH3FWU8GQsPkuBn64pXOmEZLodbby2jkmK4VyeuGFWGhR02kZH1rh5fCeoQcwSlgP7rVXL69pRyruwHZgaLs3Urbo6K+8OI7b4ZWRsnHGaxZxe6eCJCs23PzquO/pUtp43khYJf25/31HFaJ1XS9WiIilCS9eOM0XMJ0oSTa0ZmW+prJEXJG4dfX8quw3QblWBFY1/bbfdcHkdcVmW19Na5RJN6543U0zid4M6LWdQUW6xZG4nNZt2sX2WNOrAE9ayZL43FwrTH5+gx6/0q19qEoCvgEcq2f0pSjc2pYmzUWcJqtuLLX2cfcm459a4y+Ty72Zf9rNemeJrLz4fMCkMhzx6+n6V5vq4Bvd45DqDXNGPLNnrU3dFLNJSZpCa0NBTVO8j3xEDrVomo3NNAZVlL5U209+K1wRzWNcKYrjcOmc1oRTB4Q3cdabQFrIpC1V2nA6kVA94i980rCLpcetNMorMe/wD7oqE3E0hwM/hT5QNUzqDyRRWWLe4k52t+NFFkFjoQxeQxlflpJE2yqoHBqYH5S2MY6mojIJZ1x0Xk1gjoY1kHQHn0pi4zyOamZQ5JXJNEa75HGMkU2uw3EUHHWngZ6VqaJ4b1XXZvK0+zkmOeWAwq/VjwK9a8L/Cix04x3WruLy4HIiA/dKffu38qn2nLuLlRxHgv4eXHiKRLy9RoNNBzu6NL7L7e9e42lrDYWkVpawpDBENqIgwAKthVjUKgCqOAAOlNJGOvPoa56lRzZSIXTOf5d6aLdOecZ9OlTjaRmkPHTOO9SirlGW1AJ2gg+w4qlLEF6yMf+BYrVkGRyNw9jmoJLcP9x2APrgVSSLUjHAmRtwYOuf4s1oQSPtwdif8AAT/n8qgmtpoPnDs6jrwcj9alinWRMNKPxWmrIqWqHXLSEKzqAV6MM4P6VXWZnwQfmT5gR+tWEldJMEhlPGVPFVdSCIm+NcAc7hxUyY49iO+lxMqx/wDLVcD3NWbmGKy0uONpBHGiFmJOM+p/E1lw3ieSZ5GUiAF8kgY/+vWDquuvqt3LsyIVIEUZOdox1Pv1+lb4ane8jhxtfkXKtzYufETwPDZiVY7dWXcY129cE5PX+VX9T1m2N9Fp8blITgzSLyqjGccevH4Vxl7CFuUebJaRFbb+hz+VX47WGOFWubpLc8HyQpL49cdB+NdtkjxlWndpF5L5bTWJbmCR2t2bItycI3HUjtk81cl0/UbiT7XJahPNO4uxC4+uelU2vcyrbaPaxTeWOJ0hy2e/zHg/XH0qxB4f1K4xNeXUdupO4lm3Nn19M1Kl8h+znN2epauNOs7MILq+lWUjJUQE5H+z/iaDf6PGgBs5AFPDmbBb/e/+tUh0bSt2+7vrm6k7kuTn8qtImhW4Ai09TgYy+KlzS3ZtHDu+iEudc0lESKGKCdQMgbSu32z1NIviWFl8p4YGiHRfLbC1ZXVtMiCgWkAx/tf/AFqkj1uzOSsEA9cJ0qPbQ7m/sZEjeINOeBVG3HGUZCoH0NSR61ZuuzbEE7bZATT4tQsJMAxQ/hx9KsRxaXcICYosY5yM1amnsxuEiVJ7doVaOXaSOCGyR9RT/NWVSizRyt/dZcZqt/YOmsMxRhD6ocfyqtLoM6DNvdyZznD/ADf5/OqCzEvtJtJ4S1xarH6lK5PUPC5RjLYT8g54ODXRyX2qWEHlS2yuqn/WRjJI9wetIms2l8phlCow+6UXDL9VNLmM5wTOEfVb/T3EV8jMoP3qR7yK4Uyx8nHVetdvq2kJJaq4Q3ETD5spgj3+lcBqmgzWcjPZblYH5oW4NUmcNam0KxIjLJgE9WFMiuBkRg9PU9fx9ayYtRZmaOQFHHVTVg5kQFPvAHiqTPPldHVy20WoaPI8XEiptkXrhxyD+IB/GvIPEdv5dwJFX5QSvA4HevRdJvninjVcnJCsnr2xRLZQ2WpX1rOiyRTKjqGXgg5zWVRWdz3MuqurHle544XxTDIK1fGWmpot4stsp+zTE4X+43pXJtdyN0ppXO6UWnZmm0wHUiq8l2g71TWG4mPCsanTSZjy5C09EKxWnnEnAFTacS8xQ/dKmriaTGv3stVu2s1hfIUCk5K2g7GH9nuJXICtjNTR6VIfvsBW8kK1IsY9KXOwsZMWlRLywLH3q/FZxovyoo/CrW0YpwFLmAi8lfSipsUVIiuZ42Uq/GexqGFkVmParjW6SD7uDXZeD/hle640d1e7rXTjyCR88o9FHYe5/Wok7G6Rz2g+GdR8R3Qi022aQfxyHhE+p/ya9d8N/CPSdOAn1SQ39weSmNsQ/Dqfx/Ku10zTLTR7GKzs4FhgjGFRR+p9T71f34PB59KylUb2CUn0GQWkFpCsFtDHFEvARFAA/AUDupPSnknGf0pjnHzLz6g1i+5KuNfpUTMO/GOmDTmfIOenoarls4UDr0NI0iiOSYxncRtHQk9DSecC3C+/ynpRI6shB+nTr7GsGa9azuAj7lU8owOQwo2Noxubnno4G5Awzyd1QsgOSuVPfaMn9ayDqUcrcvtJ7jHP1qCXUzGciYoe+eRmnctQaN0LcuMHYf8AaL4/QVBJaTbiVMGe5DH/AArGi11mbBOT9etaMWoedHhnCj3GTTTDlaJHkuYUwUVl/wBl6z31R4X2PExVuACM/hTrh35MUoOe1ZN9qElvbSPIBuHCH/aNTZykkKbUIORneIL5GkNpaqFSM845y3c/59KraLZNNK4zsUAF5W5x9BVe0tjcyM8jFUAyzYzgV1Nlap/ZzLIzRrxtUcMx9/wr0eZQjZHh8kqs3KRUAlS8ZNP8xpj8gdkACrjsTkj+dW7fRrSL97fSNdTE5KA/L+PrU6bYk2IoVf5/Wo3uFXgcn2rmniFE3jh43NP+0GjjEdvHHBGOAEFVnuNxy75Puaz3nc98fSoixJrjni29jojTSL7XS4+9n6VVllL9CfxqHn1pOTXPKtKRaikBdhSeaw7mgikK1m5srQcJnHG41YhvJIzkMemMVU203HPWnGrKInFM3odfniHcnHUNWlbeLGXiQsP97muOye/NL5jfStoYua6kummegx67b3WMsh9enNZ99DY3ALSRqhIwsgORn69RXGiQqc9PpVuLVLiIjLbl9DXTHG3+Ih0jSmuNRsPLaC7eaFc+WA/K+oB6H6Gki1C21uSOG8M4uQdoeNQWYdgynv6EVSW9Vy3lt5LEfMP4WqvIIbtxkiGZTlGBxj6HtWscSjCeHuUdf0PFy0bgh+sc4XAdex/z0Nc0Z5bO58qb5WThW/rXXrquo6bK8V3I09rM371X5DZ6/wC6fesrVdNgmtRItwk0DMVVwCHjPYMP89K64VLo8mvQs3ZFDzw7q3c9cVoaxftNbW10zEsqbGPuv/1sH865mKV7S4NvP26Gr87mSxK/w9Rx3q5aozwU5Uay7HP+JJE1GzSJ+cOGFc/FYQx9Ixn3rQmdnc56LxTMVnG9j6OpJSd0MVAOw/Cl2CnYowe9MzG7RTSPnFSYpv8AHQAiU4Dmmocsaf3oAMUoooFAC0UUUWEe4eFvhlY6RL9r1Ro727U/IpX92nocdz9a75QoGFAwOlQn3609eg5rilNyepu0PLHvzTDgnPehj+GKb94A1O4kgLkA5z70qtj7wyDTDuzwPyqNiVKk9ewFBVglAQ5BO3uM1XkYqDwSBzVolWiZWGcDJrPdjH8oOVHcc8UNGkNSCWVhyGO7GcqOorC1zd9lE0e4ZJKnGBnuCO2a1592AVGSePlPf3qg8ZmjdcliRyCOfw9DULsdC01OSS+J+RlBHsOPrU3mCdQFZD7E4pLjT5LW9ZZD+73YLYzj0NadvYZVQUVwOuRg1oolSkjJZfKG4blYdQeefrUlrqTRy4ORg1snSpAxZI2I4BH1qQeGzO3zRcAckjBX+tJp9AjJdR1reJcKA4D/AIc1zOuXKXeqLa2ygRxnGB3bvXXS6DFYWctwvmkRRs7Zkx0Ga5Lw3aJPNLez87OVU/xNV0k07yOLFyUrRibNnYeRbR+ZgLjIQdT7mp5JlXqfwqO4uTuPOWPU1VAMjbmPFY18T0RlCnYlMjynjgUhIXgUm8dFHFJXFKd9TWwdaOKQmkJrNsLDs0hamZpM0rjsPJpM0zNITU3AfuppNNzSZouFh+RTfwpuaM07iFwDSFT1pCaXdx607gMJoD4BB6H2pzAN0qJsiqTsBJ526MxyjemMDPUf59Kq3U02mxFYdlzpzsWMbjp6j1HY+1SZpyMQCAAc8FD0Yf4100cQ4uz2MatFVF5mHqdkt3bC4t0KpjMZ649VJ9RU3hnU0Ik0q8IaCfIAbor9P1/wqyoisXmjLOtnc/d54jcHuK57VrZrG/LBhjPVTkH3FevCanG6PGnTdKdzH1S1ey1O5tnHzRyFfrVWtTXLk30sF0y/vTGEkb+8R0P1xj8qy6o9SnNTimhO9KRR3oNBYg6U1jginr0pp+8KAEAw1Ox81H8Zpe9AMKBS0CgAopaKBH1RwchqTkAj8qMHkkU0Ek8muA6AJ56c00MOi5AFBOGOKYW+bnAz3FIaQ8N8wHC9cUxmB5I46+4pAPfPFKoyeetNaj2BFHGDkjpUVxb+aAQpVux9xzzVtFA7fnUwAY4x19O9Va+guezuZAtAUywwCO3UUwWEe7DDBY8MPXsf6YrWlAUndjn9az7ufy/u8gnn1B7GpaSLjJyKWp2CPAJyiuV4cHjcKxobtIGaHkhOFJPO3sD9K059R2rtPQ8MpPUHrXGahO0WoKVyCflbHcdjScjeEXszsYb6EjafTFaFvcFwACCB2Y9K5qwZGi3EYJ781r2/mb/kKY/KquxSihvimZk8PXMUSMJJtsKgjuxA/wAa5mFUsrRYY+wwPf1NdN4glA06NHILFwwAPoOv61ybPk/yrnr1uX3Uc7gm7jicnnmnbs49KhDfnTtwFcXMOxJkCjORUeaeuNwDEDPQdzS3CwoBNBGOtScdhTGUk4FJ6ANyPekzxkCnrET1qQQY61IEGfpSZNWhGgHXmk8pOfmAp2EVc+1NOPpV6OGFmxJIUB6EDNQPBgkDn3FIZAQOxppGOtPaIioyCvWnqAUh4paQ5xQAZzSHpTSaUGmmBGRikJ75qRhUTChghJUSeJkfoww4/r9ax7+2M2kPHIMz2zbS4/iUj5TWuGwfSobhSVyuBkGNvdG9focGu/B17PlZy4qipxv1Rw7yebZMp+8hB/p/Wqop8waG6uITximV6xz4b4bB3ooooOgRelI3WlXoaa3WgYv8Zpf4hTf4jTs/MKAY6kHU0uaTIzQIdRTdwopDPqvovPJpjAcjP50SHHWq7S57n2rglI2jFsdgb+DUTtuPHTvULSOSP15p4PrjnvU7m1rD925eTgj+dPD469e3vUauMHIxjrUNzOsKMd2OKq9hKN9C4s67M8k9DmmS6lHEOTgVzlzqzbmA698VlyXskr852ntUub6Gqw66nUXmrh4/lPH51jNcyy7t2QeQef1qvCTtw2Tkc+9SqCrbueeSO4qdXuaKMYqyGKpaUlyG7g9Nw6Vn61bIYN6qQBhuO3YmtR42fIz06D/CnSxrJCwxngjno3tVxE31MbSpy0YB5IOK1TfrCcAkY96wgVtLiWMcL1XPb2qrd3zbuuT3NU9h7mvqV8bmReeAuKzycCoonMkMbE8kc0pPOK8utK82YSJAaM1Hux0p8fPPpUEE6LxuNSAZOcc1HuwM9qaZDn0x09qrYRPk8EDinhlC4xk1V8z0p6uc9RUNgWQWxwcD2pwUetVw5pQ5qHJlWJidvQVWaVw/XjPT0p7SBV+Zh+VVLicKPlX8TQmxWLbO3saZ5o+n0qil447ce3FK8xkXKjnvRcLF5LoRyBgVJ7BhSOVkYkkAnnHSssnPY/nU8TkDa3SrUu4rE5THGMimjjvxS+aUwHGV/Wpdm9GkjUlV+8fSmtdgK7p3FRZPSrPT2qGRc/Mv40AIGpjUmaCc+woGMNMPKkH05+lPNRmiLcZXQnG5wesIY9bmUc8Z/rVet3XovKupbjyiRLbiPfjgMGH8xWDX0NGfPFM4o0+S4ueRS03vS1qWApjUqng0jUABznj0rMutRlinMaqOK0/4/wAKybm1M9zI+8Lika0+W/vCf2ldEcACoH1K6zjcKjnVoW8veTUSxsx5BoN1GFrjxeXCkkSHmipWt+Fwp6UUXQ7x7H2EXyKjIIYgdPapRHg9M1MIlB3Yxx2rzlFk8yRUFqWAbOPp3FEiJEhbP+9/Wpri4SKMjI4/Wubv79/MZd3fjvRKSWiLhGUtySbUDFJgMd3f3qnJdvMMZ7cVWiDTfxZPUe9PEZjk+bPuaSXc3slsNMO7GF59/SlW3CkYHB6E1bVMDnrSHBBGf/rVQrsiji2MMZP6VM4ICtwFPOfekBXg5/8A10smDHyOO9SDEMoA4/n1qtc3iRZGMYwc+tG/YeR8wOOnY1U1H97bOBznNUhMy/EACyLcx8K33iPXtWLNKZEEi/dFTC88+F7Odv8AZye1ZBuCivAeSvH1qxq50VlJvsomH93H61KSM5rN0icS2AHAKMVOK015U5ryaq99oxluMZsVOjbUAFVM5fGeOuKtW48xlyR0yaaSSuTZg8uGwD05/GmGQu3LDceTk0t6yLChVApJyTVBmJJzUOSeocrvYuG52I2Mc8dKozXThhzgUpyRk9BVS43SNtQFj7Ula9jSMS5Dduej/rWgJCIs+ac+g71iw2cindK+3PbvWiGCx7cAZ7d6znGz0KcUS+YScknI6c1atLQXW5pCTzgDNZytzmrVveG3bIxjuDRBpPUyktNC8+mQc+W2GHo2azmG1uw9cdKvtq8YUhY0DHvms2STexcnPtWlRroTFNbj1KknjvTs+lV0BJ96mCOeAD9KzKH7iRgd6lglMedhIOMEHoagAPQ5FKzBeeM1pFohosIjyBmAJxyfpVZ32sfSpIZwj7ygfj7p6Uy42sdyAhT0BOcU2CI24PHQ9KZmlzlcelNzzSGL1qNjTs0x+KT2GjA8TMRZwrk4MpJHbpXNA9q6LxOc20C+sjH9BXM7WxxXvYP+EjmqfEyU8UZzTVAC/OST7UDDE7eBXUTYXikPSlC89aaaAFb7w+lUWH76THrV49R9KzZZ0inkDEAk96C4q+xTvEP2nPtTRc+UOADViWeJmLA54qose9Gc8DtnvSWrNm0lZj/t5/hUk980U+2RUBLRhs0U7ozsz7HbEfzenrVaW9Cj3qSaUEFQayZlYseuO+K8yUn0NoRT1kR3MpmPbHXFUpbbduZs/lV5FAYArwe9TJEDnnI96SRs5W2MpbVR0xjqOaAF6Acj16Vemi2cZHXjnp9aqsiqT/L0pjTuBKqDg4B457VWlmjAPc57UsjKGw2Rn1qjcsQSQTRcY6ScKchue/pUsNyCoBbrWTLIeg656VXFwwbIJH44qWVoaFzcmOTGePbkVVe8AU7uuO/emTSh4CSwBPH41gy3mGIckYPQiriiHqZ2rymK8Z04Dc1nSz7wJAee9WNUmEjEgdRWQJSpx2IrZRBSN7QLzbdvATxIMj6iupjIMZrziG4a3uUlTqjAivQbGdLiFJEOVcZFediocslIifcVV3uy5A+U9aljfZHk91qBvkm56Zwakj+a2x3HymsbXVhLuLctvtSMfdAOazxJhaWWWRTsyCCADzVJ5Sp27c1mo9C7FtZVZiGYhfUdTTluIYF2oDnvVJdzDJPWmnjqapWQ+Ulmu3YkA4psMpVs1EV3Ek9MU6PpUS1ReiRqK3Gc9ac0jAbexqvC2V3HoOlOzk1kjB7jxHCX3iJUYnPy09mIOKjXJI4I96n2CRh5almHXNaWvuQxPmIGDjHtU8cmRyeaiabbKInxgccetEilW3Lye/uKdrMRLK2fnPUDGc1BHMXba/4GoZJmIx2NMRyGyDg1S1YmaaqChPQ9qmDxyWJXYu9Sfm7kUyIYhGTlu9RRAtD94AbuSfpVtCRBu5ppNJ3pCaxKHZprmkzTJGwCaEruwzmfEcu64hjH8Kkn8f8A9VYoqzqM/wBov5ZM8ZwPoKrDpX0dCPLTSOWTuwPrRkgUtFbCuKO9MbinDvTW6UADfw/SsLUR/pZrd6hfpWJqORdnFBvR3K8TLvUOuV71bupIpI1jjXAFUQQ3FXGtGVlbkjbnimm0rIdRR5rthbwFgQjYI60U6AFWY5x2waKydzPlXc+s33E56e1NXBTkgHoakfOMjI/3qaFbbkAZrzzq6EL7sEA1FuAAGTVhgpJAB3VDLtjAL/hjoaRSI5jH5fP3scCsuSRRx61LNMQ+4885rOmL7jJ2PX2oLSsSO+7JJ571VmHGd2Pb0pHuAR83TFUZ5fQnHrmmK4yUiJSBkEZ68+9Zs1xtO4t1/SpnmZgQ2PTNUJ1VxlD06girSFcnWYSA7uQe1Yl/L5T4Y528DPcVLJM1tyx47DNZF/eiQ4HSrjHUGQ3M+48ms9pfn6/SmvMW4qMcnmtkibk5OOc810nhfVPLkNnK3B+aP+orl+TUsIdHV1YoVOQR1zWdWkpxsxXPR7j5juU0sEgEmD0bn8ao6VqCalaZGPOTiRP6j2q35Y6HI9j1ryJXg+VlpXIblPmIA75FU2AyCa0drkGNyAQPlY96oSW7hjn7tZt63Liug3jOP4RVdmbd83TtVoIAu3cc9sVVkBEgRwQTTKSAS5ODx6YqaNPMcAHrUa27P8w/WtOzsmjQEkeY3rUtp7ETaSGBdoAPbjNFXG0+dj/qpAfpmoJbeSA4cYPp3qXFrU57iIcFSRwDQN3nEg45NHKxqSOucUmCZCB1zQMRgSMmpoZsja7Y285pseDlnOSDTJipfdGMCqXcQ+dAqKwIIJPTpTIUBlA9Oacm2S2cEtv3A5PQVJaQlcsR16VpppYixZdtsXv2/GlIRYto+8oJ/wDr1F5gklKjkL396SSRdh28E8fUU5PQaRBnk0HpSCj2xWJQCszWbwWlm2D+8f5VrRdhGhLEAAZJJriNV1A316zA/ul+VB7etdeDo+0nd7IicuVFQmlB4qPNOB4r30cw/PSlpmadQAq9TTX6UA8mkfOKQxf4VrNvIw11z6VoZOxcVEyOJy20kEelDNISszNS2EYOF5Jq/wCcCuChJx2p+5iT+7b8qXL54jbp6Ute4nZsqygTMDsxgdhRVn95n/VtRRqOyPqZlJQ4J59DTFO1Tu49h6/SmyNjvn3FV3nXPfOOteYzqSJWnUMewPoO9ULidmOScr7dqjnmGcqeenSqUku1ucjPPFSaJJCTSqc571AzjYQTz05qOWbIJXp71TllzwW/WqBsjuAI/wDdPcVnuxJ78flV133Lj1qi2+NyCuCelNIkaVLHcvXjqKrXLhVLKAGHVelW5ZIxEeQPpXNanqG0kK3PcitIq4FDULwu5FY0spY064nLMSaxbrU8Ex2+Ce7/AOFddOm3ojKdRIuz3EVsu6Q9egHU1nPq0zN+6VUHuMmqmXbLO+4980wFOoFdcaCW5ySrN7GnHqs/QuoPugwalj1w9JbcH3VqyiRjimBvkOabpR6oSqyXU6qDXhp0sV1EHBPTGCD6g122m65BrNoZYD86/fjb7yf/AFvevH2mLKqHoOgrRsLyeymSe3kaOVehH8j6iuWtgY1o6blxxLi9dj1jzCRgsRjp7UjTnoRzj8DWLpniG31MLG4EN1/cJ+Vz/sn+lau9XG2QEGvCrYedJ2kj0Kc4zV0yvKWz8pOP5fWnxruA805x0IqTYq/eOR69xTxgDIxj2rlk3sb6WHxMv3T271oQ3KDhx+IrOG3qBz7U5X5x1rO0kTKKZ0dvOxXEMyH/AGS20/rTpR5rD7RbbjjqcE/pXPqwz1waVpCB8z5Pb2qlUbVjL2WpcnhO0KilQGJx6VVJ2TMV7cfWhJmCsFcjcMH6U3BzUuVyHCw0ZVuB1qXaHUqThh04p7qGRWXANPCGXDBcEdT0qkyGiCALuwR81SyykLhAcnvThEqtwQT7c/8A1qOA3UbvX0q07LUVhqhYk29CfvY7VG5DNkDAp7JlSdwIqPBNS53HawE5peFXJp20IpZiAByc1yWu+JA4a2sX4PDyj+S/41rQozrSstiZSUVdieINZ8xms7dvlBxIw7+wrns8mowacD8xr6GjRVKFkcspczuyQGniowaeOlbEjvSn0wHgU7NAAOpoalHWkb0pWGIp+UU95CEqMfdFKw3ED1oAs2iMQXPINWieeFpUAjiVaaxwKLDILhjxxRUcjbmopXA+iJJ2HQ4HvVC4uFHc/hUVzcNzzxis97kFcP1PWvKPSSsTSXJ5+tV2uWPX8cVWkuQCeM/nVV9wbIfrzzTsJssyTbiRuB+tVX7jP4U1j0Izx6GoySvzMRTQiRHX+IVHfTRCPBI/GoLi7QIcnoK56/1MkFVbIrSMbiIb/UmRmjDZWsG4uckknj3pl3PnLFvxNc7e37zSbEJEan867KVK5jVqWLV7O8o2x8oeuO9ZyogPJI+tOjuSOvBpWuVJ5UGvRgoRRwSlJvUCIyOWFRFFLfJk/hTxcIDxGKeLzssYqm4vqTqtiEkrxtP40q5b+HNWInkmkwygL9K0II442DFQVHUGmqTlqmS6ijozPS2BXJGDUgj8sZNXWVS5IGBngVmXk/70qp4FXKPIrkKTmywGIrf03xLcW4EV4DcQjgMT86/Q9/xrlY5jnBNWRJlDjrisZ06dWNpI1jKdN3TPR7W/tr1QbSdZDjlDww+oqXzSrZ5U15VCZRMJdzK4PBU4IrqLLX76KIC4xcKP7/3vz/xrxq+XW1gejSxnSR1/2kH7yg+604To3R/zrnI/EenSMokZ4HPQMMj8xWrBdRyjMUqSD2Oa8yph5x3idkakZbM0d7Y6E+5pI2AfJBB+tQCdl6ofwpGuVC5LMPqK5nBvoaI0VBznP5VOJOn7v8zWQmp7HADlvYiri6nHgbztJ7CsnSkiJJsuDeegA/Cn8j7zfhUS3Ecg4Yn8aXzAp4ABqUpGbTJdzEYGceppuCW5yfemvPDEu+4mjjUd3YAfrWRe+M9FssrHM1zIO0QyPzPFbU6FWo7RizGU4x3ZuCMnrVa+1G005CZpPnxwi8sfwrkLrxld30ZFsotkP93lvz/wrGFy5clmLMTkknJNejQyuTd6unkYyrL7Jo6/rt9fRERrsg/55KeT9T3rCRZ3g8zaB7d61I38zk9KhmZByjDPcZr2KdGFNWirHO227syPtsgbGw5FB1B1PKVd3K7ElVz7VDP5TIS6jirsBD/ab/3RSjVHA+6Kokox+UVI1uAgOcZpaGiptq5a/tSTGQowOtTx6tG2N4IrLwI4XXOSe9IgDRe9NK5jNOLsdLE4kAZTkGp5I9q5PpWJaYWAEzbWHbNTvqM7JjAYdM5puJUZLqXVbp9aliw0y1hyX08ce5QCc9KmtNRcgO7ID6UrBdHSSsNvFQvKAnvWZ/avG5o2AHcUC6Wc5jOaTQ7lsmiozu2jpRU2A9pnuBjg49qznlxnBAx7fpQ06upywH4VVkKuODzjp615dj0rkjS4A6jHWmGYSAkH6VUeV0PK8enWq8khQ7gQAarlJLv2jgg9qz7q/K5wefaqtxetnKmsu5ui2STWkYCuPur5nzzise4n4JJwKdLKzsFXJY9hWrpPhP8AtuJnluGjC9FA61qmo77Gc5vocTd3DTuVUEIO3rVP7Pj5nOM9q6zU/CsttdiCGdXLHGSKsXHw81CG0Fw1xE4Izt6GuxYmjFI4nGbbbOMaKNhwMVa0vQp9VuvJgdBxkk9qvReHr6dm8qIEqcYzSW6ahomoI3lOr55A71U6kZL3XqEYtPVFbUfDlzp04id1dicDbVu48IanZWQuWaMqRnAPNWrua8ubkzSROCTkFh0q7faxc3WnR22GGxcE+tc/PU0szTlRyaR3zL8qkgVNEJWX532sD0q7Z3L2wYMoP1FVJGaW4LkYB7CuqniJJ67GM6Sa03JxHK0DSB1IHBHeqj2YeM5Iz6065k2Qny8j1qvbySTHGTmuj6xGS1M1RaehB5To+MZq5HCONzY+lWPs+EySCTQIsLXNKr/Kbxp9ym2EuSF5APFaAlxb89TxVZ7UNIDkjNTi22qPnOKwlUV9WbKndaIoKPMvuegrYswu/ArMhgLX7qrdB1rSggeFtxOacqkeoo05GrHc3EeAkzgemaZPqd0pP71TjoCoqkbp1O3YTiqk8kjuzFcA1m403rYtKa6midWugAcR59cVUl8R3iyFQkPHfaf8aqh2xgA8U1LZJX+bIJNTyUluiuao9mXf+Es1VB+7eJPpGP61Um8S6vcHEmoTAeikL/KiSyjVsZOKj/s5N2BnnvVQjQWqijOUavVlOSeSVsySM5PdiSf1puKu/YEXJJPFRm3BbgmuyEoJaI5pRlcuW7COx8xuwqJbnP7zd8o6ipAh+xGHBIJzVPyTkrjg0NpiSaJ3up5eFbavoKaqyN3oQBDtYdKmJBPFc8mzdIi2uvO4Cq93JKPlbGParoQCqV/94fSiD1sElpczSzFuCamdJVRSW4PvUA+/XWQWVpJYxboMtt5JrSUlFXZknJ7HMudgGH3HvSwSHeF9TXQXlhpn2ctGjKwHr3rEt4R5ylcmmpKWxMk+peubON4A4yHArKjZvN2l2x25rTu5pI4sBGJPHSslNySbirZ+lUwR614D8A/8JHov2h7jhnKlMdBWJ4i8KJo+q3NuoO2LGPer/gn4ir4b0eS0KuG3FlwvWsLWvFkur6rJeS7gX7HpUJdyr2Rl3KCMJtZgSOQaq28pt5yVb3INT3upLdPGNqjHcUkEQLFmAOaajrYTl1NNbpJY1IPPeiqkcKLIykkDqMUUcjDmPT/OBP3jn60jSnGQ30FUmmHucUxrgjv+VeZynp3LklxhSd2KzJrvJ4OfrTJZjjO78KoSyHkZqlEQ+afOeapHfPKscalnY4UDqTQS8jhVBZieAK6vwzawWTNNKoeYrjce3sKpyjDcl36GH/ZklkoDrmZxyf7vsK1dIa4si74YrtxVu/kjub0kDAzgVrzrarph2KAwXFZe2TuS4bHGzyyvd+YCc579q2dQ14NYxWyOxYLgkinadZxy3OHIKsec1Pq+m2sKoY9vJqXUi46oOTWxylpfy2jvnAJOarXt69xdpMwHFXZ4kMp4FVZ4FAx/KrpuD1HKDWhNPqSyW3l7OT71HN9la3JUkNgcVALbIOOeKjdEKDacccitYx6RI0W5HFBC5bdjNQzRQEqoABNWIbWaWN2jxkds1Vkt51nRCOSeOad5J2D3WFxp6eSTleR0rF02Jm1Dyx7g10E8MyRNleQMGsjQozJq4ycda6KabWpjJpO6LMiYk2g5INROkueFOKv38HkyZA6nrUA3FVGetWqTaumT7VJ2IxFKzKAv51YdMIAeoPNIVbzVGSKtPF+74HeuWrZS5XudVK7jzdDJtgVv3JHatQtmqcURFzISDzjtVsAkfdNRNy6GkFHqV8HJIBOajnj8yM7W+Ydqsxq4BGCOaRo8KcKfqa0gkldrUipKTaUXoVIxtOTUvy9RU620gGdpwaa0JXrGQKainFticmpJIbIvIPrQcBRzVqO3M0ZJO3B4BpstngcvSpxaVxVJJuzMxrhcMPeo45EZwMioNsfmPu3/AHu1O+zwnkPIK6FHQ5nLU1z5YjXaRk1EscbE5Az61nbVXgTv+VPRUDDdcMR6Yqyblm7t2IGwZPtULQyxxq7LgGrbuFCqsoU+pqGSN5hh7uPHala472IFkB6Cqd8cv+FaiabJtyLmHHuajbR3uG4u7f0+/UqNncbldWOfH3q6iPU7aK0jQsQQuDxUK+Ebpm+S6tT/ANtKmPg/U5AAJLdvpIKuUVJWZmm1sUb7UYJECxHt0pdBv00+/W6kgWZV/gPerTeBtXz92I/RxUq+DNbUfLAh+jihJINWdIvjjTSPn0mL6cVIPG2jE5bR4T+ArnU8L6yi4bT1Y/7wpG8Nav8A9Av8jSC7OlHjPQe+jxfkKX/hMfDzD5tGj/75Fcq3hrVe+lv+BqM+HdUH/MLlp6BdnWHxV4bPP9jx/wDfIrM1jxBo15ZtFaWAilPRsYxWG2g6igJOlz4+lZggPmspiZSDgg9qasJsvxnzW+XnAoq3Yw/uvu4oqyTqWkA6Go2m4OefxqJicVE/evNsemEk1RQxTXlwIYVLOfyH1qGQndWp4WYm9nyegGK1pQUnYyrTcY3Rrx6PbWMG3zd05+85H6D2q9a6dth3ebgnsao6iT9q6961rclrHLckCta2Xw5ea5wU8fJtqxmmxmNz8pBGetXLuGdLbb971xTdJYvM4Y5571e1L5FG3jp0rmlgVGLdzqhi3JrQy9MhuGZtqHI61X1B5QxVgeK6K2+VcrxxWdqfzbsjPy1zVcPywWpvCvzT2OMupiGNUJbp+Oa11VWuCCAapXsaLdoAoAzUxVrI6ObmGGUiMHpkVV35JOfwrWnjQBcKOlYlx8pbHHNerhIK9zz8TLS3maFqWFq5A6DrVSKRmu42ZuM1Yt/+PGT6VTg/4/I/rXf7NODPP537Q0r1mkikGO3XHNc/4f41XcWAxmt28J3P9DWHoIBv3z6GuWtojqo6s19UcEgE5qjEhZ8n7o6Ut39+kTiMYrCnNxR01KSbLGweeuDWnEEhG6TABFZdj811GDzWhqH3h7GuScm6tzpjBKlYSC8tzcT8DAIxxUhuoMH5f0rL0oB2mLDJzU9yArMBxxWs67XQyjRi2WVu4Qo4z+FRz3cbwsoHJ9qop/qxSH7hpOvKxpGhG5dW9VUC7ScCkNwLhgmMe9UCTt/GnxffH1qXVbjYapJSuTTSlTtQkCq0kjEH5iamm6mqrfcpQk7BOKuUInTe2496khj85ztbAqngb2471bseJTj0rui9DgktSw1sqMMtSrDGGGVOPenSKN+cUxqYkSvGDKTgYpph3sMED8KlVQVPFPtwNwGOKAKt2uyLbu4IrCmxFxu5rY1n5CAvHFc+5LOSeaaFccJnHRj+dSx3UoPEjg+zGqtKvWmI1E1C52hfPk/76NWF1O8QfLdTD/gZrLTrU9IZoLrWor0vZx/wM1Zh8Raoh/4/piP96sanjpQB0A8U6qvS8k/E1PF4r1X/AJ+3rmwTU60WFc7PTPE9/cXccUk5KscHIFY+pIDqV1gDPmVDon/ITh/3qsaj/wAhO6/36EtQewW4xGKKfb/6uitLEXP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12E4DFBE-DE97-46AA-A2E0-45B3D5028A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35406" y="141568"/>
            <a:ext cx="3295944" cy="528901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目前是全国特色课程领域</a:t>
            </a:r>
            <a:endParaRPr lang="en-US" altLang="zh-CN" sz="2000" b="1" dirty="0">
              <a:latin typeface="黑体" pitchFamily="49" charset="-122"/>
              <a:ea typeface="黑体" pitchFamily="49" charset="-122"/>
            </a:endParaRPr>
          </a:p>
          <a:p>
            <a:pPr lvl="4">
              <a:lnSpc>
                <a:spcPct val="150000"/>
              </a:lnSpc>
            </a:pPr>
            <a:endParaRPr lang="en-US" altLang="zh-CN" sz="800" b="1" dirty="0">
              <a:latin typeface="黑体" pitchFamily="49" charset="-122"/>
              <a:ea typeface="黑体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zh-CN" sz="20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C17148B-4656-4A9A-A292-C6D13A43409B}"/>
              </a:ext>
            </a:extLst>
          </p:cNvPr>
          <p:cNvSpPr txBox="1"/>
          <p:nvPr/>
        </p:nvSpPr>
        <p:spPr>
          <a:xfrm>
            <a:off x="290205" y="2204864"/>
            <a:ext cx="11669636" cy="30600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4691EB5F-D179-48BF-B070-F324D562B05D}"/>
              </a:ext>
            </a:extLst>
          </p:cNvPr>
          <p:cNvSpPr txBox="1"/>
          <p:nvPr/>
        </p:nvSpPr>
        <p:spPr>
          <a:xfrm>
            <a:off x="229240" y="845468"/>
            <a:ext cx="9754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：食品质量与安全控制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食品安全监管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CEE5CC3-F586-494B-ACB7-972D506D0823}"/>
              </a:ext>
            </a:extLst>
          </p:cNvPr>
          <p:cNvSpPr txBox="1"/>
          <p:nvPr/>
        </p:nvSpPr>
        <p:spPr>
          <a:xfrm>
            <a:off x="256948" y="1453101"/>
            <a:ext cx="11736150" cy="453457"/>
          </a:xfrm>
          <a:prstGeom prst="rect">
            <a:avLst/>
          </a:prstGeom>
          <a:solidFill>
            <a:srgbClr val="DEE1F0"/>
          </a:solidFill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kern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食品安全风险及信息化管理和课程设计、物联网、纳米材料、计算模拟、法律法规、科研项目课程等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8F061A8-D88E-4318-9064-29C614246A27}"/>
              </a:ext>
            </a:extLst>
          </p:cNvPr>
          <p:cNvSpPr txBox="1"/>
          <p:nvPr/>
        </p:nvSpPr>
        <p:spPr>
          <a:xfrm>
            <a:off x="252587" y="5582069"/>
            <a:ext cx="11707253" cy="907428"/>
          </a:xfrm>
          <a:prstGeom prst="rect">
            <a:avLst/>
          </a:prstGeom>
          <a:noFill/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buClr>
                <a:srgbClr val="002060"/>
              </a:buClr>
              <a:buSzPct val="70000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可以从事食品安全认证体系审核员、食品安全风险监控、食品安全工程师（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品质控制、大数据分析、区块链溯源、智能感官评价、食品进出口贸易合规等）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等相关工作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3EF92823-6AFA-44A7-B040-2BA3289F10DE}"/>
              </a:ext>
            </a:extLst>
          </p:cNvPr>
          <p:cNvSpPr/>
          <p:nvPr/>
        </p:nvSpPr>
        <p:spPr>
          <a:xfrm rot="5400000">
            <a:off x="5959464" y="1846350"/>
            <a:ext cx="273070" cy="375219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37033561-0CDB-4FAA-BF64-EB4EC5CBC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886" y="2359374"/>
            <a:ext cx="2515457" cy="1623655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C7CCC112-B8E3-4269-AC2A-130F3C236C19}"/>
              </a:ext>
            </a:extLst>
          </p:cNvPr>
          <p:cNvSpPr txBox="1"/>
          <p:nvPr/>
        </p:nvSpPr>
        <p:spPr>
          <a:xfrm>
            <a:off x="558265" y="4225763"/>
            <a:ext cx="3067135" cy="9612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学习危害物吸附和降解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纳米材料的研发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40464BC-9F4A-4FB1-AE96-53DB70A7E0CB}"/>
              </a:ext>
            </a:extLst>
          </p:cNvPr>
          <p:cNvSpPr txBox="1"/>
          <p:nvPr/>
        </p:nvSpPr>
        <p:spPr>
          <a:xfrm>
            <a:off x="3929504" y="4278291"/>
            <a:ext cx="3612916" cy="9205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学习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食品安全追溯平台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的开发技术，保障食品安全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70FDF6F-A909-4448-9004-DD3B3C239625}"/>
              </a:ext>
            </a:extLst>
          </p:cNvPr>
          <p:cNvSpPr txBox="1"/>
          <p:nvPr/>
        </p:nvSpPr>
        <p:spPr>
          <a:xfrm>
            <a:off x="7854655" y="4290873"/>
            <a:ext cx="3868916" cy="9205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学会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危害物风险评估技术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，开发食品安全监管智慧平台</a:t>
            </a:r>
          </a:p>
        </p:txBody>
      </p:sp>
      <p:pic>
        <p:nvPicPr>
          <p:cNvPr id="44" name="Picture 2" descr="图片">
            <a:extLst>
              <a:ext uri="{FF2B5EF4-FFF2-40B4-BE49-F238E27FC236}">
                <a16:creationId xmlns:a16="http://schemas.microsoft.com/office/drawing/2014/main" id="{5B29DA80-B364-4804-8F70-CFE7C6D9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701" y="2242227"/>
            <a:ext cx="3378124" cy="197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18314C8F-F152-4C31-B7EE-F1566D3A9717}"/>
              </a:ext>
            </a:extLst>
          </p:cNvPr>
          <p:cNvSpPr txBox="1"/>
          <p:nvPr/>
        </p:nvSpPr>
        <p:spPr>
          <a:xfrm>
            <a:off x="5440376" y="2242227"/>
            <a:ext cx="2537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互联网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电子标签技术</a:t>
            </a:r>
          </a:p>
        </p:txBody>
      </p:sp>
      <p:pic>
        <p:nvPicPr>
          <p:cNvPr id="51" name="Picture 4" descr="图片">
            <a:extLst>
              <a:ext uri="{FF2B5EF4-FFF2-40B4-BE49-F238E27FC236}">
                <a16:creationId xmlns:a16="http://schemas.microsoft.com/office/drawing/2014/main" id="{B86B4726-4272-4C22-8564-6968B5C8E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70" y="2428706"/>
            <a:ext cx="3117852" cy="162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箭头: 右 53">
            <a:extLst>
              <a:ext uri="{FF2B5EF4-FFF2-40B4-BE49-F238E27FC236}">
                <a16:creationId xmlns:a16="http://schemas.microsoft.com/office/drawing/2014/main" id="{938B2AB7-250F-434D-A77F-57A0D57A0E3B}"/>
              </a:ext>
            </a:extLst>
          </p:cNvPr>
          <p:cNvSpPr/>
          <p:nvPr/>
        </p:nvSpPr>
        <p:spPr>
          <a:xfrm rot="5400000">
            <a:off x="5988487" y="5257924"/>
            <a:ext cx="273070" cy="375219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643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369409" y="94405"/>
            <a:ext cx="10972800" cy="576064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专业覆盖领域介绍</a:t>
            </a:r>
          </a:p>
        </p:txBody>
      </p:sp>
      <p:sp>
        <p:nvSpPr>
          <p:cNvPr id="2" name="AutoShape 6" descr="data:image/jpeg;base64,/9j/4AAQSkZJRgABAQAAAQABAAD/2wBDAAgGBgcGBQgHBwcJCQgKDBQNDAsLDBkSEw8UHRofHh0aHBwgJC4nICIsIxwcKDcpLDAxNDQ0Hyc5PTgyPC4zNDL/2wBDAQkJCQwLDBgNDRgyIRwhMjIyMjIyMjIyMjIyMjIyMjIyMjIyMjIyMjIyMjIyMjIyMjIyMjIyMjIyMjIyMjIyMjL/wAARCAFN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aSHhq4XxEgW/tyB0kFd9czQZGZSmOxHBrjfElsxMU0YEiLIuWQ5xz39Ki+ozJCYvW94x/Op9tKUxeA+qH+dS7asRDtoxUu2kK0ARbaTbUpWkxSAjxTfLDHkZqXFORe9AEMsCKnBINZ0kJBJxn3HWtKVtx9qrsKAMwvJ/CpH+/wAUb/74P/AelXmUHqKgaFT04oGRiReqgfWneZnrTGgI9DW54a0Nru4+13Cn7NGflRv+Wjf4CgDU8O6R5KLfXC/vGH7pT/CPX61vkU+kpgRkU0ipCKaRQBGRSYp5FJigBmK4/wAVx7dSif8AvR/yNdliuW8XJ89q/swqXsNHM4pDS0hqChjKG6itfTZRJAI/4k4/DtWUafbzm3nWQdB1HqKEAy+RZvFOpNzuttKjX6b5Qf6U7WB+8tl/6ev6UsCi41DxLeIcpI0NureyKGP6mn6uuby2X/p5J/Sn1DoQtGpOc4b1HWmMpKlJIxKh68f0q1to21RmcvqPhtL0GbT3COD9xzx/iK56d7yzkEN3C8cqfdY8H8+9ekNACdwyG9RUNzaxXUJiu4Vlj9cdP8KLgczpHiyQARXgMiDjePvD/GuoiuIbqISwSK6HuK5e/wDCTRkzafKXX+4T8w+h71nW013p02SzRMP4scfQjtTsO9juGFRMKo2mspNtS4Aic9G/hb/Cr7dMg8UhkTCoyKlNMIoGREU0ipCKbigBmKp3SiJS+Dt9AMmr+KguFyq/7wpDO80WPbo1oCCP3Q4NLeDg1bsI9thAPSMfyqvfDCmkNHFalbvPc/K4UDrkZqoNO/vTt+ArTm5nf60zFNCZQOlwOpWQyOD2LVMthbLj90Dj1OatYpQKYiFbeFfuxIPwpdoHtU22mkUAQlaaVFTEU3bQBEVFQutWttRsnNAFUpSbOasFabt5oAYqUu2pAKCKAIStMZasFaYy0wO88BDGhTf9fLf+grRT/Agxoc3/AF8t/wCgrRTJZ1l4m4GuN1YyQ6xbqjsqySgOFOMjFdxcrwa4vXVxrVof+myfyrNbgxzL/pMZ9mFSbaV1/fxf8C/lT8VoIi20hFSkUhFAEJFNIqbFNIoAi20r/KuBUgGDmoX5bNAEBFMIqYimEUgICKYRUxFOt7WW7uEghXLucD29zQBJpelvqd2Ix8sS8yP6D0HvXdRxRwxJFEoVEGFA7Co7Cwi060WCLnuzd2PrVginYZGaSnGkoAaaaRT6QigCPFIRT8Um0noDQBHiue8Wpmxgf+7Jj8xXS+U56KaxvFMDLobyOMBHU0nsNHCmkNLkHoc0hrIoaabTjTaBl6ylT7FcWuFXO6QHpuPGfx4pupIz6lbKi7mMxOP+A1S5HI7VpRSi51iykAwCTkeh200J7D1tpiceSy+5IxTxYzHso/GtgrTcVRmZg05z1lA/3RTjpiNgO7nHocZrR20YoApxWUEOdkajPtUN9pFnqCbZ4hu7OvDCtEijFMDgb7w7faTuktkW7tOpXHI+o7fUVBZXathbZyrd7aY/+gmvRMYrJ1HQLHUCXaMRzH/log/mKAMCO4SUlcFHHVG4Ip5outIurMASL9pgHRgcOv0b+hqBXdASGM0Y6nGHX/eWgq5KaTFCsrjcpBHtS0hjcVHKudo9WFT4pjLmSIesg/nQM9Ftxtto19FH8qoagfkNaaDEQHtWVqPCNSY0cs3Mjn3pMU4DJY/7RpQKaExoFLinhaULTAZik21NtpCtAiArSbamIpMUARFeKjZeasEVGwoArlaZjmpmFMxQA3FGKdRimAzFMYVLTWFAju/Awxok3/Xw3/oK0U7wOP8AiSTf9fDf+grRTEdrcKCDXFeIU26pan/psldibmGdWMUit9DXIeIz/wATG2H/AE2jNZrdAx8gxLEf9o/yp+KWUfOn+/TsVoIiIppFSkU3FAERFNIqUim45oAjbgYqIipmHNMIoAhIphFTEUwikBEVJIAGSegrr9F0sWFv5ki/6RIPm/2R6Vh6EoOuWuVBG48H6V6EFA6AU0hmbsduik/hThbTH+D860xRTEZwsZT1Kil+wf3pPyFXzmkNAXKX2OMdSx/Gk8iMdFH41aIqMimK5AUUdFH5UhFSEU0ikxjK5/xnx4Zm/wB9f510JrnfGxx4bf3lWkxo8yBI6HFSCZu4zTKSsiycOG70GoKUMw70gJataa6R6lA7nCgkZ+oxVMOO4xTuD0NAHZkU3FVdJvPtdptY/vY+G9x2NXttWZkYFO208LSlaYEJWkC1KRRtoAj20wrU+KQigCuyZBBGRWXeaNBOd8f7qXsynFbRWo2SgDibqyntZCZFKn/nsg6/7y9/qKjWbGPMwM9HHKt+NdlJEGBVgCD2NZN1oqnc9sQjH7ykZVvqKB3MoClRd11bL6yqP1ojsblJ2iRQjAbvLkb5T/ut/Q06B1F9beYGQrKpZWHIFIo9Fx8lYupnCEd+avTalCqYCM+Ocg1ganrEJjYNGy0MaZmRLlM+5qQRk1LZoGtInGfmG7JqfZQguVxHijbU5WmlaYiIimkVMVphFAEWKTFSEUhFAERFRMKnIqMimBAwqM49RS3Y/wBGk9xiuBW/1FgR9vmC5ICqFGBnjtQGx3mR600uo6muH+13e3DXU7fWQ/0qtKzP993J93NFhXO/aeJBlnUD3NU5tYsYc7rhM+zCuFMaf3QfrzTfLXso/KiwrnvngDUba50GZ4pFZRcsMg99q0Vh/CtceFrjj/l8ft/sJRTC52Munwu7MskkbE9Qaz7jQZ5ryGf7aXEbK21/QGtph8x+tCr3PSkSQTW837tljyN4J56D1ppGDg9atFzngkfjUUmW56nvTTAgI5ppFSU00wIyKTFPIoI4pAVyOaaRUxWmFaAIiKYRUpFNIoAu6CuNbtT/ALR/lXfiuF0Ef8Tu2+p/lXd0DCiiloAQ0hpTQaAImFRmpiCe1RspAycAepNUIhIppFJLc20X+suoE/3pAKz5/EWh2/8ArdXs1Pp5oNIdy+RXN+OOPDv/AG2Wrg8W6DI22LUY5T/sAms7xDPDr2lfZbKQCQSBv3oIBFS2CPOaKvXWkajZgtNZybB/Gg3L+YqiCD0P4VkaBRRRQAlGcdKKKALul3ckGoQ7ed7BCPUGuy2nPSvPnlkgRpojtkQblPoap/27rM4O6/cf7qgVcSJOx6dtpSvFc94OeeazmkuJnlctjc55rpSOKZJCRQBTyKAKYDCtIVqXbSFaAIStMZasbajZaBlVl5pAoNTEUBaAKV9GDARxyCDkdR6Vh3UZWLS1LFtvC57D0HtXQ34At/z/AJVhXBz/AGcuc4xUPctbGsV/cmub1jiJvpXUMv8Ao7fhXL63xC/0psEbFjHjTrX/AK5L/KpSlSWyYs7cekS/yFPK0xFYpTCtWStMK0wK5WmFaslaYVoArlaYRU7Co2FAyEimEVMRTGFAFG84t3PtXnKnoc9a9Ju03W8g/wBkn9K4BYMxDCjkUIT2Kp57imkL3cVP/ZvHL/pSiwQfxGmSVf3Y/ipVUNkjpVn7FGPU/jThAEHHAoA9T+F648MXHH/L43/oCUVL8Mlx4an/AOvtv/QEooA7Pblj9aVj2HSnN1IFMIoJGGmE1IwqM0DI24NNNPYcUzrTQDaDS4pDQAlNOKWkPSgCFutN709qYaQFjT7wWGoRXLIWCZyB9K6H/hLLdhhYyrdt/T9K5NqjNAG/deLNZUH7JplnP6bbsZ/IgVzt94+8XW2c6IkK/wB4ozD8xxSkZpUkkj/1buv+6cUajujAm+JfidyR5sMR9FiH9apyeO/Ekp+bVZU/3VC/0rqZW8//AF8cc3/XRA1UZdK0yY/PYov/AFyYr+lS+YacTmpfE2uXAIk1i8YHsJSP5VnT3l5L/rLy4f8A3pWP9a6ibw1pzgmKSaI+4DD+lUZfCr4Pk3kTezZU1L5h6HJ3BJzuJb6nNU7ZQ0p4H3vSujuvC2q87It49UIb+VWdD+HGv3MSXjva26OSVSZiGxnrjtUlG/4Z0ciBHZeTzXZwwLEoHGayLfRtdtLcK2o6XEijliT/ADoNvdL/AK3xTpaf7pB/rTSYmzeVtpyrEH2NQXFlY3n/AB9WkEp/vFcN+Y5rHEMJz5ni+1467FHFaEPhx7m3FwmuXMkRG4OiDBH5U7MV/MoXPhWwkybeeWA/3WO9f8axrjw5fwk+X5c6j+42D+RroLzStP0+xlvbzWr0W0TIjuOxfAUYA75H505dE0t/+Xy/f/tpijlY7nFTwTWzbbiGSE/9NFIqKvRhpFlZWzzeZdtEi7mR5SwI+h4rC1O30IWyXItZ4w5IHkkL09R+NHKwujkbj/j3f6Vnwx/KfrWtfrAsR8gylTxiQDP6VUt4SUJx3qkrGUmm9DsPB6Y06Q/7ZroyOKxPCsZTTD7ua3T0poZCVpQKcaAKYBtppFSYpCKAI8VGwqU1G9AEDCgClNKvWgCO5gE0LAjoCf0rC1K3EEuljGNwzXS8CKVmbAC/nntWPcILkxGX5jCMIemKhrUuL0LDri1c/SuT10/umro2Z9hQsdp6jNVZLO2l/wBbAj/73NDGi9GuIIh6Iv8AKgiqNpqDfbDY3A+cf6tx/EO2fetAiqJIiKYRUpFMIoGMIqMipSKYRQIhYVGRUzVGRQMixTGFTEVGwoAryIGinz0ELn/x01ykGmwmFN8pHyj09K6m8ne0sLuaM4IgccjqCOa4iLxnfIu6Cy0yMcYxahsD8aaB7GkLKzXIaYH/AIEKeLO0xwCw9jms9vGWvpAFSS3jD5+ZLVAf5VFJ4t8ReUqLqlyFK4wox/SnYm5rjTkYHZaSN9I2P9KRdIuXb5NMuWz0xA1Ylx4o8SToI21bUGQjGAxH8qrSaprkkBga81Boz/CXbFAHtngKymh0GVWtmjJuWOCuP4VorG+Fyz/8IvP5iyBvtbfe6/cSigD0BgpJ+UUwonpQX5PFIWpEjTGuOpqPyR61KWFMJwKAK8qFR1FU2co/setWZnqk/JzQK5b7U09KcOgpDVDGU1ulPNNagCEimEVKRUbUgIzUZqQ0w0ANptONFIBlMNSGmEUAMNNNPNNIoAYaaPmcEkkk96c1JGPnBNAF3XUDeFJhj+CvOobcF1G0AYBPFela0P8Ailpf+udcRZWUt5ex2sABkcD8B3JpCZJaWcrwy+TDJJ0HyoTXrWgK0fheJJFKuIGBUjBHBrNsrSOwtI7aHIRB17se5NbETiLSJpG6LFIx/AGhbjtY5fWbrPggqEDveXDOPlz+7i5z/wCOj86s2nManGCeazrhXbw5s3ZWz0NS2R/HMwP8l/WtKx5t4s/3R/Kh/Ea29xPzNDUeNFuz6RCuRvF36RH/ALMjD8wDXX6qMaFee6D+YrlZFDaLJ6rMp/Aqf8KJEs5y9TEA/wB4UWkeYD9alvRmAY/vUtouLfkY5qjA63QE26REfVn/AJ1pkcVlWDSR+HY2jba+XwcZ/irmpvGMiXzWTXL/AGgOU2LF1I649aLF3O3xSgc1xZ1zUG/huv8AvkCmHWNQ7pc/99qP60Bc7nHtSFT6VwZ1i+J5Sf8AGYVFJq12Bkxv+M1AXO9IqJyB1YD8a89fWZ9pJh/OU1LZ/b9TtvPhjhVMkfPIc0Bc7VpIweZEH/AhQJ4AeZ4/++xXFSadqI6/ZvzJrQ0fS5/P8+78kxr9xUB5Prz2o2HudBO+9sA/KP1quwqY1GQfQ1BZCRTCKmIPoaYVPofypDMjVYmUxXKcMpxkdvSrqa3ZmJWkZlcj5lCk4NPuIDPA8ZB+Yccd643UhcJbl4HKuh+YY6jvTQM6xtbsf70h/wCAUw63Z9hKf+A1539svD/y3amm8u/+fh6rQWp6G2uWvZJT+FQtr1uP+WMv6V5813df8/En50w3Fwes8n/fVGgHeP4ggB4t5T+IqFvEUfa1k/FhXDF5W6zSf99U3Dn+N/8Avo0aAdu3iP0tD+LVGPEEkj7Usxn3euM8vPVm/wC+jWvokYWOYjPLAZJz2oA6m4b7R4fvZSoBNqxIrjBaBIVIA6DtXZ3GU8I6gR/z6Y/MiuaWPNsmR2FCB7Eui2RvbvY23aik/OwUfrW4dOtUcB7i0XHq+f5Vg28YGeKcSxuSuTgds1RJtm2sQyn7faDj7oDE/wAqhkjsVyRewnJ+6EYn+VZqrm6+gqBxmYfWgD1jwSsA0WURybh9obnbjnatFU/APGgzZz/x8t/6CtFIZNrmqXNg03kyxrsPyiRTk/0rnn8U+J9oe10+O5j6F1QkZ/Cuo8V2u/cfNudqplVXBXPSqnhkeXZToHDES8kcHp3HanYhGVbeJ/E8mPM0CM/TcK2LfVNXnUedo4j/AO2h/wAK2cn1NNNFh6Ge0l2//Lkw/wCBikEc7feh2/VwavmkNFgGYwKaakphpgMNJTyKaaQEbVEalao2oAiNMNSGmGkAyiloNAhmKYRUlMPWgBhppFPIppHagCMjJpyD5hQRiljPzikBq6ogbw+Uboy44qLQdEi04PdEH7TOihs/wKB0rTCI9taq4BG4cGryqnoKGBABU2qSi38H6jL3FrKB9SCo/nUyqnoKpeKpkt/CU24Da8iqfoDuP/oNCGZ8kYPgbXbgHKuVt4zj+GPbGPwyDU1ou2NF9ABS6gp0/wCG+m2TgtLciBX9QSQ7H9DS23IH1pdTV/Al6/oXNZ40Sf3Q/wA1rkg2YLqH1hVx+DY/rXXa4caPKP8Apm3/AKEtcdB82pNH/esZT+TKf6U5bkmco4p6imgc4qRao5jorLnQox6E/wDoVeWXpA8aIxOP9Ifn8TXqtqMaFF75/wDQq8xkjV/F5kYrhJ34PfJNHQ0N/wC0xjO5ifwpj3cWP4vypwkjDv8AdxmkaRDnGKQFVruPPRvyqCa4V1wFP41dJUc4FVbp0MXBHXsaAM+aYBCNpOa6jwwv/EkT3Zv51y7OChHeuu8ODboUX1P86a3AtyjrXU6WijSbbgfc9PeuYkGTV3+37u0so4rbT4pzGuMNOUJ/Q0xo33A9B+VVZB7CuM1D4havYozy+D7lo1OC8c+5fzC1VT4kXUijzPDc8JPIV5Dn/wBBqW0Ukztm+lRtXGt8QZQOdGZfrIf8KjPj6U/8wg/99n/ClcdjsieetcTcWUhklcchnY4/GkPjuUn/AJBZ/wC+z/hTbTxFbz/LKjwvn+McH8acbPcG2tjnb2xazunhYDIwRj0PIqo0Rz0rc1NhPqM0gwQSMflVMR5PSk1qNbGYYj6UwxH0rVaP2qFo/agCgI/al8uroj9qQx0AU9la+kJi3l/3v6VSMdaWnDbbP/vGmhG1qjGPwhdjs0Uan/voVggg2yYNdDrJA8FXqY+Z2gUf99VzQRkhQEUkNlm0APHqahDD7SWJxk1JAp2bh2BNV413SD61RJaQr5shyOlV9wE2SRTxGQshqFYyz0AeneAz/wASOb/r5b/0FaKZ4BBGh3AP/P03/oK0UhnYzIJIZUIB3Iw/SuA0TUWs45l8osjNnBfofavQwfm5rg7vSJ9LnIl8tkmJZWX+tBmjRGuL3tm/77/+tWmjiSNXXowyK5THaulsyPscH+4KpFF6JFeNsgEg0phT+7U9naTNGzeWSpwQRTmjIPIwaTJZQmjCAEDGTUBq7dLiIH0aqJNAIQ000pNMJpjEaomp5NRMaQDTTDTiajJoAKM0maM0gEpp60uaaTzQIQ8UmKXvSigBjDg0kY+cU5u9CfeFAGvfTta6THOmN6YIz0rj9R8cavbam1rF9mCCNWyYsnJH1rqddbb4eH0Feaam0R1Z853+UnP4UyW9TorTxbrt5dxw/bI41bqVgWt7xHcXV34S0ayllaafUb0wl9oXjDEnA9BmuK0XnU4/ZSa7slZH0XeQI7O3vLpie2F2g/8AjxpMqGrN3xGwnsWVR8ltbxn6M7qP/QR+tVbTnH1qe6jf/hDpriYFZrlopGU/wDcu1fwGKgs+o+tSjaW9uxd1z/kGzDv9mY/+PpXBrcmDxXpiZ+WaCWNh656frXea3zbTj/pyY/8AkRa8y1KYQ+JNKlJ4TB/8fFN7kvREttJK13dxyNkRvgcdKuAVFLD5Gt6gh/vA/wA6mHSqWxhLRs6O3GNCt/cf+zGvJ7gk+LW548yQ/qa9aQY0G190H/oRryNznxW5P9+T+Zo6FlxnPPJqS2dixyTUPUmrNtH1NSMsTZ8h/pVDb+7zWhMP9Hf6VSx+7piKZGXH1ruNCGNFh/H+dcTj5x9a7XRTjSYR7U0BdYUzGBTmJzTe1MDqvCpxpl7noX/pWb4uAPjGyXA4sx2/2jWn4WQnR7px/wA9f8KzPFHzeOIB/ds1/wDQmqH8RpHY4Lx5xowxwTP2qExgQr/uj+VS+Pv+QXEPWerFrFBJdQx3MmyI4DHNEnZXYLU5ucYc1JAmV5FbevR6UYi9kQGU4GP4x6j2rLtl+SohLm1LkrCbOKRU5qwVpEXmrJIHSq7JV91qtIMUwIVWgrT1FKRzQIhK1atuICPc1EVqWLhMe9MDQ8RTFNDjgHSSePP4Vlz8W8daXiWFzplpLj939qVPx2k1m3TfJGvpmkhsljG2zc+2KqxffH1q5INmnj/aNVIR+8FMk3PD+jxa7r1npk7ukMxdnKHBwqkjn64rvk+EmkIcia4J95m/xrnfh7AZPGVs+P8AVQSsfxwK9lpXCx53o2lxaI+o2EErvHHdnBY5PKIaKt2wP9qazn/n+b/0BKK0kknsBr/xGqupWC6haFOBIvzIT6+lW8cmnAVBBwE9vLbOyToyN6EVvaZG9xBDHGCflGT2FdE0ayDDorD0YZqWKNUXaihR6AYoQ7mjZII7REXooxRcWiXC9MP2NPtxiFalqSuhzWpWzw27hh0INYpNdnqkYk02cEdFzXGEjtVIlqw00wg1IT70w4NMRE1RNUzVC3WkMYajJp7Uw0AJRmkzRmgAzTTTZJY4k3yOqL03McCqrarpy/ev7Yf9tBQItilFZ51vSgOdStf+/gpv/CRaKvXU7b/vugRpGhB8wrKbxPoYznU4OPc0xfF3h4MP+JnF19DQB0XiNtvhxT9P5V5nqUh/thhxjyk7c9K9K8So8vhqLylZtxXGBnrXFp4cvNW12OG2hcNKigyMDtjAHJNF0hNNjNBGb8H/AGTXUW0bajqb24bEEGms847sN+4AexIGfYVrf8IzpmiQJDZwNdX02ViMh+Zz3Y9lUdzVPQtNXTta8QKzmScWXlyyYxuIGeB2HzcVDlfQ1hBx9652evoB4Y3Hq3lZ/MVjWPVfrW54jH/FMAe8X8xWFYn7n1poZd1g7lugO2nk/nIP8K8m8RuV1K2I6rGSP++hXquoNvu9TjHVdNX/ANCJryfxE2NUh/65f1o6insdNfDfffaR/wAtokfP1Gf61EDxTYZ1uNC064yPljMLE+qMR/IikDqRwy/nVIxnvc6pR/xIbT/rmv8A6Ea8ek58TSf77/zNevRSiTQbbH8Kqn6mvHnf/iopT7v/ADNHQoun5peD061q2iZjPFY0TZl9z1res8GNhSQ2JcLi2f6VXtrc3LbM4AGSat3QxavRpa5WZs4wmKYjP1m1j0aKxeVpGe6QyABRgKDgV1OkcaXB9M1z/jwbtL8Ozf8ATu65+jVu6TJv0u3552D+VMZeNNJ4qnqGrWGlrm+u4oeOFY/Mfw61yd/8S9NhPl2VtNcydi3yg/1oCx61oLyJpbhGIBkGefeqWvZbx02Tyton8zXlkfjjxxcwRx6bpAt4mOVbySdxzwcscU6a7+J91rT3D7DfeUu4BYsbO3HSodr3LWxp+O23WdsPWf8AqKtsLIw5lEplAYcHg+mK5Ge+8R6s/kazpjItniaWSOPaxBYDgdDz6V1V1DJCzxyIUZTgqe1DaY0Ykww2PQYHtVq1H7uqs3+sNXbQfuqSKY8iiNeaeRRGKaEMcVTlFXpB1qlNTAiUU7FCinYoENIqSEcr9f60x8lwR0zzxUsAzLGP9ofzpgbPiMg+GtOixy+olvySufvAPPjX/ZBre8QsDYaLCMZ+0zOfwUCsO4G/Udo7YX9KSB7E9/8ALbwJ3IzVO3GZlFWdRbfdBB0UBfyqvbc3IpiPQfhuAfFcx/u2h/Vh/hXrNeU/C/D+IdSOOUt0GfTJNerVIzz/AEeY3F1rLnP/ACEZBz7KooqPw+VaTWCvT+0pf5LRV1PjYjpscmnAUmfmNOBFIzHqtTIlMQirUeDSY0WIhiNRT6QDAxS0jQiuV32sq+qH+VcAeDXoTjKMPUVwcqqJD0GCR0polkXGOtMLAd6e+0dxUezf05qiRjOKiLAmhiASO9RF8HikMcWFMJppeoy5zQBJmkqPcx6Uqk45FAGT4nONDf8A66p/WvPNVh0ZNG01rB2bUH3fbMscL6AA9Pwr0LxOksuiMkMbSOZU+VRk968xbRNYY8abc9e6YpiKsYUj0Io8pck5FX18PaubUA2Tq+/PzEDimjwzq5PzRRIP9qZRSGUdkfQ80JDGSMKOvFaI8M3q/wCsubOP6zA/yqQaC0YwdUsR/wACJpXHY7yHw94zvpxfPryQuigRorHYgx0AxgcVo/bfFmhT2oOpRTL5QTyjhjM/PYjOPfPQVjt4oe30MQJexC5GFWRAWGPbNZ7XdldSpcXGqTTTqgQsCwHTpUuXYtQsuaS0/P8A4B3On+MRp1/t1yxlS6uTt+1RndGFB4VR2X+fWrenXUdzrniGaJ1dGR8EdwAlecXE9itmYmvb0ocfcBc/hk8VLoPiaLTr28it7O7ljkV0CiL5sHb2/Cgl3buz27xO4/4Rrg/xR/zFYFpIsYUscAdaoN4mm1zQ5IzYzWx8yMBJBgkA9celSmaGOIBpVFNDNO4YNq2p7Sf3tgAvHUBc/wBa4+2ewtdZmOpW6yrJaoY9wzj5jmuukuIf7WuIw/zi0bjHbYK868VW8mqX9rNYywqkdv5becuedxPA/GhhudbDPoupJHaWkEf7ufLwHjcGHJA9iBV4eH9Lz/x5IPxIrypNK1KN1aPU4YXXo0NuMj6Gpjp2qv8A6zXtSbP9zikmhWZ6ffRQ2WmiKHCIHGF3dK8Z8qZtakcQyFcvztOOprWTSJ0O57vUZz/00k4psuhtcHLR3LD0MxA/SnzC5SnHHKkmWRh9eK2LG7gjVhLMik9BuGazz4ZiK4ayUgf32JoTQobc5WC1jI/2aEw5TYuZlktWVAxJ6fKRVKz1e3tnlti5aUr9yNCzfpSCJyNomjbHp82K3vCtqY9RkmL5IjKjCgdad2HKjC12/TVtC0+2+z3oms5GCqtq3zI3Oc/Wql1qeuHS47PTLaWzVQFe4lUhz7KO31r1gNgYJNLhT12/jRqNRR4jY+E0kc3GqzS3khOTGspjB+rHk109nFBYRiOw0Wyt/wDaEi7vz616IY4io3RJn3UVSvbe3IgXyYvmmUH5R70tR2Rh2txeT+T5ltbfu8AbpuvOatG9WDWZ7qdUQOgVVjbcBgVanhijPyRIv0FUpLeCQ5aNSfUijUNDY8OpDPJvAWRmyCwOcDPQVD4ns0mtJlQFJDnDrwQfWsqONISTDlP91iKzdSt792Lw3Ukid4iefwqJRb1Ki7FvwxpmnatYf6SvmzLwzHAII+lVb3wxqekX5aOb7bphUnIQCSP6gdR9Kyn1HYVSKPydowyjjJq5b+KLm0iCi4OzoQ3zMo/2atNCaIpJYlx+8GCcD609OKw9SvVvLt5I8CJ1AwBjBxycVLpNzIXNu8jSALkFuooT1BmpIetUZTzUlxciOZI9ud3f0qCRuaoQqmnA1Epp26gB5p9od13EP9sVCWo06TdqMY/2qBF7UpJZtcgj2SNDBG3KqSAzY9KpwuP7QaSQMMMTgqa6M7MlsAE9T61GY4i2dgz60tSnZnNtIDOzMSO/KkUlpJH5xJcdO9dG6I4w2T9WNReTGn3QV+ho1FZD/B+rTWFzq09tceWxMaZBHIwT3rqrbxtqUrOPtfyrx8yLzXGyW0Un3tx/GovsFvggbwD/ALVUpeRLhrudb8PrprnRLyZ23M99IxPrkLRV3wLY28GiTLGpANyx6/7K0VLd2VY6phMDzcW6/X/9dJ5ir97ULYfTH+NYX9gX0jE+RIAT/E2KePC963WNB9Xo5vIXs/M2lu7VT8+qRj6AVaTVdKi66kG/z9KwF8JXJPMkS/makHg5j965UfRKLvsNQS6nQDxHpmOLjd+FMbxRpaDmb+VY6+Dof47lj9FAqVfCFiMbpJmx74pa9h2XctSeLrDkIryH0XFc7qut2MMJkl094A/R+etb0fhjToyCEkJ93NTy6Dp0yBJ7cSoOiyEkUaisjzWTxhpQJUGViPaoJPG1lGvyQSt+Ir05PDuixHKaVaA+vlCrSafZR/cs7dfpEv8AhT1CyPIY/Ff2nPlWTevOTUU3iDV9wFvodxOD/EsTEfyr2cQxp92NF+igU8ZyACaNQsjxVbvxlPgweF7gA9C0RH86cbL4gzEBNISPP95gMfrXsF2m1mYM3J6ZqgzN6n86m5XKux5iPC/xBn++bOL6yg/yqxH4C8Zzoxm1y0gAGcKST/KvQJJti5PTOB9ari9SQttBO3rRcVkcND8PteLbrnxA7DHQKeKtD4eSkfvNWmb8P/r116XRlOMEYGeaUyGi47HID4c2w5kvrlvxFMk+HejLJiQ3EhH+3x/KuvaVgKtogES8cgULUT0OJXwPokYwLKVv96Q1Fc+HdItnSCDSI5rqUExxsxIA7s3PCj/61dff3gtfLhhjE15NkQw5xnHVj6KO5/Cm2dj9lWR3YzXUx3TTEfePYD0UdhTt0RaslzS+X9djm7XwvaW0QVrGCWQ8s7oPyA7D2q2ukogwlpboPaMf4VtySxRDMksaD/acD+dZ1xr+jW+RLqlopHYSAn9KfKkRKbk7siFjIOmxfotc5Y2kg8c6jB5hBEXmfgQn+Fa7+M9AVgv24sM4LCJsD8cUy2W1l8WS6xDeWz281isORJzvDZ6fSnYm5orYkDmVvfFVrizTLDZNLtAYrGCxAJx0FayFZPuSRH/tov8AjVrRrlLLUJppI87o9gYdcdTzTUbibtqY0l7ENWnuUsLpjLG0SgxkE5XHeuL1Txdpmj3LWl1brDOoBMb53AHpxivaL/VJVtopLZVwz4beN3GM18rfEuSaTx/qb3EYjcsOA27IxwaVgTuro7CXxgNQ0u7udLdYzbryTHnJ6jrXHv4319+t6R/uxqKraFJs0DVF/vOo/wDHaxz1pPYZsSeK9ck66lcfgwFVn1vVJfv31y31lNZ9LmlcCdr26f71xKfrIx/rURkkbqxP1JNNzRmgDrfA5O+8J7hf5mvV9AiEVuZ+TvOMAZrzn4Z6YmoJqbvKU8oJgAdck130RazHlrO5Qfw9KYHQmcL1D/8AfJqCW/hU4Z8H0IrFe6TOTuPvmoXvIM8lvyoGbn9oxEf61fzqtd3sebYmVB++X+IehrJF1bvwpP5VVur5Y3CeS2Qc/N3ouFjekuY5ORIh+jCqskg7H9a56S9dvupGo9lqrJezRkN5SyDuAMGjmQWOkL89aztT1KazeFYoTIJCcnnj2+tV7S/trhQVwD3GelW8xnoW/BjTA5zW5R/bE3PZf5VQ3weUSy5lB+VvQUzWjnVrnqQGxyfas/cw6VkyrFuKXLEZ6VoaZKkc8srE7UjyfzrFmidIJJYwwfG4HHGcVSg1yRUInSSX02Hb/SqjqJ6HVXF5E9xHIGOzeAMj2ND39ueRJ+lc22u2p4+z3Kkerhhn8qZb6m9xOsW3AOcYFWI6tJAyhlOQelO31RtGYWyhwQw6g9RU++gCcvTNIfdqiexJqMvwfpTNBbOpD2UmgR15bn2pC9Q76TfSKJi1MZqj30hamIUtSbqYWpC1AHoHgo50WX/r4b/0FaKZ4IP/ABJJf+vhv/QVopAehd6SlNFUAlJTqSgBKSnYpKAG0mKdSUAJSU6koAYaF++PrS0yQlUJHXtSewEczB92OmeKzZlwatliageMt1rDU0M0tKRhlxz6dqhBmHdOD2x0rQeE+351X+yRg9BmnqBWJkY/LIODng9qVSyghjk+tWBbRoPlUCk2cdKdmIquTzU8t9JHaqLeAz3L4CR5wAfVj2UU4gdxUDzpbHk4BBPFCuguuqMjxBqMnhLQ5dV2pe30siJLJIcA5zgD0UdhXBSfERr0EXumRyA9lkdf5NXR/ETUTL4TdbZHaTzkIwhPHrXkIY55BDH+9xWsfIiUm3dnZnWfDd1zPohU+qXMn9c05F8JzkbYb+Instyp/LK1zMATaCdpb65rQjhxGZNpB9a0UEyHKxty6V4alXamqatCTwR5UcmPyIp7PY6XaKbLWJbtiwBjktjGVHrnJFc3PIFZssTx6YquJwGOGxxSslsK9zr4tayeSPxq2usjb1xXBSX0cCF92AuNw9M9DUn9qxBc+dkY4KgnNHMgsd7HrKoQftG1mOFG8gsevFcJ4n1mOHxTI97YWmoQyBXIlUh8YxjcDntULa7Gm3ahcr3JHH0rD1CRL+7NxITuIAwOgFS5JlJHd2Z8IahpzpZ20duJcGRBI4ZT6c8VW/4QvSZxmCW8yem07s/+O1S+GSofEN8pQMqW2QGGedw5+tb938RXiuZILfTSEjYrmdypOPYdKhy6FJGSfh2zuGje8ji/i82NVP4EkVy2saJf6HcCO8h2o/8Aq5VIZHHsw4z7V6l4f8Wrrtw1nNYmJypO5G3p9D6U7U9NMU4txZtd2E4PmRE5CkenofQ1N9R2PGaK63xD4IuLCE6jpW+604jcVI/ewj0I6kD1rkc1SEel/ClttrrJ9o/610883znmuT+Fz7bLW/8Atn/Wt24m+c896YiWSfA61RluDk81HLPweaoSTZJ5pNlI1LSf5+tacpjmiCuARXOWs3zVpef701sJlDULkWdwYVXccA5NZM9/M38e0f7NP1xzNqHkq4R5FAVmOAOKzZAYl8ssGK8EjvWbKGxahLBeOUcj5ufeuktNV81F3HmuIaUC4kywGWrpPC7gztMXTC/LhhkGnFsGO1CNvtk8kqN80hA7ZqhKm0ZXJB9q7TUCk9u8YWHJBwdvQ+tcjJ8sTgnkGiwXLMEsbRKokUkDGNwrSi0+zuYh5kEbe+K4azUf2i7ngZY5qx9pZrmVbWWXzFhY/KD1xnj1oSBs62Xwxps33VeM+qtVdPDUelTG+huHkIGxY2AAGe+awF1i9J3BZQdoGA5H41PLq1zNAYnmlIYcqTxVBc0fNzI/OeaeHrNtZAVCg8gcj0q2rU0STu2I2Psab4eOb1z6JUUz4gc/7Jp/hzmaY+igUMDqN9M31GXqMvzSGWPMo8zNVt9AemBZ3Uhaot1IWpiPRvApzoc3/Xw3/oK0UzwGc6FN/wBfLf8AoK0UgPSKKU0lUAlFLSUAJRS0lABg4zgke1V5LlIuCrn/AIDV6L7tOIB6jNK4GR9vB+6gH+81Ma7mPRVH4ZrWe2gk+9Eh/CoTptvnKqVPsaLgZMk9zjcSwX1A4qNJmZvmkb8a1pNOLKQtw4HTBGaqyaVcYAV42A/ChgVJHKqNpLHNQs7n/wDXVuSwuV/5ZE/7pzVSSKRfvI4/CpKIyz+1RNvP8YH0FSblHBAP1pCyDqMfjQIhKO3WV/wpnkZ6u5/4FUrTwL1lA/WoHvYRnaS2PQUtBim2Tvz9TmkMMY/hFQvfn+GMfiarvdyk9cfQUroLMsSxJsxtNVJbGymGJ4IXH+3GDTWldurE03cafMHKVJvD/h+T7+m2+T/cTb/Ks+48LaIykRW00f8AuzEf41tHnimkevT1o52LlR5l4n8MXmno15pzSXFso/exEZkQeo9R+tcjHchwDnNe7Oma4LxT4G+0tJf6QoS5+9Jb9Fl919G/nVKfcTj2OL1G5tW8P+Qtri7EwZ7jd95Oy7fY85rIzx61JdMwgkjdWR1YBlYYKnPQioM05CQ/d70hPNNzTWcLyTxUgdf8Mmx4ivyP+fb/ANmFelXFpp9yd91bW8jeroCa8u+HLZ1u+YHj7OP/AEKvRz1rOW5cdi1E9nZpstoFRfSNAopGv3P3UUfXmqppM4FIola5mJJLnB644zXhTH94/wDvH+de1yPtjc9gpOfwrxHOefXmqiTI9B+Gr7bHWf8Atn/Wte5l+c/Wud+H8zpa6qq7fm2Zz+NadxK+85Ufg1aEhNLwapmSkkmJ7frVYyezVDKRft5OavCSsaCYA9/yq6s6+oFNbCZQ1mP7VeeSGRXdRgucAVmTb13R8fL8u71q1qksZuSzFcLjBNZzPJOwWMZzwKFByegnNR3M2Vs3H4mum8NRTLpck6qQhkxu7VQi8PXTEs4IHX5eTXR2Wnmx0qNfOZVdnO1jwDSfu7jXvDxeXBOC/f0rm7jUoizru43cv2HNbHnBXAJJY1xotZ1jYTzpGrNkgtkn8BVMSJbu5c3EpiA2M3Dev0rQWC2g8Ow6jDdTR6iLgoUKkLtx1Dd/cVllIREsaM8jg8uwxx6Yq0gllgjtVDPhiwQevrQBZMgC7iQBipbe1kuPnYmKH+8fvN9PSjZBYBZLpvNm/hiXkD6DvU0s7Shd/wAhb+D0ppXAkiCR/LGMLnirAaqcbcCrANIB1y+LWT6VY8OHCzt7gVQu2xavVzw8cWsrer/0oY0b5embuaj3UmaQyTdShqizSg0wJg3FIWqPdxQWqiT0rwCf+JDN/wBfLf8AoK0Uz4fnOgTf9fLf+grRSA9PpKWiqASkpaKAEooooAki6GpKji71JUsAooopAFMmcxwSOOqqSPwFPqOcZt5R6of5UAebeEPGniTU9c1DT9USyP2d8qY0IO0/d7+hr0zqOa8o8NwNZeL9WubhGigeKJldxgNwOnrXR6p40uIdZsLXSm0m5juwAIri6MMpJbHy8EH6darcb6HXyW0MoIeJTn2rjta0iWwkMilnt2PBP8Psa09R8Wx2U81utpJJNFnco7454x9a14Jvt9sPNtysci52sPX1qdw21OABoPPfB9a1tY0V9PcyxZa2J6/3fY1kVDVik7kF5BLd2ksMF09rMR8siYJU/wBRXMaLqGr6dqT6VqsE9whbKzqCxXPfPdT+ldaV3Y7EdD6U1pkQHzHVCPU0ABABpOKqTapaR5+ZnP8Asiqj6w7cRQqPdjmkM1gc9qa8kaDLuqj3NYEt9cP9+faPQfKKhDbmyWzRcLG1JqFshADFs8cCq8mo7vuRY92NZxGSuPWp0gkkGVXj1pXYHm/xJCnVrOYIqySxHeVGN2DxmuSyK6/4mKYdQsVfGRExJH1rh/tUfofxrRbGb3LBOajm+7gkD60i3CH+ICo751Z4tpB/djOD7mgDr/huf+Jve4P/AC7j/wBCr0csACWIA9ScCvMPh8s8up3ghuBD+4G5vLDHG7tnivQhY26fvJ99y4/iuH3fp0H5VD3LWwrahEzlYt0rDtGuf16URm5lP3VhB/vfO35Diporm3ubJ7hJo/JjO0vGpwD/AHcdc1Gt3sCSQxFVIyJbg7FA9cd6fI9g5kKYkwd5aQ4Od54/LpXjPk7i53KFDHvjFe2XQKwo7srSPGzMV4B64P5V5HawWzqzC2chOXdlLBR6k9KcRSLWga3a6Ityku+QTgcx87SCetXpPElhIfvyL/vJWZItlKp2FOPwqhJbQnOMfgaok3f7ZsX6XK/jkU4Xtu4+WeM/8CrmTaKeQDimG0HY1Nh3OwgmUn5XU/Q02/1aLTodzndIfuID1/8ArVyAtG/hYg0ySB92XJJ+uaaQXFuL6e9uxJK5JLZx2FbFjuNxAvOS44rCEeGFaulzm2v4Z88IckNyMVvSnypmNSHM0ddJp960oktbhoBjaYwOPrU95DONH2urvPkb2Ufe98VWj8QWzHJiiznsxFW11q3ZlXYRkj/lpwKzZojnZL37OTGQqvg4Vj8x/wAKxY0ORWlqbJc61dzKAzNIVTYOoHAP/wBerVnpaqBJc445EY6fjUbFFSy02W4bcPlQ9ZCP5CtCWW302Py4V3SE4PqfqaS91IIpihIBHHHascuzurYY/MMk1ajfVibtsT2oZElup1PnlyoZuoHtVhJCAXII470wTma1EjIV3OeD2pf+WRPenHYTMtdbuEJGyM4PpUyeIpB9+2U/RsVA1sOfk/Sozar/AHKzuVY0jrEV4phWJlY85J4roNB408n1c1x8MCxy7hnOK7DRvl0yP3JP60MEam7ilzUO6l3UDJc0ZqPdS7qYh+6kLVGWppamhHqHw9P/ABT83/X03/oK0VH8Omz4en/6+m/9BWigD1aiiimAUlLSGgApKWigB8XepKii+8alpMAooozSAKbIN0bD1BFOooA8xt7z+3/E7abexKIrS2QKUYqX570/xZYSaJdWq6X9utrVF3nytNS9i35zkg/OD7g1U0IbfiDeD1tl/RjVv4jmyTWrBpjYLcmIiNpNQls5hz/C6/L+Bq4rUb6HodsitbxyFVLuoZm2bckjrjtVioLI5sbckk5jXkvvJ4H8Xf696mzUCY2RFkQo6hlYYIPevMfEdx/ZWrzWtug2LggtzjNeoZryfx42zxLOAcExr/KlLYa3MGXXC9wYHugsgGSgOKjdy00eSTw3U5rMS1gjkVkiE7LlnLckntVo5WaOTbgHIIA6Vim2VG/UskZqvqCXMljKlnN5M5HySbc7fwqUMxxhfxPFKVYjlvyqijk18MXV1IG1TVbiZc8oh25/HtXVxcIAFOAAB9KTCJycAeppRLuGY1Zx69B+ZovcRI5fyzggH+HHPJ4FaFjcM2232rhFwCDk8Vmo7iRXJTCnO0DOame7ndcbtqDsgwB+VNOwHBfFPnVrQEEgRsCce4rgljjHJRz+Fd58QiWk03Jzkv8A0rlEBEbY644qr6EW1GR2NxLbG4iti0I6uAMVKNLtrnTvOS9QXG3d5W39M1Daahc26iIOfKGcKehrWvbrSPKtZU01FVx+8lI5Len40O40kWfhvxqd9/1wH/oVegX8bz6RdxRFhI6YBUZI9a4jwS9m2tag9mjxxmJflY5x83Y13Et1FZxGa4lWKMc72OAKE7SuFtLGd4ahRkuNQlOFldsIAdu7oWx3Pp9KvGC33BmVpmByGmbdj8K5vVPHdnGTHYRPdMP4yNqZpnhbWr7V7q9a8cbUVdkarhV5NVOcpNsUUlodNLKdkj5yVQnn2FeWXOsahfZM8xCuBlEAVD/wEcV6EomRdRllJCtuEYJ4ChTyK8tWZY4wCw6VMQburkvO7+8fTvS70Gc449aqvO8jfKCewpVtZZPvEgVQi2kyOh56cZNRtPGCRuH4U5bXEDISeapvaunAOaALazr2GfpUrAOm4dDWYIpc8ZBrVgQrbKGGCBzTQFMrhulTRAE4PSkdfmpQdpHcnoKQE32eDG5gAB7063tXupMQKwRersTgVds9IkmIku8qvaMdT9avXV1b6bGIwoMn8MS9B9aW7sgHWljFaxlsfNjlj1P0rNvdUMpMcGVTpu7mpNPuZbqa6mmbJEfA7D6VkIyZUum4dxnGfxrSMLPUTfYk31ato2kwzE7FyQDUNvCZW3uMIOgrRI2W8h9FNOUugoozxcEoqZ+UHipklBQD1NZqnpxT1nWJlZzhRTYIugUuKqnUExxGSPrSrfrjPlH86wsXclmG0KcV0el/LpsP+7muWmvElVfkKgdanh8Q3VrCI/IR0ThW9qdgOuzRurmU8Vgj57Tn2ap08U2p+/BKv0INFh3OhDUbqx4/EWnP1kdP95asDV9PYcXkf4nFMRceQAc1lSeILFWI3OcHstTS3VvPGypcRMCMcOK5G7iFtctGjEqOlMTPoH4YahBc+GZ3jY4F2w5H+wlFY/webPhC5OP+X5//AEBKKQHvdFFFUAUqjJwaSlX71AAw2nim0ucgc0lADo/vVLUUf3qlpMAooopAJgU0OWdlCsNuOSOD9KfRQBx0HhC7svEMurR3Mcu9NgiK4wN2etausGW50qVHsI5JRjbHLGJEbnnOa3KKdwODsotae8YPq1vbxNGEWJDnbg8YHAGBxxXaxEbR8273oltbeb/WQxt7larnTYV/1TSRf7rcUDuQX+v2Wn3CW8zESuQFBGM5OM1574+VT4mkyOsS1302lM1ytw6QXMi4AMqcgA9vSuA+IRmXX/MWDgwKQXYDpmpktAW5zA3dM5TsMUrMsYBdwv1OKiQSSIC8hAIztQYx+NPVEjO5EAb+8eT+ZrKxoKJC33I2I9W+UfrS7Xb70gX2Qf1NGcnJOT61HcyvHayvGAXVSVB6E0wJFjRSWCAt/eb5j+Zqrfaraaeu66lKkjIUDJIridR1u5S4VL698xt4Bt4TtVc9zXS6rPFHNZyJFFNJLiOOQkELxnOfwp2tuTe+w9tbabRru+gieExrlPOXk++K5zSNTur/AMS2X2i6llw7fKThR8p7dK17uR5/Dl+zYLtEM46E5rnPDsZTxJZkkfebgH/ZNNbAX/iFIEk05yMhd5/lXGpqEfQoea634i8/YB7P/SuCIZecU0rolvUugOQNqjJPAY4p08lxAsts/G0iQIcEAkf/AF6pvNJNsR2yF6D0pXOGc+vAqo7h9k1vDV/dWdzOtq6xtKgDOV3EAHt70r3Mst1Jc3d7JJIjlQztnI+npTPDenTaheyLEyKEXLMzYxnjtya6q30XR9MbdKv2y4Bz8/3Qfp0/Ok2kBgWun3erRBrG1KAEBmPyxj3H+FdNpFpHoCTGa6FxcSgBlQcLiluNTdlO91ihVTgA4AFc3c+II1ytsu8/3m4FLVgtDT8R6/MtoYI22PMCuB2XvXGJFk9KmnnluZTLK25z3pqdaaVhNmjZQKF6CrbIB2qGz+7VsiqEVitQsmatEVGVpDIVjHpUrYVMngVHLMkI9W9Ks2Ol3F+RLOTHD2Hc/Si9gsVIYZbyby7dCx7nsK6HT9JitP3jYebu7dF+lW1jttOtcnbFCv5k/wBTWBqOrSXmY4sxwendvrRGLkDaRc1HWBEDFaHLHrL/AIVz5Yu5JJZieSepqRui/wC7QrkKyhE3E/exyK3UeVaEXvuaGljbBeseyY/nVK0gWRiX/hGcU1LiSKN442wH+8R3qxpw+WU/SoldXY0W1Ap1xxZzH/ZNCikvDixl+mP1rPqWYi0qIJLu3QgEZJINC1LbKf7RjJHSMmqk9CUiW4sLdIXlAZNoJwp4qCDTJ5IdzOiA4K+4q9qBxYSj1wP1qwOI1X0AFZl2MSe1lg27ip3HAINAt5gThVH49au33MtuvrIKtiBSR2ouFjEW185d6tjPUY6GkNlKOmDWhYx7hce0zCrJhNFwsYZtZh/Bn6VG0Ug6o35VvGE+lRtHjtRcLGCRg8jFWI8NEAeRWi8QbsKrPCyn5QCPSqiyJI9n+D6AeELnGf8Aj+f/ANASinfCBWHhK5yCP9Of/wBASimCPeKKMHpnJpNwyRTKFpV+9SZpV+8KBDaTNBpKBj4z84qaoE++KnpMQUUUUgCiiigApCaM00mgBSabmkJpuaYA2CCD0PFeYfECFINUto4l2oLbAHpya9MY15x8RuNSsz6wH+dEthrc4uI/ul/3RTg2c1FG37lPpTgaxNCTNQXpItJcddpqUGobsn7LLgZIQ4HrQhM8guo547qZ543yXYlivB59a6fw7HFBo7S6htWB5d8CyewwSBUrNcTSssksdvHzlAASx9M1P4rvxYwWrJGpkMYCkjgVpLsTG28tjQnuEn8P6jIkbKnlgAMuMj6Vzvh7H/CRWZxg7m/9BNU4/E949nNazRpIs4CbhwR9K3dA0K/i1CG8uYxDHGScMfmfIx07fjU7LUbab0IfiAGlk09UBLEPgflXERGMBg6g7uNxP3fwrtvHMwiutNcNkpuJx26Vyt7aKyG6gGVPLgfw+/0prYmW5nklD3z2zVmGwkmjWR5FjVvu7upHr9Kgch+e/rVq2ZjEEYkqM4H+FUK5u6DbCxWd2uAglAUFyEDAc8etOv8AVWhiJtVSXH3iGzt/AVWmWCREBgkYrlQj5AUAUy6gewjVxDEhYArt5GDSGZn2ma6nZ5pGchGxnoOPSoUjPerEaBInbH3vlH9aAKYiJlxTkHNPYcU1OtAGla8AVdzkVRtzwKllukiGPvN6CgRK5CAsxAA7mqZlluZRDbIzMfQc1Paafd6rIHbKQg/fPT8B3rp7LT4bOLbEoH95z1NJsaRm6boKQES3OJZuoXqB/jV6/v4NOTDEPMRxGO31pf7WhOow2dsN5Z8O/YewrmtSO7Urk/8ATQ1UKd37wOVloR3l7Ney+ZO+f7q9h9Kr5p8aRPJiR2RcHkDPNLHE0reXGvv/APXre9tEZjWGSB/sioy3YdP50O+7gcAfrTc80rjFrQ04fupD7is7NamnD/R3Pq1RPYa3LSiob84sn9yKnFQXyGS3CL3YZJ7D1rNblmVGoILt90fr7VNZSeffyPjG2MLj8ajyrSKEztThff3qayObi5fpyFpN3CxLqPMEaf3pVFW8VSvDvuLRP+mhb8hV0GkMo3fN7aj/AGif0rQXrVCf5tTth6BjV9e1JjRS04ZW5/67NV3FU9O6XP8A12ar1AIZikI60/FJjigZA6j0FVmXk4q3J8q5qqc0xM9i+Ewx4Uuf+v1//QEop3wn/wCRVuf+v1//AEBKKZJ7ghy1DHJPFA/1lNb7xqxAygsOwNAIUjJwB61FMH84N5mBt4WpGKeWd65VuMEUJA3ZFG51iytSRJMC2eFQZJrLn8RyFgLe12g9GlPX6Crt1pFlcEtEWhk9RyPyrHudJvrcEqBPH6x8/pXdRhRe+/medWrVltt5Grba5nHmw7j/AHoj/Q1pw6nbz8LIu7+6eD+RrioiVkUYKsD3rRb5l/eqp9xVVMNDoKlip211OtEqnv8AnTt1cpFcywD9zcMo/uv8wobxfZ2RC38scRJxlHz+lc0sNNbanXDEwlo9Dq91IWrOtdTt72MSW00cqHoVODVjzfXj61hY3LG6mlqh30bqBjyaQmmbqM0CFJrzv4kD/S9Pb1jcfrXoBNcF8SB82nN7OP5UnsNbnAxH92v0p4JqGNvkAqQHisTQdmoLtiLaXacHacVJnmo5sMhDdDxQI8m1B3e+k83d8pwPpWjo9jLrQlimlkaGIAgk52n0FdfLbWcRJkij2ns65z+HU1WW4hto/KtIEiTOenf6VdybFaz8L2FldRXclw7JG24I+NuR056n6VrXOtDkRAsf7zcD8v8AGsW6vEjBkuJgPdjWBf66JY3itVIDDBkbg/gKVrhexX1zVJdSvyzSbo4/lT096rWl61s/PzIeoqpRVWJNWWyjulM1lgt1MX+H+FXNH0d722aR5lgCsRhlJbj27VhwzyW8geNsH09a66xc6jpsbSq0AkbCTgcFh2JovYCKO0TzDEQ+QT8+3NO1yyWC0gb7SksYCrlQQR14waLm11SJh5ikY/jMi4YfjVK/g8uyLlucr8u/PJJ5xQMy3fcRxgDgD0pyVGOalXpQIGHFMUEtwKlOO/5VastOuNQbEKhIx1c9B/jQBAjOzCOIFmPAwOTW7p3h/aRLe8t1Efb8a1NP0qCxXES7pD1c9T/hT73UYLCPJIZz0A559v8AGlq9EO1tydzDaxb5SERR06cVzepazJd5ihzHD7cFqp3l9NeybpG+XOQueBVauiFJR1ZDlfYv6IP+JzbezE/oarXh3Xs59ZD/ADq3oQzrEPsGP6VSnBM00h+7vP481V/eF0IscZPSrFgc3J7AIxx+FVWYtjIxjtVmw4llPpE1TJ3Q0tSjSU7tUlvbtcS7RwP4m9BQ2IW1tjcPk8Rr94/0pt3dsZdlu5SNOBtNWbyYRxi2gBVQOTVAR1i5XNErEsd/dL/y03fUVNJezTxbGCgHqR3qBYqnSPHapGEQAYelPsefOb+9IaNtTW6qiEAY57UBYik+bU4F/uozVcziqifNqsh/uxAfmat4oAqE7tVj9oyf1rQHWqqRr9pL4+bbjNWl6ikxop6b0uf+uzVezVHTvu3P/XZqu4oGhe1JjinEcUUARsoIwelQtCOxqxSGgR6x8KkK+Frgf9Pj/wDoCUVJ8Lf+RYuP+vx//QEoqiWep3utpY6rbWhiZmnYANnAUZxVbXb2WO0vjE7IyJ8rKcEciqOqmK8vYsEC4hdZIz/eAPK07xK6rDeoc5KEitrbEN6F6G8Labp8pOS8WCSaQagbu53IyhYFKOueSfWuefUBD4b0tsEkZH5NXK313caf4vGpwKJCFZTEWIVgRWsUt/Mzqt3a8meni4PrUcupW6W7zLI+UYIwUZOcgdPxrlrDxhp14RFMzWc5/gn4BPs3Q1qWxw0pBBDSEgjnOQK6lSW55TqSi7M0pTFc/wCujWT/AGhw351yXjHxEvhWO28lHnNxu2hjjZj19etb3m4rhviBANQm01JJJBGokJCYyTgHGe1Wo8iv0Qoy55JLdnKah421e+JBnECH+GPisvyL+7je48qR1UFmeQ4HH1rXtba2t4dy2yxPnnnc2PcmoNSuHS1UISq/NuAPBGD1rnlim9Ej0I4VLVs6X4d6tK2mqC54Y456CvVLPUDIoDH86+ZvDfjB9AYI9sJ4CedrbWH07V614e8f6Bqm2Nb5beb/AJ53HyH8D0Ncu52npqyK3qP93/CpMt7N9ODWPbXGQDkFT0IOQa0EkyOtSBY3jODwfQ0uajD8Y7ehowO2V+n+FIBxNcL8SP8Aj209v9tx+grtiWGejfTg1w/xIcDTLItkETHjHtSew0eexH93+J/nTywA5NZ76hFAm0tubJ+VOfzPQVm3GpTzZCkRoey9/qeprKxRsz38Vvw7Yb+6OW/+t+NZVxqssmRGPLX1zlvzrJub6C1XM0gU+nc/hWFd6/LIStsnlr/fblv/AK1NITZv3N7DbgyTShc+pyTWHd6+75W1TaP779fwFYzyPI5eRizHuTmjBJqrE3CSSSZ90js7epOabtNSKlPxxTEV8UU8jBpMUANrc0rWbrTrCa2jZHt5Tl4pFypPqPQ1i4qaM/LigDstLuoPEFq+m3W1LlRvgYnrjtXOXxuorh7S4jWMxHlVGAfQ571ZspbWJ0eFmjmU5DPwQfY10V7Hb63brdMqmZBiQDqfXHsev51F7FWucYBTgSWCoCzHgYFXV02a8vpIrWPbErYyei/jXS6dpFvYKCo3ynrIw5/D0ptiSMvTfDzNia9yM8iIHn8f8K6SOJIohgKkajsOBTZ7iCziMk7gAdvWuZ1DV5r59i5jhzwo6n61UYOYNpGlqOtJCvlQDLHse3u3+Fc7LI8rmSRizHqTUt5/x9y+x/pVc10QikjKTuMJJPXFPCMg+diWPb0p8UzQxSIFQ78fMy5K/Q9qYzbeTyx6D/GjVvUehPaXw06f7SV3sEYKvqT6+1V4ZGmsWkc5ZnJP51XmJIJJyamtuNLX3b+tRLdDQVYs+PPP/TFqr1ZskaTz0QZYx4H50PYEVoYXnkEaDJPf0q/JJDZoLdHAb+InqalwmnW+xcNM3U+v/wBas9oFmJaQbmJySaylO+hcY2JJcPGoBB5pgj9qkSFY1CqABUgWs7lWIQlSBakC0uzmgdiPb3qSNPlp22pEX5RTArQwbbmaQtndgfSrIHtSKPmb61IBQFiNF/eNU2zHSkjHJNPbhTSArWcAiWTBJ3uW5qzimxriNafigBvtS4pT1FGKYDCKTFOIpMUAet/C3/kWLj/r8f8A9ASil+F3/IsXH/X43/oCUVRLOuazmvNet4YlO3AeSTP3F61e1ZYZtXJm3G3YbGA7jGK20FravcecyR7lXczHHy4rB1vxHpu9dPsFE927BUCDjJ9621urEW6GZrVmNJ8LW0e8Tok7BXxyVPTPvXI6k/8ApIc9HUMv0rv9bt/tFiukQDzJYUDsw/vdTXE3Cpf6e0LAJcW+TEcdfVTWkOxlU0dzBnZJVKsoYe9QafqOo6VdO2n3jouR+5k+eM/gen4UjPgkEYI4INVS+2UtXWp22ORwvudjYeOraQ+XqkDWUn/PQHdGfx6j8areMtQtY7KxvvOR7cSMu9DuHI9q5OVg+c81haxbBrTYhZUZwWUMcE+uKc6vuNNGcMOvaKUejHX3i5EBS2jH1fk/kK5671O8vmJkdivoTx+VSLYxr0pWgAXGK87m7HqW7mfg0h960IrYk8ipm08MOlSA/R/F2vaBIG07Upo1H/LJzvQ/8BNelaF8cwuyLXtLx2NxZnj6lD/Q15RLp7p05qo8Lr1BouO7Pq7Q/GPh/wAQqP7N1SCSQ/8ALJm2OP8AgJrfyRwcg18Xco4ZSVYdCDg11uhfE/xXoG2OLUTd2w48i8HmLj2P3h+dA7o+oya8c+J+vte6ymlwyH7PZj5wD96Q9fyHFPs/jvp8unSG/wBMmt70IdghO+Nmxx15Arx7UvEd5fXEsqnY0rF3c8sSf5UmM2Lq+t7RcyyAHso5JrCu9emlytuvlL/ePLH/AArKYs7FmJLHqSc0mCamwrgzM7FmYsx7k5pAM9qeEqQJTEMVKeBinAUvSgBopcUtFAETimVK9RmgBMVLGpbp+JpVg7yHH+yOtWre2mu22Qp8o6nsKAIeBwOT61t6ZM1tDER0xhh6jNUp7RbYqudzdzUbXDIRChw2eSewqXqik7M7azRRCAgGB1qDUNXhsAUj/eT46en+FZEV7KtvGyTELu2uvZgaq6jbJbXIVH3hl3E5zg/WnRSbsxTbWxBcXM13KZJn3N2HYfSo1++PrSUqcyKPcV17IxJbv/j8m/3qgqW6/wCPuX/fNFxBJaxRs/DycgegpXskPqQswT3b09KiJyc9TRRSAjl+4asQcaZF7n/Gq0v3DVmL/kGwVEt0UhtaVsBZWxmf/WyDAX2qraxqSZpf9Wn6n0p8jtPJvf8AAegrOpLoXFdRpLSOXc5Y09RQBUirWRYoFO20Yp1AxNtKBilo70AGKkXhQKZUg+6KAEQct9afjimoOv1p5FABGOKWT/VmiP7vbFK/IUe9IBVGABRTuppCKYDf4jQaXHWkoENpDTqQ0wPWvhd/yLFx/wBfjf8AoCUUfC7/AJFi4/6/G/8AQEoqiWd5rF7Dq+602YhP8eMHil0DRI7e6Ny1tHGYgSHLbix9a8/tPF14uoTQvFG0azMq4JBAzxXQanq1xN4dmKsYtyH7jEVs1pdEJWZ0l/qehaI8l3dXaTXwB2qDkgntgdPxryK31mS6v5ZJQuXYn5eBkn+VbQt7WzsVubiD7XLKvPmPhefYUvhGzg1a8+yyW1rHFIcHbF8w+hzxST1G1oYerwyQ3CySIVMq7xn+IetYsj811vj9wviaW0iRY4bZFjjUemM1xrg561rGbMZQQ7fxVG+BZOKuqvvRJCrDmrlO6IULMwFgY9utWEsieorVjtE/yKtpbIBXMdBkJYgdqf8AZsdq2PIXFMaEetAzINsD2qGXT0ccrWw0QqNowO9AHM3GkA5K1mTWEkR6V2rRA1XltkPX+VIDh3jYLgioSvNdXeWERQnv9KwXtwrYz+lJgU/LpQntVkRAHrSmMev6UgK+2jFTtH7/AKUnlDPWgCEikxUrJg4zSeUD3oAizRmn+UPWpI4FILE5A7UAQiNn6dPU1IqCMZUZbOM9/wAKk2kkDOPTjpXVaZo1vbRpMf3kxGQzD7v0FJ6AY9hock5ElzlI+oT+I/4VtmKO2iCIgVQOFAq+U5AB61kaxO1rbuUGTkDJ75qUnJlbGPeXA+05OOD0rKMnmTs5OCzZpx3SOWZsk1qyaZCse5Plqpe6Jala0kYkKQSikFver19++UThWCjCDI6/hSxAQ6MXABfzPvdD1rStIBcILiTkqhIXsD61kpuMrovkTWpzvenRkCRSegOSfSgJuI5602UHcUBwoP516DOZIW5lUyyGM53End7e1X9a4W1H+xWWU961tbTm35/grJ7otbMx6Sn7PejZ71RJDKPkP0q1GubG3U8evtVnTrNJi8khyE6LjgmlnXdLsGAq8AAVlOVmXGJETu2qOEX7o/rTwKcsXvTxH71izVDQKkFSCIDjNLs96QxlLTgnvTvL96YDBRjmpNnvSbPegBopQ3HSnbPel8v3pAIpwKXdTvL96NnvQA6Pp70rDLqKaE96cqktnPagB1HFLj3pCvvTAaOlFPCcdaQp70CGU01IU96YV96YHrXwu/5Fi4/6/H/9ASik+F/Hhm4H/T43/oCUVRLP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10" descr="data:image/jpeg;base64,/9j/4AAQSkZJRgABAQAAAQABAAD/2wBDAAgGBgcGBQgHBwcJCQgKDBQNDAsLDBkSEw8UHRofHh0aHBwgJC4nICIsIxwcKDcpLDAxNDQ0Hyc5PTgyPC4zNDL/2wBDAQkJCQwLDBgNDRgyIRwhMjIyMjIyMjIyMjIyMjIyMjIyMjIyMjIyMjIyMjIyMjIyMjIyMjIyMjIyMjIyMjIyMjL/wAARCADcAY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MOM88U4c81BLlMEcjvTQ5HSuRT7nQ4roTsoNR4KNlaVZR/FQHVjweatO5NhkrJIdj8H1qnPZZ5XkeorQKKw5FReW8fKHj0qkBivCyHpQp9a2SscvDrtaug8KfDq/8UXisgMFgrfvbkjj6L6t/k0OaSuy4psp+CvCN/4q1IRQgx2cZH2i4I4Qeg9WPYV799kt9M0230y0z9nt1CqCcnHuau6Zo9l4e0uLT9OhEUMa9O7HuSe5NNMeJCW+U+4rhqVed+R0wikPtSQB047VfS4GOTj8KqICABlSPenLIVJCEY7jrUob1NBXifKktx7VKrRo5OR69etZ6T5IyDxxxUrMzMArnp0NaRZlKJemdGxhyCOmRVVpiuM9OmarGWTOwvyPamK+52hk6kZDDvUykOELIlaUISM8npWTq0rrGNi7pCyhVHfJxVmZ8xFieV4P9Kr6eROZb2X7kOVjz3b/AOtWVnOVkbXUFzMk06MwyuSdwClCR/E3fHt1rTSGS6YyKOI12hm4FUtOja4ckAhM7foK3d0KQtbjaYwpDKegHfJrvpQtoebVnzalA3UUVsLa3YyblwzINxbPoP60lsJ5JxbGI27Mu/8AejJKggHGOO471DpsVpDG95bFMzfNheAFHSsHxH4lvLbU1js5GD+SA2FyRkk/h2rdWOaU+RczNfXNCghgnvhcyeZgAA4xnOPSucDxIpXzAPU1lzTa1qJBllkIPPztwKWPQ7mVczXioPQc1VzzKvLUldI1UuLRSC03epIrvSkOWmJP1rPi8NW5+/cyMfpV6Lwvp+BmSTNK7HGHZGhb3+jcfvmBPv0rZs77RpAmLoZHTccVgr4TsmHyyEH3FWU8GQsPkuBn64pXOmEZLodbby2jkmK4VyeuGFWGhR02kZH1rh5fCeoQcwSlgP7rVXL69pRyruwHZgaLs3Urbo6K+8OI7b4ZWRsnHGaxZxe6eCJCs23PzquO/pUtp43khYJf25/31HFaJ1XS9WiIilCS9eOM0XMJ0oSTa0ZmW+prJEXJG4dfX8quw3QblWBFY1/bbfdcHkdcVmW19Na5RJN6543U0zid4M6LWdQUW6xZG4nNZt2sX2WNOrAE9ayZL43FwrTH5+gx6/0q19qEoCvgEcq2f0pSjc2pYmzUWcJqtuLLX2cfcm459a4y+Ty72Zf9rNemeJrLz4fMCkMhzx6+n6V5vq4Bvd45DqDXNGPLNnrU3dFLNJSZpCa0NBTVO8j3xEDrVomo3NNAZVlL5U209+K1wRzWNcKYrjcOmc1oRTB4Q3cdabQFrIpC1V2nA6kVA94i980rCLpcetNMorMe/wD7oqE3E0hwM/hT5QNUzqDyRRWWLe4k52t+NFFkFjoQxeQxlflpJE2yqoHBqYH5S2MY6mojIJZ1x0Xk1gjoY1kHQHn0pi4zyOamZQ5JXJNEa75HGMkU2uw3EUHHWngZ6VqaJ4b1XXZvK0+zkmOeWAwq/VjwK9a8L/Cix04x3WruLy4HIiA/dKffu38qn2nLuLlRxHgv4eXHiKRLy9RoNNBzu6NL7L7e9e42lrDYWkVpawpDBENqIgwAKthVjUKgCqOAAOlNJGOvPoa56lRzZSIXTOf5d6aLdOecZ9OlTjaRmkPHTOO9SirlGW1AJ2gg+w4qlLEF6yMf+BYrVkGRyNw9jmoJLcP9x2APrgVSSLUjHAmRtwYOuf4s1oQSPtwdif8AAT/n8qgmtpoPnDs6jrwcj9alinWRMNKPxWmrIqWqHXLSEKzqAV6MM4P6VXWZnwQfmT5gR+tWEldJMEhlPGVPFVdSCIm+NcAc7hxUyY49iO+lxMqx/wDLVcD3NWbmGKy0uONpBHGiFmJOM+p/E1lw3ieSZ5GUiAF8kgY/+vWDquuvqt3LsyIVIEUZOdox1Pv1+lb4ane8jhxtfkXKtzYufETwPDZiVY7dWXcY129cE5PX+VX9T1m2N9Fp8blITgzSLyqjGccevH4Vxl7CFuUebJaRFbb+hz+VX47WGOFWubpLc8HyQpL49cdB+NdtkjxlWndpF5L5bTWJbmCR2t2bItycI3HUjtk81cl0/UbiT7XJahPNO4uxC4+uelU2vcyrbaPaxTeWOJ0hy2e/zHg/XH0qxB4f1K4xNeXUdupO4lm3Nn19M1Kl8h+znN2epauNOs7MILq+lWUjJUQE5H+z/iaDf6PGgBs5AFPDmbBb/e/+tUh0bSt2+7vrm6k7kuTn8qtImhW4Ai09TgYy+KlzS3ZtHDu+iEudc0lESKGKCdQMgbSu32z1NIviWFl8p4YGiHRfLbC1ZXVtMiCgWkAx/tf/AFqkj1uzOSsEA9cJ0qPbQ7m/sZEjeINOeBVG3HGUZCoH0NSR61ZuuzbEE7bZATT4tQsJMAxQ/hx9KsRxaXcICYosY5yM1amnsxuEiVJ7doVaOXaSOCGyR9RT/NWVSizRyt/dZcZqt/YOmsMxRhD6ocfyqtLoM6DNvdyZznD/ADf5/OqCzEvtJtJ4S1xarH6lK5PUPC5RjLYT8g54ODXRyX2qWEHlS2yuqn/WRjJI9wetIms2l8phlCow+6UXDL9VNLmM5wTOEfVb/T3EV8jMoP3qR7yK4Uyx8nHVetdvq2kJJaq4Q3ETD5spgj3+lcBqmgzWcjPZblYH5oW4NUmcNam0KxIjLJgE9WFMiuBkRg9PU9fx9ayYtRZmaOQFHHVTVg5kQFPvAHiqTPPldHVy20WoaPI8XEiptkXrhxyD+IB/GvIPEdv5dwJFX5QSvA4HevRdJvninjVcnJCsnr2xRLZQ2WpX1rOiyRTKjqGXgg5zWVRWdz3MuqurHle544XxTDIK1fGWmpot4stsp+zTE4X+43pXJtdyN0ppXO6UWnZmm0wHUiq8l2g71TWG4mPCsanTSZjy5C09EKxWnnEnAFTacS8xQ/dKmriaTGv3stVu2s1hfIUCk5K2g7GH9nuJXICtjNTR6VIfvsBW8kK1IsY9KXOwsZMWlRLywLH3q/FZxovyoo/CrW0YpwFLmAi8lfSipsUVIiuZ42Uq/GexqGFkVmParjW6SD7uDXZeD/hle640d1e7rXTjyCR88o9FHYe5/Wok7G6Rz2g+GdR8R3Qi022aQfxyHhE+p/ya9d8N/CPSdOAn1SQ39weSmNsQ/Dqfx/Ku10zTLTR7GKzs4FhgjGFRR+p9T71f34PB59KylUb2CUn0GQWkFpCsFtDHFEvARFAA/AUDupPSnknGf0pjnHzLz6g1i+5KuNfpUTMO/GOmDTmfIOenoarls4UDr0NI0iiOSYxncRtHQk9DSecC3C+/ynpRI6shB+nTr7GsGa9azuAj7lU8owOQwo2Noxubnno4G5Awzyd1QsgOSuVPfaMn9ayDqUcrcvtJ7jHP1qCXUzGciYoe+eRmnctQaN0LcuMHYf8AaL4/QVBJaTbiVMGe5DH/AArGi11mbBOT9etaMWoedHhnCj3GTTTDlaJHkuYUwUVl/wBl6z31R4X2PExVuACM/hTrh35MUoOe1ZN9qElvbSPIBuHCH/aNTZykkKbUIORneIL5GkNpaqFSM845y3c/59KraLZNNK4zsUAF5W5x9BVe0tjcyM8jFUAyzYzgV1Nlap/ZzLIzRrxtUcMx9/wr0eZQjZHh8kqs3KRUAlS8ZNP8xpj8gdkACrjsTkj+dW7fRrSL97fSNdTE5KA/L+PrU6bYk2IoVf5/Wo3uFXgcn2rmniFE3jh43NP+0GjjEdvHHBGOAEFVnuNxy75Puaz3nc98fSoixJrjni29jojTSL7XS4+9n6VVllL9CfxqHn1pOTXPKtKRaikBdhSeaw7mgikK1m5srQcJnHG41YhvJIzkMemMVU203HPWnGrKInFM3odfniHcnHUNWlbeLGXiQsP97muOye/NL5jfStoYua6kummegx67b3WMsh9enNZ99DY3ALSRqhIwsgORn69RXGiQqc9PpVuLVLiIjLbl9DXTHG3+Ih0jSmuNRsPLaC7eaFc+WA/K+oB6H6Gki1C21uSOG8M4uQdoeNQWYdgynv6EVSW9Vy3lt5LEfMP4WqvIIbtxkiGZTlGBxj6HtWscSjCeHuUdf0PFy0bgh+sc4XAdex/z0Nc0Z5bO58qb5WThW/rXXrquo6bK8V3I09rM371X5DZ6/wC6fesrVdNgmtRItwk0DMVVwCHjPYMP89K64VLo8mvQs3ZFDzw7q3c9cVoaxftNbW10zEsqbGPuv/1sH865mKV7S4NvP26Gr87mSxK/w9Rx3q5aozwU5Uay7HP+JJE1GzSJ+cOGFc/FYQx9Ixn3rQmdnc56LxTMVnG9j6OpJSd0MVAOw/Cl2CnYowe9MzG7RTSPnFSYpv8AHQAiU4Dmmocsaf3oAMUoooFAC0UUUWEe4eFvhlY6RL9r1Ro727U/IpX92nocdz9a75QoGFAwOlQn3609eg5rilNyepu0PLHvzTDgnPehj+GKb94A1O4kgLkA5z70qtj7wyDTDuzwPyqNiVKk9ewFBVglAQ5BO3uM1XkYqDwSBzVolWiZWGcDJrPdjH8oOVHcc8UNGkNSCWVhyGO7GcqOorC1zd9lE0e4ZJKnGBnuCO2a1592AVGSePlPf3qg8ZmjdcliRyCOfw9DULsdC01OSS+J+RlBHsOPrU3mCdQFZD7E4pLjT5LW9ZZD+73YLYzj0NadvYZVQUVwOuRg1oolSkjJZfKG4blYdQeefrUlrqTRy4ORg1snSpAxZI2I4BH1qQeGzO3zRcAckjBX+tJp9AjJdR1reJcKA4D/AIc1zOuXKXeqLa2ygRxnGB3bvXXS6DFYWctwvmkRRs7Zkx0Ga5Lw3aJPNLez87OVU/xNV0k07yOLFyUrRibNnYeRbR+ZgLjIQdT7mp5JlXqfwqO4uTuPOWPU1VAMjbmPFY18T0RlCnYlMjynjgUhIXgUm8dFHFJXFKd9TWwdaOKQmkJrNsLDs0hamZpM0rjsPJpM0zNITU3AfuppNNzSZouFh+RTfwpuaM07iFwDSFT1pCaXdx607gMJoD4BB6H2pzAN0qJsiqTsBJ526MxyjemMDPUf59Kq3U02mxFYdlzpzsWMbjp6j1HY+1SZpyMQCAAc8FD0Yf4100cQ4uz2MatFVF5mHqdkt3bC4t0KpjMZ649VJ9RU3hnU0Ik0q8IaCfIAbor9P1/wqyoisXmjLOtnc/d54jcHuK57VrZrG/LBhjPVTkH3FevCanG6PGnTdKdzH1S1ey1O5tnHzRyFfrVWtTXLk30sF0y/vTGEkb+8R0P1xj8qy6o9SnNTimhO9KRR3oNBYg6U1jginr0pp+8KAEAw1Ox81H8Zpe9AMKBS0CgAopaKBH1RwchqTkAj8qMHkkU0Ek8muA6AJ56c00MOi5AFBOGOKYW+bnAz3FIaQ8N8wHC9cUxmB5I46+4pAPfPFKoyeetNaj2BFHGDkjpUVxb+aAQpVux9xzzVtFA7fnUwAY4x19O9Va+guezuZAtAUywwCO3UUwWEe7DDBY8MPXsf6YrWlAUndjn9az7ufy/u8gnn1B7GpaSLjJyKWp2CPAJyiuV4cHjcKxobtIGaHkhOFJPO3sD9K059R2rtPQ8MpPUHrXGahO0WoKVyCflbHcdjScjeEXszsYb6EjafTFaFvcFwACCB2Y9K5qwZGi3EYJ781r2/mb/kKY/KquxSihvimZk8PXMUSMJJtsKgjuxA/wAa5mFUsrRYY+wwPf1NdN4glA06NHILFwwAPoOv61ybPk/yrnr1uX3Uc7gm7jicnnmnbs49KhDfnTtwFcXMOxJkCjORUeaeuNwDEDPQdzS3CwoBNBGOtScdhTGUk4FJ6ANyPekzxkCnrET1qQQY61IEGfpSZNWhGgHXmk8pOfmAp2EVc+1NOPpV6OGFmxJIUB6EDNQPBgkDn3FIZAQOxppGOtPaIioyCvWnqAUh4paQ5xQAZzSHpTSaUGmmBGRikJ75qRhUTChghJUSeJkfoww4/r9ax7+2M2kPHIMz2zbS4/iUj5TWuGwfSobhSVyuBkGNvdG9focGu/B17PlZy4qipxv1Rw7yebZMp+8hB/p/Wqop8waG6uITximV6xz4b4bB3ooooOgRelI3WlXoaa3WgYv8Zpf4hTf4jTs/MKAY6kHU0uaTIzQIdRTdwopDPqvovPJpjAcjP50SHHWq7S57n2rglI2jFsdgb+DUTtuPHTvULSOSP15p4PrjnvU7m1rD925eTgj+dPD469e3vUauMHIxjrUNzOsKMd2OKq9hKN9C4s67M8k9DmmS6lHEOTgVzlzqzbmA698VlyXskr852ntUub6Gqw66nUXmrh4/lPH51jNcyy7t2QeQef1qvCTtw2Tkc+9SqCrbueeSO4qdXuaKMYqyGKpaUlyG7g9Nw6Vn61bIYN6qQBhuO3YmtR42fIz06D/CnSxrJCwxngjno3tVxE31MbSpy0YB5IOK1TfrCcAkY96wgVtLiWMcL1XPb2qrd3zbuuT3NU9h7mvqV8bmReeAuKzycCoonMkMbE8kc0pPOK8utK82YSJAaM1Hux0p8fPPpUEE6LxuNSAZOcc1HuwM9qaZDn0x09qrYRPk8EDinhlC4xk1V8z0p6uc9RUNgWQWxwcD2pwUetVw5pQ5qHJlWJidvQVWaVw/XjPT0p7SBV+Zh+VVLicKPlX8TQmxWLbO3saZ5o+n0qil447ce3FK8xkXKjnvRcLF5LoRyBgVJ7BhSOVkYkkAnnHSssnPY/nU8TkDa3SrUu4rE5THGMimjjvxS+aUwHGV/Wpdm9GkjUlV+8fSmtdgK7p3FRZPSrPT2qGRc/Mv40AIGpjUmaCc+woGMNMPKkH05+lPNRmiLcZXQnG5wesIY9bmUc8Z/rVet3XovKupbjyiRLbiPfjgMGH8xWDX0NGfPFM4o0+S4ueRS03vS1qWApjUqng0jUABznj0rMutRlinMaqOK0/4/wAKybm1M9zI+8Lika0+W/vCf2ldEcACoH1K6zjcKjnVoW8veTUSxsx5BoN1GFrjxeXCkkSHmipWt+Fwp6UUXQ7x7H2EXyKjIIYgdPapRHg9M1MIlB3Yxx2rzlFk8yRUFqWAbOPp3FEiJEhbP+9/Wpri4SKMjI4/Wubv79/MZd3fjvRKSWiLhGUtySbUDFJgMd3f3qnJdvMMZ7cVWiDTfxZPUe9PEZjk+bPuaSXc3slsNMO7GF59/SlW3CkYHB6E1bVMDnrSHBBGf/rVQrsiji2MMZP6VM4ICtwFPOfekBXg5/8A10smDHyOO9SDEMoA4/n1qtc3iRZGMYwc+tG/YeR8wOOnY1U1H97bOBznNUhMy/EACyLcx8K33iPXtWLNKZEEi/dFTC88+F7Odv8AZye1ZBuCivAeSvH1qxq50VlJvsomH93H61KSM5rN0icS2AHAKMVOK015U5ryaq99oxluMZsVOjbUAFVM5fGeOuKtW48xlyR0yaaSSuTZg8uGwD05/GmGQu3LDceTk0t6yLChVApJyTVBmJJzUOSeocrvYuG52I2Mc8dKozXThhzgUpyRk9BVS43SNtQFj7Ula9jSMS5Dduej/rWgJCIs+ac+g71iw2cindK+3PbvWiGCx7cAZ7d6znGz0KcUS+YScknI6c1atLQXW5pCTzgDNZytzmrVveG3bIxjuDRBpPUyktNC8+mQc+W2GHo2azmG1uw9cdKvtq8YUhY0DHvms2STexcnPtWlRroTFNbj1KknjvTs+lV0BJ96mCOeAD9KzKH7iRgd6lglMedhIOMEHoagAPQ5FKzBeeM1pFohosIjyBmAJxyfpVZ32sfSpIZwj7ygfj7p6Uy42sdyAhT0BOcU2CI24PHQ9KZmlzlcelNzzSGL1qNjTs0x+KT2GjA8TMRZwrk4MpJHbpXNA9q6LxOc20C+sjH9BXM7WxxXvYP+EjmqfEyU8UZzTVAC/OST7UDDE7eBXUTYXikPSlC89aaaAFb7w+lUWH76THrV49R9KzZZ0inkDEAk96C4q+xTvEP2nPtTRc+UOADViWeJmLA54qose9Gc8DtnvSWrNm0lZj/t5/hUk980U+2RUBLRhs0U7ozsz7HbEfzenrVaW9Cj3qSaUEFQayZlYseuO+K8yUn0NoRT1kR3MpmPbHXFUpbbduZs/lV5FAYArwe9TJEDnnI96SRs5W2MpbVR0xjqOaAF6Acj16Vemi2cZHXjnp9aqsiqT/L0pjTuBKqDg4B457VWlmjAPc57UsjKGw2Rn1qjcsQSQTRcY6ScKchue/pUsNyCoBbrWTLIeg656VXFwwbIJH44qWVoaFzcmOTGePbkVVe8AU7uuO/emTSh4CSwBPH41gy3mGIckYPQiriiHqZ2rymK8Z04Dc1nSz7wJAee9WNUmEjEgdRWQJSpx2IrZRBSN7QLzbdvATxIMj6iupjIMZrziG4a3uUlTqjAivQbGdLiFJEOVcZFediocslIifcVV3uy5A+U9aljfZHk91qBvkm56Zwakj+a2x3HymsbXVhLuLctvtSMfdAOazxJhaWWWRTsyCCADzVJ5Sp27c1mo9C7FtZVZiGYhfUdTTluIYF2oDnvVJdzDJPWmnjqapWQ+Ulmu3YkA4psMpVs1EV3Ek9MU6PpUS1ReiRqK3Gc9ac0jAbexqvC2V3HoOlOzk1kjB7jxHCX3iJUYnPy09mIOKjXJI4I96n2CRh5almHXNaWvuQxPmIGDjHtU8cmRyeaiabbKInxgccetEilW3Lye/uKdrMRLK2fnPUDGc1BHMXba/4GoZJmIx2NMRyGyDg1S1YmaaqChPQ9qmDxyWJXYu9Sfm7kUyIYhGTlu9RRAtD94AbuSfpVtCRBu5ppNJ3pCaxKHZprmkzTJGwCaEruwzmfEcu64hjH8Kkn8f8A9VYoqzqM/wBov5ZM8ZwPoKrDpX0dCPLTSOWTuwPrRkgUtFbCuKO9MbinDvTW6UADfw/SsLUR/pZrd6hfpWJqORdnFBvR3K8TLvUOuV71bupIpI1jjXAFUQQ3FXGtGVlbkjbnimm0rIdRR5rthbwFgQjYI60U6AFWY5x2waKydzPlXc+s33E56e1NXBTkgHoakfOMjI/3qaFbbkAZrzzq6EL7sEA1FuAAGTVhgpJAB3VDLtjAL/hjoaRSI5jH5fP3scCsuSRRx61LNMQ+4885rOmL7jJ2PX2oLSsSO+7JJ571VmHGd2Pb0pHuAR83TFUZ5fQnHrmmK4yUiJSBkEZ68+9Zs1xtO4t1/SpnmZgQ2PTNUJ1VxlD06girSFcnWYSA7uQe1Yl/L5T4Y528DPcVLJM1tyx47DNZF/eiQ4HSrjHUGQ3M+48ms9pfn6/SmvMW4qMcnmtkibk5OOc810nhfVPLkNnK3B+aP+orl+TUsIdHV1YoVOQR1zWdWkpxsxXPR7j5juU0sEgEmD0bn8ao6VqCalaZGPOTiRP6j2q35Y6HI9j1ryJXg+VlpXIblPmIA75FU2AyCa0drkGNyAQPlY96oSW7hjn7tZt63Liug3jOP4RVdmbd83TtVoIAu3cc9sVVkBEgRwQTTKSAS5ODx6YqaNPMcAHrUa27P8w/WtOzsmjQEkeY3rUtp7ETaSGBdoAPbjNFXG0+dj/qpAfpmoJbeSA4cYPp3qXFrU57iIcFSRwDQN3nEg45NHKxqSOucUmCZCB1zQMRgSMmpoZsja7Y285pseDlnOSDTJipfdGMCqXcQ+dAqKwIIJPTpTIUBlA9Oacm2S2cEtv3A5PQVJaQlcsR16VpppYixZdtsXv2/GlIRYto+8oJ/wDr1F5gklKjkL396SSRdh28E8fUU5PQaRBnk0HpSCj2xWJQCszWbwWlm2D+8f5VrRdhGhLEAAZJJriNV1A316zA/ul+VB7etdeDo+0nd7IicuVFQmlB4qPNOB4r30cw/PSlpmadQAq9TTX6UA8mkfOKQxf4VrNvIw11z6VoZOxcVEyOJy20kEelDNISszNS2EYOF5Jq/wCcCuChJx2p+5iT+7b8qXL54jbp6Ute4nZsqygTMDsxgdhRVn95n/VtRRqOyPqZlJQ4J59DTFO1Tu49h6/SmyNjvn3FV3nXPfOOteYzqSJWnUMewPoO9ULidmOScr7dqjnmGcqeenSqUku1ucjPPFSaJJCTSqc571AzjYQTz05qOWbIJXp71TllzwW/WqBsjuAI/wDdPcVnuxJ78flV133Lj1qi2+NyCuCelNIkaVLHcvXjqKrXLhVLKAGHVelW5ZIxEeQPpXNanqG0kK3PcitIq4FDULwu5FY0spY064nLMSaxbrU8Ex2+Ce7/AOFddOm3ojKdRIuz3EVsu6Q9egHU1nPq0zN+6VUHuMmqmXbLO+4980wFOoFdcaCW5ySrN7GnHqs/QuoPugwalj1w9JbcH3VqyiRjimBvkOabpR6oSqyXU6qDXhp0sV1EHBPTGCD6g122m65BrNoZYD86/fjb7yf/AFvevH2mLKqHoOgrRsLyeymSe3kaOVehH8j6iuWtgY1o6blxxLi9dj1jzCRgsRjp7UjTnoRzj8DWLpniG31MLG4EN1/cJ+Vz/sn+lau9XG2QEGvCrYedJ2kj0Kc4zV0yvKWz8pOP5fWnxruA805x0IqTYq/eOR69xTxgDIxj2rlk3sb6WHxMv3T271oQ3KDhx+IrOG3qBz7U5X5x1rO0kTKKZ0dvOxXEMyH/AGS20/rTpR5rD7RbbjjqcE/pXPqwz1waVpCB8z5Pb2qlUbVjL2WpcnhO0KilQGJx6VVJ2TMV7cfWhJmCsFcjcMH6U3BzUuVyHCw0ZVuB1qXaHUqThh04p7qGRWXANPCGXDBcEdT0qkyGiCALuwR81SyykLhAcnvThEqtwQT7c/8A1qOA3UbvX0q07LUVhqhYk29CfvY7VG5DNkDAp7JlSdwIqPBNS53HawE5peFXJp20IpZiAByc1yWu+JA4a2sX4PDyj+S/41rQozrSstiZSUVdieINZ8xms7dvlBxIw7+wrns8mowacD8xr6GjRVKFkcspczuyQGniowaeOlbEjvSn0wHgU7NAAOpoalHWkb0pWGIp+UU95CEqMfdFKw3ED1oAs2iMQXPINWieeFpUAjiVaaxwKLDILhjxxRUcjbmopXA+iJJ2HQ4HvVC4uFHc/hUVzcNzzxis97kFcP1PWvKPSSsTSXJ5+tV2uWPX8cVWkuQCeM/nVV9wbIfrzzTsJssyTbiRuB+tVX7jP4U1j0Izx6GoySvzMRTQiRHX+IVHfTRCPBI/GoLi7QIcnoK56/1MkFVbIrSMbiIb/UmRmjDZWsG4uckknj3pl3PnLFvxNc7e37zSbEJEan867KVK5jVqWLV7O8o2x8oeuO9ZyogPJI+tOjuSOvBpWuVJ5UGvRgoRRwSlJvUCIyOWFRFFLfJk/hTxcIDxGKeLzssYqm4vqTqtiEkrxtP40q5b+HNWInkmkwygL9K0II442DFQVHUGmqTlqmS6ijozPS2BXJGDUgj8sZNXWVS5IGBngVmXk/70qp4FXKPIrkKTmywGIrf03xLcW4EV4DcQjgMT86/Q9/xrlY5jnBNWRJlDjrisZ06dWNpI1jKdN3TPR7W/tr1QbSdZDjlDww+oqXzSrZ5U15VCZRMJdzK4PBU4IrqLLX76KIC4xcKP7/3vz/xrxq+XW1gejSxnSR1/2kH7yg+604To3R/zrnI/EenSMokZ4HPQMMj8xWrBdRyjMUqSD2Oa8yph5x3idkakZbM0d7Y6E+5pI2AfJBB+tQCdl6ofwpGuVC5LMPqK5nBvoaI0VBznP5VOJOn7v8zWQmp7HADlvYiri6nHgbztJ7CsnSkiJJsuDeegA/Cn8j7zfhUS3Ecg4Yn8aXzAp4ABqUpGbTJdzEYGceppuCW5yfemvPDEu+4mjjUd3YAfrWRe+M9FssrHM1zIO0QyPzPFbU6FWo7RizGU4x3ZuCMnrVa+1G005CZpPnxwi8sfwrkLrxld30ZFsotkP93lvz/wrGFy5clmLMTkknJNejQyuTd6unkYyrL7Jo6/rt9fRERrsg/55KeT9T3rCRZ3g8zaB7d61I38zk9KhmZByjDPcZr2KdGFNWirHO227syPtsgbGw5FB1B1PKVd3K7ElVz7VDP5TIS6jirsBD/ab/3RSjVHA+6Kokox+UVI1uAgOcZpaGiptq5a/tSTGQowOtTx6tG2N4IrLwI4XXOSe9IgDRe9NK5jNOLsdLE4kAZTkGp5I9q5PpWJaYWAEzbWHbNTvqM7JjAYdM5puJUZLqXVbp9aliw0y1hyX08ce5QCc9KmtNRcgO7ID6UrBdHSSsNvFQvKAnvWZ/avG5o2AHcUC6Wc5jOaTQ7lsmiozu2jpRU2A9pnuBjg49qznlxnBAx7fpQ06upywH4VVkKuODzjp615dj0rkjS4A6jHWmGYSAkH6VUeV0PK8enWq8khQ7gQAarlJLv2jgg9qz7q/K5wefaqtxetnKmsu5ui2STWkYCuPur5nzzise4n4JJwKdLKzsFXJY9hWrpPhP8AtuJnluGjC9FA61qmo77Gc5vocTd3DTuVUEIO3rVP7Pj5nOM9q6zU/CsttdiCGdXLHGSKsXHw81CG0Fw1xE4Izt6GuxYmjFI4nGbbbOMaKNhwMVa0vQp9VuvJgdBxkk9qvReHr6dm8qIEqcYzSW6ahomoI3lOr55A71U6kZL3XqEYtPVFbUfDlzp04id1dicDbVu48IanZWQuWaMqRnAPNWrua8ubkzSROCTkFh0q7faxc3WnR22GGxcE+tc/PU0szTlRyaR3zL8qkgVNEJWX532sD0q7Z3L2wYMoP1FVJGaW4LkYB7CuqniJJ67GM6Sa03JxHK0DSB1IHBHeqj2YeM5Iz6065k2Qny8j1qvbySTHGTmuj6xGS1M1RaehB5To+MZq5HCONzY+lWPs+EySCTQIsLXNKr/Kbxp9ym2EuSF5APFaAlxb89TxVZ7UNIDkjNTi22qPnOKwlUV9WbKndaIoKPMvuegrYswu/ArMhgLX7qrdB1rSggeFtxOacqkeoo05GrHc3EeAkzgemaZPqd0pP71TjoCoqkbp1O3YTiqk8kjuzFcA1m403rYtKa6midWugAcR59cVUl8R3iyFQkPHfaf8aqh2xgA8U1LZJX+bIJNTyUluiuao9mXf+Es1VB+7eJPpGP61Um8S6vcHEmoTAeikL/KiSyjVsZOKj/s5N2BnnvVQjQWqijOUavVlOSeSVsySM5PdiSf1puKu/YEXJJPFRm3BbgmuyEoJaI5pRlcuW7COx8xuwqJbnP7zd8o6ipAh+xGHBIJzVPyTkrjg0NpiSaJ3up5eFbavoKaqyN3oQBDtYdKmJBPFc8mzdIi2uvO4Cq93JKPlbGParoQCqV/94fSiD1sElpczSzFuCamdJVRSW4PvUA+/XWQWVpJYxboMtt5JrSUlFXZknJ7HMudgGH3HvSwSHeF9TXQXlhpn2ctGjKwHr3rEt4R5ylcmmpKWxMk+peubON4A4yHArKjZvN2l2x25rTu5pI4sBGJPHSslNySbirZ+lUwR614D8A/8JHov2h7jhnKlMdBWJ4i8KJo+q3NuoO2LGPer/gn4ir4b0eS0KuG3FlwvWsLWvFkur6rJeS7gX7HpUJdyr2Rl3KCMJtZgSOQaq28pt5yVb3INT3upLdPGNqjHcUkEQLFmAOaajrYTl1NNbpJY1IPPeiqkcKLIykkDqMUUcjDmPT/OBP3jn60jSnGQ30FUmmHucUxrgjv+VeZynp3LklxhSd2KzJrvJ4OfrTJZjjO78KoSyHkZqlEQ+afOeapHfPKscalnY4UDqTQS8jhVBZieAK6vwzawWTNNKoeYrjce3sKpyjDcl36GH/ZklkoDrmZxyf7vsK1dIa4si74YrtxVu/kjub0kDAzgVrzrarph2KAwXFZe2TuS4bHGzyyvd+YCc579q2dQ14NYxWyOxYLgkinadZxy3OHIKsec1Pq+m2sKoY9vJqXUi46oOTWxylpfy2jvnAJOarXt69xdpMwHFXZ4kMp4FVZ4FAx/KrpuD1HKDWhNPqSyW3l7OT71HN9la3JUkNgcVALbIOOeKjdEKDacccitYx6RI0W5HFBC5bdjNQzRQEqoABNWIbWaWN2jxkds1Vkt51nRCOSeOad5J2D3WFxp6eSTleR0rF02Jm1Dyx7g10E8MyRNleQMGsjQozJq4ycda6KabWpjJpO6LMiYk2g5INROkueFOKv38HkyZA6nrUA3FVGetWqTaumT7VJ2IxFKzKAv51YdMIAeoPNIVbzVGSKtPF+74HeuWrZS5XudVK7jzdDJtgVv3JHatQtmqcURFzISDzjtVsAkfdNRNy6GkFHqV8HJIBOajnj8yM7W+Ydqsxq4BGCOaRo8KcKfqa0gkldrUipKTaUXoVIxtOTUvy9RU620gGdpwaa0JXrGQKainFticmpJIbIvIPrQcBRzVqO3M0ZJO3B4BpstngcvSpxaVxVJJuzMxrhcMPeo45EZwMioNsfmPu3/AHu1O+zwnkPIK6FHQ5nLU1z5YjXaRk1EscbE5Az61nbVXgTv+VPRUDDdcMR6Yqyblm7t2IGwZPtULQyxxq7LgGrbuFCqsoU+pqGSN5hh7uPHala472IFkB6Cqd8cv+FaiabJtyLmHHuajbR3uG4u7f0+/UqNncbldWOfH3q6iPU7aK0jQsQQuDxUK+Ebpm+S6tT/ANtKmPg/U5AAJLdvpIKuUVJWZmm1sUb7UYJECxHt0pdBv00+/W6kgWZV/gPerTeBtXz92I/RxUq+DNbUfLAh+jihJINWdIvjjTSPn0mL6cVIPG2jE5bR4T+ArnU8L6yi4bT1Y/7wpG8Nav8A9Av8jSC7OlHjPQe+jxfkKX/hMfDzD5tGj/75Fcq3hrVe+lv+BqM+HdUH/MLlp6BdnWHxV4bPP9jx/wDfIrM1jxBo15ZtFaWAilPRsYxWG2g6igJOlz4+lZggPmspiZSDgg9qasJsvxnzW+XnAoq3Yw/uvu4oqyTqWkA6Go2m4OefxqJicVE/evNsemEk1RQxTXlwIYVLOfyH1qGQndWp4WYm9nyegGK1pQUnYyrTcY3Rrx6PbWMG3zd05+85H6D2q9a6dth3ebgnsao6iT9q6961rclrHLckCta2Xw5ea5wU8fJtqxmmxmNz8pBGetXLuGdLbb971xTdJYvM4Y5571e1L5FG3jp0rmlgVGLdzqhi3JrQy9MhuGZtqHI61X1B5QxVgeK6K2+VcrxxWdqfzbsjPy1zVcPywWpvCvzT2OMupiGNUJbp+Oa11VWuCCAapXsaLdoAoAzUxVrI6ObmGGUiMHpkVV35JOfwrWnjQBcKOlYlx8pbHHNerhIK9zz8TLS3maFqWFq5A6DrVSKRmu42ZuM1Yt/+PGT6VTg/4/I/rXf7NODPP537Q0r1mkikGO3XHNc/4f41XcWAxmt28J3P9DWHoIBv3z6GuWtojqo6s19UcEgE5qjEhZ8n7o6Ut39+kTiMYrCnNxR01KSbLGweeuDWnEEhG6TABFZdj811GDzWhqH3h7GuScm6tzpjBKlYSC8tzcT8DAIxxUhuoMH5f0rL0oB2mLDJzU9yArMBxxWs67XQyjRi2WVu4Qo4z+FRz3cbwsoHJ9qop/qxSH7hpOvKxpGhG5dW9VUC7ScCkNwLhgmMe9UCTt/GnxffH1qXVbjYapJSuTTSlTtQkCq0kjEH5iamm6mqrfcpQk7BOKuUInTe2496khj85ztbAqngb2471bseJTj0rui9DgktSw1sqMMtSrDGGGVOPenSKN+cUxqYkSvGDKTgYpph3sMED8KlVQVPFPtwNwGOKAKt2uyLbu4IrCmxFxu5rY1n5CAvHFc+5LOSeaaFccJnHRj+dSx3UoPEjg+zGqtKvWmI1E1C52hfPk/76NWF1O8QfLdTD/gZrLTrU9IZoLrWor0vZx/wM1Zh8Raoh/4/piP96sanjpQB0A8U6qvS8k/E1PF4r1X/AJ+3rmwTU60WFc7PTPE9/cXccUk5KscHIFY+pIDqV1gDPmVDon/ITh/3qsaj/wAhO6/36EtQewW4xGKKfb/6uitLEXP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2E800BC-BA47-42A4-A460-0493E4B83887}"/>
              </a:ext>
            </a:extLst>
          </p:cNvPr>
          <p:cNvSpPr txBox="1"/>
          <p:nvPr/>
        </p:nvSpPr>
        <p:spPr>
          <a:xfrm>
            <a:off x="77002" y="2162090"/>
            <a:ext cx="11959943" cy="44280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zh-CN" altLang="en-US" dirty="0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F3CA91C6-D478-4971-8C75-FBF86CDB788D}"/>
              </a:ext>
            </a:extLst>
          </p:cNvPr>
          <p:cNvSpPr txBox="1"/>
          <p:nvPr/>
        </p:nvSpPr>
        <p:spPr>
          <a:xfrm>
            <a:off x="263352" y="857950"/>
            <a:ext cx="8825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：食品营养与健康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EDB13C1-E752-4873-8758-AF5886C79A76}"/>
              </a:ext>
            </a:extLst>
          </p:cNvPr>
          <p:cNvSpPr txBox="1"/>
          <p:nvPr/>
        </p:nvSpPr>
        <p:spPr>
          <a:xfrm>
            <a:off x="601842" y="1456949"/>
            <a:ext cx="10729191" cy="400110"/>
          </a:xfrm>
          <a:prstGeom prst="rect">
            <a:avLst/>
          </a:prstGeom>
          <a:solidFill>
            <a:srgbClr val="DEE1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食品营养与功能性开发、毒理学、食品物性学、食品工艺学、科研课程项目、大创项目等课程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6E77E47C-C850-4A0A-855A-773437E81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55" y="5561242"/>
            <a:ext cx="3901339" cy="853567"/>
          </a:xfrm>
          <a:prstGeom prst="rect">
            <a:avLst/>
          </a:prstGeom>
          <a:solidFill>
            <a:srgbClr val="DEE1F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30000"/>
              </a:lnSpc>
              <a:buClr>
                <a:srgbClr val="C00000"/>
              </a:buClr>
            </a:pP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学会营养学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基础理论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和各类食物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物性特点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营养特点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D83D399B-C1A9-47BD-8FA2-F4E5283BA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7092" y="5575092"/>
            <a:ext cx="3564396" cy="813556"/>
          </a:xfrm>
          <a:prstGeom prst="rect">
            <a:avLst/>
          </a:prstGeom>
          <a:solidFill>
            <a:srgbClr val="DEE1F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30000"/>
              </a:lnSpc>
              <a:buClr>
                <a:srgbClr val="C00000"/>
              </a:buClr>
            </a:pP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学会评价营养素的健康功能，并掌握</a:t>
            </a:r>
            <a:r>
              <a:rPr lang="zh-CN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营养搭配的基本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en-US" altLang="zh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8C9F9D5D-AFD7-493F-B5E5-AD50D90CA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088" y="5575092"/>
            <a:ext cx="4059280" cy="813556"/>
          </a:xfrm>
          <a:prstGeom prst="rect">
            <a:avLst/>
          </a:prstGeom>
          <a:solidFill>
            <a:srgbClr val="DEE1F0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b="1">
                <a:solidFill>
                  <a:schemeClr val="tx1"/>
                </a:solidFill>
                <a:latin typeface="Tahoma" pitchFamily="34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30000"/>
              </a:lnSpc>
              <a:buClr>
                <a:srgbClr val="C00000"/>
              </a:buClr>
            </a:pP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学会从食品配方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工艺</a:t>
            </a:r>
            <a:r>
              <a:rPr lang="en-US" altLang="zh-CN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装备等多角度出发，</a:t>
            </a:r>
            <a:r>
              <a: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制备高品质功能食品的技术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F9526E3-21A2-4422-9828-C2CF5B33BE86}"/>
              </a:ext>
            </a:extLst>
          </p:cNvPr>
          <p:cNvGrpSpPr/>
          <p:nvPr/>
        </p:nvGrpSpPr>
        <p:grpSpPr>
          <a:xfrm>
            <a:off x="623392" y="2378114"/>
            <a:ext cx="2899454" cy="2463389"/>
            <a:chOff x="551384" y="1988840"/>
            <a:chExt cx="3637944" cy="3314250"/>
          </a:xfrm>
        </p:grpSpPr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1F51F4ED-752D-43AD-929A-E7EDF4B534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536"/>
            <a:stretch>
              <a:fillRect/>
            </a:stretch>
          </p:blipFill>
          <p:spPr bwMode="auto">
            <a:xfrm>
              <a:off x="551384" y="1988840"/>
              <a:ext cx="2371727" cy="134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">
              <a:extLst>
                <a:ext uri="{FF2B5EF4-FFF2-40B4-BE49-F238E27FC236}">
                  <a16:creationId xmlns:a16="http://schemas.microsoft.com/office/drawing/2014/main" id="{372C585E-2376-444E-B8DC-61EFF5D47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648" y="1988840"/>
              <a:ext cx="1216993" cy="764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FFE8652B-1891-4233-81A2-778F1733D6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54"/>
            <a:stretch>
              <a:fillRect/>
            </a:stretch>
          </p:blipFill>
          <p:spPr bwMode="auto">
            <a:xfrm>
              <a:off x="2927648" y="2708920"/>
              <a:ext cx="1250796" cy="622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图片 121">
              <a:extLst>
                <a:ext uri="{FF2B5EF4-FFF2-40B4-BE49-F238E27FC236}">
                  <a16:creationId xmlns:a16="http://schemas.microsoft.com/office/drawing/2014/main" id="{0BF43492-0E14-4B1D-BA5D-D2D86B934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456" y="4653136"/>
              <a:ext cx="746043" cy="649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图片 123">
              <a:extLst>
                <a:ext uri="{FF2B5EF4-FFF2-40B4-BE49-F238E27FC236}">
                  <a16:creationId xmlns:a16="http://schemas.microsoft.com/office/drawing/2014/main" id="{C4B8248D-8397-4AF4-AC45-C03D2DD90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84" y="4653136"/>
              <a:ext cx="665657" cy="649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" descr="电镜">
              <a:extLst>
                <a:ext uri="{FF2B5EF4-FFF2-40B4-BE49-F238E27FC236}">
                  <a16:creationId xmlns:a16="http://schemas.microsoft.com/office/drawing/2014/main" id="{824503E5-DDE2-45D6-ADC1-924030D67A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813"/>
            <a:stretch/>
          </p:blipFill>
          <p:spPr bwMode="auto">
            <a:xfrm>
              <a:off x="1991544" y="4653136"/>
              <a:ext cx="2197784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7">
              <a:extLst>
                <a:ext uri="{FF2B5EF4-FFF2-40B4-BE49-F238E27FC236}">
                  <a16:creationId xmlns:a16="http://schemas.microsoft.com/office/drawing/2014/main" id="{90F93D58-4C15-45E0-8D94-025E8916AF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84" y="3284984"/>
              <a:ext cx="3624213" cy="140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29368ECA-C6A4-4677-B63F-5AB99EB8F11A}"/>
              </a:ext>
            </a:extLst>
          </p:cNvPr>
          <p:cNvSpPr txBox="1"/>
          <p:nvPr/>
        </p:nvSpPr>
        <p:spPr>
          <a:xfrm>
            <a:off x="601842" y="4932150"/>
            <a:ext cx="3391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营养素物性和消化特性解析技术体系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1F424C2-B1E6-4F31-BA86-55838780DF63}"/>
              </a:ext>
            </a:extLst>
          </p:cNvPr>
          <p:cNvSpPr txBox="1"/>
          <p:nvPr/>
        </p:nvSpPr>
        <p:spPr>
          <a:xfrm>
            <a:off x="8234689" y="4926313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/>
              <a:t>活性组分制备技术和功能性食品开发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44349224-AC1D-4538-B8DF-84075947FB2B}"/>
              </a:ext>
            </a:extLst>
          </p:cNvPr>
          <p:cNvSpPr txBox="1"/>
          <p:nvPr/>
        </p:nvSpPr>
        <p:spPr>
          <a:xfrm>
            <a:off x="4145204" y="4932150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/>
              <a:t>食物组分营养功能评价和健康调控机制</a:t>
            </a: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991022E-8CEC-48D5-8B65-1435C71373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23792" y="2378114"/>
            <a:ext cx="3233780" cy="25576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25B509B-1ECE-4A01-8111-294721A0A5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4232" y="2378114"/>
            <a:ext cx="3044439" cy="2557610"/>
          </a:xfrm>
          <a:prstGeom prst="rect">
            <a:avLst/>
          </a:prstGeom>
        </p:spPr>
      </p:pic>
      <p:sp>
        <p:nvSpPr>
          <p:cNvPr id="50" name="箭头: 右 49">
            <a:extLst>
              <a:ext uri="{FF2B5EF4-FFF2-40B4-BE49-F238E27FC236}">
                <a16:creationId xmlns:a16="http://schemas.microsoft.com/office/drawing/2014/main" id="{8F7B7FB5-5CC9-49F6-8461-BCA25FFA56CC}"/>
              </a:ext>
            </a:extLst>
          </p:cNvPr>
          <p:cNvSpPr/>
          <p:nvPr/>
        </p:nvSpPr>
        <p:spPr>
          <a:xfrm rot="5400000">
            <a:off x="5664852" y="1813545"/>
            <a:ext cx="273070" cy="375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3038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369409" y="94405"/>
            <a:ext cx="10972800" cy="576064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专业覆盖领域介绍</a:t>
            </a:r>
          </a:p>
        </p:txBody>
      </p:sp>
      <p:sp>
        <p:nvSpPr>
          <p:cNvPr id="2" name="AutoShape 6" descr="data:image/jpeg;base64,/9j/4AAQSkZJRgABAQAAAQABAAD/2wBDAAgGBgcGBQgHBwcJCQgKDBQNDAsLDBkSEw8UHRofHh0aHBwgJC4nICIsIxwcKDcpLDAxNDQ0Hyc5PTgyPC4zNDL/2wBDAQkJCQwLDBgNDRgyIRwhMjIyMjIyMjIyMjIyMjIyMjIyMjIyMjIyMjIyMjIyMjIyMjIyMjIyMjIyMjIyMjIyMjL/wAARCAFN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aSHhq4XxEgW/tyB0kFd9czQZGZSmOxHBrjfElsxMU0YEiLIuWQ5xz39Ki+ozJCYvW94x/Op9tKUxeA+qH+dS7asRDtoxUu2kK0ARbaTbUpWkxSAjxTfLDHkZqXFORe9AEMsCKnBINZ0kJBJxn3HWtKVtx9qrsKAMwvJ/CpH+/wAUb/74P/AelXmUHqKgaFT04oGRiReqgfWneZnrTGgI9DW54a0Nru4+13Cn7NGflRv+Wjf4CgDU8O6R5KLfXC/vGH7pT/CPX61vkU+kpgRkU0ipCKaRQBGRSYp5FJigBmK4/wAVx7dSif8AvR/yNdliuW8XJ89q/swqXsNHM4pDS0hqChjKG6itfTZRJAI/4k4/DtWUafbzm3nWQdB1HqKEAy+RZvFOpNzuttKjX6b5Qf6U7WB+8tl/6ev6UsCi41DxLeIcpI0NureyKGP6mn6uuby2X/p5J/Sn1DoQtGpOc4b1HWmMpKlJIxKh68f0q1to21RmcvqPhtL0GbT3COD9xzx/iK56d7yzkEN3C8cqfdY8H8+9ekNACdwyG9RUNzaxXUJiu4Vlj9cdP8KLgczpHiyQARXgMiDjePvD/GuoiuIbqISwSK6HuK5e/wDCTRkzafKXX+4T8w+h71nW013p02SzRMP4scfQjtTsO9juGFRMKo2mspNtS4Aic9G/hb/Cr7dMg8UhkTCoyKlNMIoGREU0ipCKbigBmKp3SiJS+Dt9AMmr+KguFyq/7wpDO80WPbo1oCCP3Q4NLeDg1bsI9thAPSMfyqvfDCmkNHFalbvPc/K4UDrkZqoNO/vTt+ArTm5nf60zFNCZQOlwOpWQyOD2LVMthbLj90Dj1OatYpQKYiFbeFfuxIPwpdoHtU22mkUAQlaaVFTEU3bQBEVFQutWttRsnNAFUpSbOasFabt5oAYqUu2pAKCKAIStMZasFaYy0wO88BDGhTf9fLf+grRT/Agxoc3/AF8t/wCgrRTJZ1l4m4GuN1YyQ6xbqjsqySgOFOMjFdxcrwa4vXVxrVof+myfyrNbgxzL/pMZ9mFSbaV1/fxf8C/lT8VoIi20hFSkUhFAEJFNIqbFNIoAi20r/KuBUgGDmoX5bNAEBFMIqYimEUgICKYRUxFOt7WW7uEghXLucD29zQBJpelvqd2Ix8sS8yP6D0HvXdRxRwxJFEoVEGFA7Co7Cwi060WCLnuzd2PrVginYZGaSnGkoAaaaRT6QigCPFIRT8Um0noDQBHiue8Wpmxgf+7Jj8xXS+U56KaxvFMDLobyOMBHU0nsNHCmkNLkHoc0hrIoaabTjTaBl6ylT7FcWuFXO6QHpuPGfx4pupIz6lbKi7mMxOP+A1S5HI7VpRSi51iykAwCTkeh200J7D1tpiceSy+5IxTxYzHso/GtgrTcVRmZg05z1lA/3RTjpiNgO7nHocZrR20YoApxWUEOdkajPtUN9pFnqCbZ4hu7OvDCtEijFMDgb7w7faTuktkW7tOpXHI+o7fUVBZXathbZyrd7aY/+gmvRMYrJ1HQLHUCXaMRzH/log/mKAMCO4SUlcFHHVG4Ip5outIurMASL9pgHRgcOv0b+hqBXdASGM0Y6nGHX/eWgq5KaTFCsrjcpBHtS0hjcVHKudo9WFT4pjLmSIesg/nQM9Ftxtto19FH8qoagfkNaaDEQHtWVqPCNSY0cs3Mjn3pMU4DJY/7RpQKaExoFLinhaULTAZik21NtpCtAiArSbamIpMUARFeKjZeasEVGwoArlaZjmpmFMxQA3FGKdRimAzFMYVLTWFAju/Awxok3/Xw3/oK0U7wOP8AiSTf9fDf+grRTEdrcKCDXFeIU26pan/psldibmGdWMUit9DXIeIz/wATG2H/AE2jNZrdAx8gxLEf9o/yp+KWUfOn+/TsVoIiIppFSkU3FAERFNIqUim45oAjbgYqIipmHNMIoAhIphFTEUwikBEVJIAGSegrr9F0sWFv5ki/6RIPm/2R6Vh6EoOuWuVBG48H6V6EFA6AU0hmbsduik/hThbTH+D860xRTEZwsZT1Kil+wf3pPyFXzmkNAXKX2OMdSx/Gk8iMdFH41aIqMimK5AUUdFH5UhFSEU0ikxjK5/xnx4Zm/wB9f510JrnfGxx4bf3lWkxo8yBI6HFSCZu4zTKSsiycOG70GoKUMw70gJataa6R6lA7nCgkZ+oxVMOO4xTuD0NAHZkU3FVdJvPtdptY/vY+G9x2NXttWZkYFO208LSlaYEJWkC1KRRtoAj20wrU+KQigCuyZBBGRWXeaNBOd8f7qXsynFbRWo2SgDibqyntZCZFKn/nsg6/7y9/qKjWbGPMwM9HHKt+NdlJEGBVgCD2NZN1oqnc9sQjH7ykZVvqKB3MoClRd11bL6yqP1ojsblJ2iRQjAbvLkb5T/ut/Q06B1F9beYGQrKpZWHIFIo9Fx8lYupnCEd+avTalCqYCM+Ocg1ganrEJjYNGy0MaZmRLlM+5qQRk1LZoGtInGfmG7JqfZQguVxHijbU5WmlaYiIimkVMVphFAEWKTFSEUhFAERFRMKnIqMimBAwqM49RS3Y/wBGk9xiuBW/1FgR9vmC5ICqFGBnjtQGx3mR600uo6muH+13e3DXU7fWQ/0qtKzP993J93NFhXO/aeJBlnUD3NU5tYsYc7rhM+zCuFMaf3QfrzTfLXso/KiwrnvngDUba50GZ4pFZRcsMg99q0Vh/CtceFrjj/l8ft/sJRTC52Munwu7MskkbE9Qaz7jQZ5ryGf7aXEbK21/QGtph8x+tCr3PSkSQTW837tljyN4J56D1ppGDg9atFzngkfjUUmW56nvTTAgI5ppFSU00wIyKTFPIoI4pAVyOaaRUxWmFaAIiKYRUpFNIoAu6CuNbtT/ALR/lXfiuF0Ef8Tu2+p/lXd0DCiiloAQ0hpTQaAImFRmpiCe1RspAycAepNUIhIppFJLc20X+suoE/3pAKz5/EWh2/8ArdXs1Pp5oNIdy+RXN+OOPDv/AG2Wrg8W6DI22LUY5T/sAms7xDPDr2lfZbKQCQSBv3oIBFS2CPOaKvXWkajZgtNZybB/Gg3L+YqiCD0P4VkaBRRRQAlGcdKKKALul3ckGoQ7ed7BCPUGuy2nPSvPnlkgRpojtkQblPoap/27rM4O6/cf7qgVcSJOx6dtpSvFc94OeeazmkuJnlctjc55rpSOKZJCRQBTyKAKYDCtIVqXbSFaAIStMZasbajZaBlVl5pAoNTEUBaAKV9GDARxyCDkdR6Vh3UZWLS1LFtvC57D0HtXQ34At/z/AJVhXBz/AGcuc4xUPctbGsV/cmub1jiJvpXUMv8Ao7fhXL63xC/0psEbFjHjTrX/AK5L/KpSlSWyYs7cekS/yFPK0xFYpTCtWStMK0wK5WmFaslaYVoArlaYRU7Co2FAyEimEVMRTGFAFG84t3PtXnKnoc9a9Ju03W8g/wBkn9K4BYMxDCjkUIT2Kp57imkL3cVP/ZvHL/pSiwQfxGmSVf3Y/ipVUNkjpVn7FGPU/jThAEHHAoA9T+F648MXHH/L43/oCUVL8Mlx4an/AOvtv/QEooA7Pblj9aVj2HSnN1IFMIoJGGmE1IwqM0DI24NNNPYcUzrTQDaDS4pDQAlNOKWkPSgCFutN709qYaQFjT7wWGoRXLIWCZyB9K6H/hLLdhhYyrdt/T9K5NqjNAG/deLNZUH7JplnP6bbsZ/IgVzt94+8XW2c6IkK/wB4ozD8xxSkZpUkkj/1buv+6cUajujAm+JfidyR5sMR9FiH9apyeO/Ekp+bVZU/3VC/0rqZW8//AF8cc3/XRA1UZdK0yY/PYov/AFyYr+lS+YacTmpfE2uXAIk1i8YHsJSP5VnT3l5L/rLy4f8A3pWP9a6ibw1pzgmKSaI+4DD+lUZfCr4Pk3kTezZU1L5h6HJ3BJzuJb6nNU7ZQ0p4H3vSujuvC2q87It49UIb+VWdD+HGv3MSXjva26OSVSZiGxnrjtUlG/4Z0ciBHZeTzXZwwLEoHGayLfRtdtLcK2o6XEijliT/ADoNvdL/AK3xTpaf7pB/rTSYmzeVtpyrEH2NQXFlY3n/AB9WkEp/vFcN+Y5rHEMJz5ni+1467FHFaEPhx7m3FwmuXMkRG4OiDBH5U7MV/MoXPhWwkybeeWA/3WO9f8axrjw5fwk+X5c6j+42D+RroLzStP0+xlvbzWr0W0TIjuOxfAUYA75H505dE0t/+Xy/f/tpijlY7nFTwTWzbbiGSE/9NFIqKvRhpFlZWzzeZdtEi7mR5SwI+h4rC1O30IWyXItZ4w5IHkkL09R+NHKwujkbj/j3f6Vnwx/KfrWtfrAsR8gylTxiQDP6VUt4SUJx3qkrGUmm9DsPB6Y06Q/7ZroyOKxPCsZTTD7ua3T0poZCVpQKcaAKYBtppFSYpCKAI8VGwqU1G9AEDCgClNKvWgCO5gE0LAjoCf0rC1K3EEuljGNwzXS8CKVmbAC/nntWPcILkxGX5jCMIemKhrUuL0LDri1c/SuT10/umro2Z9hQsdp6jNVZLO2l/wBbAj/73NDGi9GuIIh6Iv8AKgiqNpqDfbDY3A+cf6tx/EO2fetAiqJIiKYRUpFMIoGMIqMipSKYRQIhYVGRUzVGRQMixTGFTEVGwoAryIGinz0ELn/x01ykGmwmFN8pHyj09K6m8ne0sLuaM4IgccjqCOa4iLxnfIu6Cy0yMcYxahsD8aaB7GkLKzXIaYH/AIEKeLO0xwCw9jms9vGWvpAFSS3jD5+ZLVAf5VFJ4t8ReUqLqlyFK4wox/SnYm5rjTkYHZaSN9I2P9KRdIuXb5NMuWz0xA1Ylx4o8SToI21bUGQjGAxH8qrSaprkkBga81Boz/CXbFAHtngKymh0GVWtmjJuWOCuP4VorG+Fyz/8IvP5iyBvtbfe6/cSigD0BgpJ+UUwonpQX5PFIWpEjTGuOpqPyR61KWFMJwKAK8qFR1FU2co/setWZnqk/JzQK5b7U09KcOgpDVDGU1ulPNNagCEimEVKRUbUgIzUZqQ0w0ANptONFIBlMNSGmEUAMNNNPNNIoAYaaPmcEkkk96c1JGPnBNAF3XUDeFJhj+CvOobcF1G0AYBPFela0P8Ailpf+udcRZWUt5ex2sABkcD8B3JpCZJaWcrwy+TDJJ0HyoTXrWgK0fheJJFKuIGBUjBHBrNsrSOwtI7aHIRB17se5NbETiLSJpG6LFIx/AGhbjtY5fWbrPggqEDveXDOPlz+7i5z/wCOj86s2nManGCeazrhXbw5s3ZWz0NS2R/HMwP8l/WtKx5t4s/3R/Kh/Ea29xPzNDUeNFuz6RCuRvF36RH/ALMjD8wDXX6qMaFee6D+YrlZFDaLJ6rMp/Aqf8KJEs5y9TEA/wB4UWkeYD9alvRmAY/vUtouLfkY5qjA63QE26REfVn/AJ1pkcVlWDSR+HY2jba+XwcZ/irmpvGMiXzWTXL/AGgOU2LF1I649aLF3O3xSgc1xZ1zUG/huv8AvkCmHWNQ7pc/99qP60Bc7nHtSFT6VwZ1i+J5Sf8AGYVFJq12Bkxv+M1AXO9IqJyB1YD8a89fWZ9pJh/OU1LZ/b9TtvPhjhVMkfPIc0Bc7VpIweZEH/AhQJ4AeZ4/++xXFSadqI6/ZvzJrQ0fS5/P8+78kxr9xUB5Prz2o2HudBO+9sA/KP1quwqY1GQfQ1BZCRTCKmIPoaYVPofypDMjVYmUxXKcMpxkdvSrqa3ZmJWkZlcj5lCk4NPuIDPA8ZB+Yccd643UhcJbl4HKuh+YY6jvTQM6xtbsf70h/wCAUw63Z9hKf+A1539svD/y3amm8u/+fh6rQWp6G2uWvZJT+FQtr1uP+WMv6V5813df8/En50w3Fwes8n/fVGgHeP4ggB4t5T+IqFvEUfa1k/FhXDF5W6zSf99U3Dn+N/8Avo0aAdu3iP0tD+LVGPEEkj7Usxn3euM8vPVm/wC+jWvokYWOYjPLAZJz2oA6m4b7R4fvZSoBNqxIrjBaBIVIA6DtXZ3GU8I6gR/z6Y/MiuaWPNsmR2FCB7Eui2RvbvY23aik/OwUfrW4dOtUcB7i0XHq+f5Vg28YGeKcSxuSuTgds1RJtm2sQyn7faDj7oDE/wAqhkjsVyRewnJ+6EYn+VZqrm6+gqBxmYfWgD1jwSsA0WURybh9obnbjnatFU/APGgzZz/x8t/6CtFIZNrmqXNg03kyxrsPyiRTk/0rnn8U+J9oe10+O5j6F1QkZ/Cuo8V2u/cfNudqplVXBXPSqnhkeXZToHDES8kcHp3HanYhGVbeJ/E8mPM0CM/TcK2LfVNXnUedo4j/AO2h/wAK2cn1NNNFh6Ge0l2//Lkw/wCBikEc7feh2/VwavmkNFgGYwKaakphpgMNJTyKaaQEbVEalao2oAiNMNSGmGkAyiloNAhmKYRUlMPWgBhppFPIppHagCMjJpyD5hQRiljPzikBq6ogbw+Uboy44qLQdEi04PdEH7TOihs/wKB0rTCI9taq4BG4cGryqnoKGBABU2qSi38H6jL3FrKB9SCo/nUyqnoKpeKpkt/CU24Da8iqfoDuP/oNCGZ8kYPgbXbgHKuVt4zj+GPbGPwyDU1ou2NF9ABS6gp0/wCG+m2TgtLciBX9QSQ7H9DS23IH1pdTV/Al6/oXNZ40Sf3Q/wA1rkg2YLqH1hVx+DY/rXXa4caPKP8Apm3/AKEtcdB82pNH/esZT+TKf6U5bkmco4p6imgc4qRao5jorLnQox6E/wDoVeWXpA8aIxOP9Ifn8TXqtqMaFF75/wDQq8xkjV/F5kYrhJ34PfJNHQ0N/wC0xjO5ifwpj3cWP4vypwkjDv8AdxmkaRDnGKQFVruPPRvyqCa4V1wFP41dJUc4FVbp0MXBHXsaAM+aYBCNpOa6jwwv/EkT3Zv51y7OChHeuu8ODboUX1P86a3AtyjrXU6WijSbbgfc9PeuYkGTV3+37u0so4rbT4pzGuMNOUJ/Q0xo33A9B+VVZB7CuM1D4havYozy+D7lo1OC8c+5fzC1VT4kXUijzPDc8JPIV5Dn/wBBqW0Ukztm+lRtXGt8QZQOdGZfrIf8KjPj6U/8wg/99n/ClcdjsieetcTcWUhklcchnY4/GkPjuUn/AJBZ/wC+z/hTbTxFbz/LKjwvn+McH8acbPcG2tjnb2xazunhYDIwRj0PIqo0Rz0rc1NhPqM0gwQSMflVMR5PSk1qNbGYYj6UwxH0rVaP2qFo/agCgI/al8uroj9qQx0AU9la+kJi3l/3v6VSMdaWnDbbP/vGmhG1qjGPwhdjs0Uan/voVggg2yYNdDrJA8FXqY+Z2gUf99VzQRkhQEUkNlm0APHqahDD7SWJxk1JAp2bh2BNV413SD61RJaQr5shyOlV9wE2SRTxGQshqFYyz0AeneAz/wASOb/r5b/0FaKZ4BBGh3AP/P03/oK0UhnYzIJIZUIB3Iw/SuA0TUWs45l8osjNnBfofavQwfm5rg7vSJ9LnIl8tkmJZWX+tBmjRGuL3tm/77/+tWmjiSNXXowyK5THaulsyPscH+4KpFF6JFeNsgEg0phT+7U9naTNGzeWSpwQRTmjIPIwaTJZQmjCAEDGTUBq7dLiIH0aqJNAIQ000pNMJpjEaomp5NRMaQDTTDTiajJoAKM0maM0gEpp60uaaTzQIQ8UmKXvSigBjDg0kY+cU5u9CfeFAGvfTta6THOmN6YIz0rj9R8cavbam1rF9mCCNWyYsnJH1rqddbb4eH0Feaam0R1Z853+UnP4UyW9TorTxbrt5dxw/bI41bqVgWt7xHcXV34S0ayllaafUb0wl9oXjDEnA9BmuK0XnU4/ZSa7slZH0XeQI7O3vLpie2F2g/8AjxpMqGrN3xGwnsWVR8ltbxn6M7qP/QR+tVbTnH1qe6jf/hDpriYFZrlopGU/wDcu1fwGKgs+o+tSjaW9uxd1z/kGzDv9mY/+PpXBrcmDxXpiZ+WaCWNh656frXea3zbTj/pyY/8AkRa8y1KYQ+JNKlJ4TB/8fFN7kvREttJK13dxyNkRvgcdKuAVFLD5Gt6gh/vA/wA6mHSqWxhLRs6O3GNCt/cf+zGvJ7gk+LW548yQ/qa9aQY0G190H/oRryNznxW5P9+T+Zo6FlxnPPJqS2dixyTUPUmrNtH1NSMsTZ8h/pVDb+7zWhMP9Hf6VSx+7piKZGXH1ruNCGNFh/H+dcTj5x9a7XRTjSYR7U0BdYUzGBTmJzTe1MDqvCpxpl7noX/pWb4uAPjGyXA4sx2/2jWn4WQnR7px/wA9f8KzPFHzeOIB/ds1/wDQmqH8RpHY4Lx5xowxwTP2qExgQr/uj+VS+Pv+QXEPWerFrFBJdQx3MmyI4DHNEnZXYLU5ucYc1JAmV5FbevR6UYi9kQGU4GP4x6j2rLtl+SohLm1LkrCbOKRU5qwVpEXmrJIHSq7JV91qtIMUwIVWgrT1FKRzQIhK1atuICPc1EVqWLhMe9MDQ8RTFNDjgHSSePP4Vlz8W8daXiWFzplpLj939qVPx2k1m3TfJGvpmkhsljG2zc+2KqxffH1q5INmnj/aNVIR+8FMk3PD+jxa7r1npk7ukMxdnKHBwqkjn64rvk+EmkIcia4J95m/xrnfh7AZPGVs+P8AVQSsfxwK9lpXCx53o2lxaI+o2EErvHHdnBY5PKIaKt2wP9qazn/n+b/0BKK0kknsBr/xGqupWC6haFOBIvzIT6+lW8cmnAVBBwE9vLbOyToyN6EVvaZG9xBDHGCflGT2FdE0ayDDorD0YZqWKNUXaihR6AYoQ7mjZII7REXooxRcWiXC9MP2NPtxiFalqSuhzWpWzw27hh0INYpNdnqkYk02cEdFzXGEjtVIlqw00wg1IT70w4NMRE1RNUzVC3WkMYajJp7Uw0AJRmkzRmgAzTTTZJY4k3yOqL03McCqrarpy/ev7Yf9tBQItilFZ51vSgOdStf+/gpv/CRaKvXU7b/vugRpGhB8wrKbxPoYznU4OPc0xfF3h4MP+JnF19DQB0XiNtvhxT9P5V5nqUh/thhxjyk7c9K9K8So8vhqLylZtxXGBnrXFp4cvNW12OG2hcNKigyMDtjAHJNF0hNNjNBGb8H/AGTXUW0bajqb24bEEGms847sN+4AexIGfYVrf8IzpmiQJDZwNdX02ViMh+Zz3Y9lUdzVPQtNXTta8QKzmScWXlyyYxuIGeB2HzcVDlfQ1hBx9652evoB4Y3Hq3lZ/MVjWPVfrW54jH/FMAe8X8xWFYn7n1poZd1g7lugO2nk/nIP8K8m8RuV1K2I6rGSP++hXquoNvu9TjHVdNX/ANCJryfxE2NUh/65f1o6insdNfDfffaR/wAtokfP1Gf61EDxTYZ1uNC064yPljMLE+qMR/IikDqRwy/nVIxnvc6pR/xIbT/rmv8A6Ea8ek58TSf77/zNevRSiTQbbH8Kqn6mvHnf/iopT7v/ADNHQoun5peD061q2iZjPFY0TZl9z1res8GNhSQ2JcLi2f6VXtrc3LbM4AGSat3QxavRpa5WZs4wmKYjP1m1j0aKxeVpGe6QyABRgKDgV1OkcaXB9M1z/jwbtL8Ozf8ATu65+jVu6TJv0u3552D+VMZeNNJ4qnqGrWGlrm+u4oeOFY/Mfw61yd/8S9NhPl2VtNcydi3yg/1oCx61oLyJpbhGIBkGefeqWvZbx02Tyton8zXlkfjjxxcwRx6bpAt4mOVbySdxzwcscU6a7+J91rT3D7DfeUu4BYsbO3HSodr3LWxp+O23WdsPWf8AqKtsLIw5lEplAYcHg+mK5Ge+8R6s/kazpjItniaWSOPaxBYDgdDz6V1V1DJCzxyIUZTgqe1DaY0Ykww2PQYHtVq1H7uqs3+sNXbQfuqSKY8iiNeaeRRGKaEMcVTlFXpB1qlNTAiUU7FCinYoENIqSEcr9f60x8lwR0zzxUsAzLGP9ofzpgbPiMg+GtOixy+olvySufvAPPjX/ZBre8QsDYaLCMZ+0zOfwUCsO4G/Udo7YX9KSB7E9/8ALbwJ3IzVO3GZlFWdRbfdBB0UBfyqvbc3IpiPQfhuAfFcx/u2h/Vh/hXrNeU/C/D+IdSOOUt0GfTJNerVIzz/AEeY3F1rLnP/ACEZBz7KooqPw+VaTWCvT+0pf5LRV1PjYjpscmnAUmfmNOBFIzHqtTIlMQirUeDSY0WIhiNRT6QDAxS0jQiuV32sq+qH+VcAeDXoTjKMPUVwcqqJD0GCR0polkXGOtMLAd6e+0dxUezf05qiRjOKiLAmhiASO9RF8HikMcWFMJppeoy5zQBJmkqPcx6Uqk45FAGT4nONDf8A66p/WvPNVh0ZNG01rB2bUH3fbMscL6AA9Pwr0LxOksuiMkMbSOZU+VRk968xbRNYY8abc9e6YpiKsYUj0Io8pck5FX18PaubUA2Tq+/PzEDimjwzq5PzRRIP9qZRSGUdkfQ80JDGSMKOvFaI8M3q/wCsubOP6zA/yqQaC0YwdUsR/wACJpXHY7yHw94zvpxfPryQuigRorHYgx0AxgcVo/bfFmhT2oOpRTL5QTyjhjM/PYjOPfPQVjt4oe30MQJexC5GFWRAWGPbNZ7XdldSpcXGqTTTqgQsCwHTpUuXYtQsuaS0/P8A4B3On+MRp1/t1yxlS6uTt+1RndGFB4VR2X+fWrenXUdzrniGaJ1dGR8EdwAlecXE9itmYmvb0ocfcBc/hk8VLoPiaLTr28it7O7ljkV0CiL5sHb2/Cgl3buz27xO4/4Rrg/xR/zFYFpIsYUscAdaoN4mm1zQ5IzYzWx8yMBJBgkA9celSmaGOIBpVFNDNO4YNq2p7Sf3tgAvHUBc/wBa4+2ewtdZmOpW6yrJaoY9wzj5jmuukuIf7WuIw/zi0bjHbYK868VW8mqX9rNYywqkdv5becuedxPA/GhhudbDPoupJHaWkEf7ufLwHjcGHJA9iBV4eH9Lz/x5IPxIrypNK1KN1aPU4YXXo0NuMj6Gpjp2qv8A6zXtSbP9zikmhWZ6ffRQ2WmiKHCIHGF3dK8Z8qZtakcQyFcvztOOprWTSJ0O57vUZz/00k4psuhtcHLR3LD0MxA/SnzC5SnHHKkmWRh9eK2LG7gjVhLMik9BuGazz4ZiK4ayUgf32JoTQobc5WC1jI/2aEw5TYuZlktWVAxJ6fKRVKz1e3tnlti5aUr9yNCzfpSCJyNomjbHp82K3vCtqY9RkmL5IjKjCgdad2HKjC12/TVtC0+2+z3oms5GCqtq3zI3Oc/Wql1qeuHS47PTLaWzVQFe4lUhz7KO31r1gNgYJNLhT12/jRqNRR4jY+E0kc3GqzS3khOTGspjB+rHk109nFBYRiOw0Wyt/wDaEi7vz616IY4io3RJn3UVSvbe3IgXyYvmmUH5R70tR2Rh2txeT+T5ltbfu8AbpuvOatG9WDWZ7qdUQOgVVjbcBgVanhijPyRIv0FUpLeCQ5aNSfUijUNDY8OpDPJvAWRmyCwOcDPQVD4ns0mtJlQFJDnDrwQfWsqONISTDlP91iKzdSt792Lw3Ukid4iefwqJRb1Ki7FvwxpmnatYf6SvmzLwzHAII+lVb3wxqekX5aOb7bphUnIQCSP6gdR9Kyn1HYVSKPydowyjjJq5b+KLm0iCi4OzoQ3zMo/2atNCaIpJYlx+8GCcD609OKw9SvVvLt5I8CJ1AwBjBxycVLpNzIXNu8jSALkFuooT1BmpIetUZTzUlxciOZI9ud3f0qCRuaoQqmnA1Epp26gB5p9od13EP9sVCWo06TdqMY/2qBF7UpJZtcgj2SNDBG3KqSAzY9KpwuP7QaSQMMMTgqa6M7MlsAE9T61GY4i2dgz60tSnZnNtIDOzMSO/KkUlpJH5xJcdO9dG6I4w2T9WNReTGn3QV+ho1FZD/B+rTWFzq09tceWxMaZBHIwT3rqrbxtqUrOPtfyrx8yLzXGyW0Un3tx/GovsFvggbwD/ALVUpeRLhrudb8PrprnRLyZ23M99IxPrkLRV3wLY28GiTLGpANyx6/7K0VLd2VY6phMDzcW6/X/9dJ5ir97ULYfTH+NYX9gX0jE+RIAT/E2KePC963WNB9Xo5vIXs/M2lu7VT8+qRj6AVaTVdKi66kG/z9KwF8JXJPMkS/makHg5j965UfRKLvsNQS6nQDxHpmOLjd+FMbxRpaDmb+VY6+Dof47lj9FAqVfCFiMbpJmx74pa9h2XctSeLrDkIryH0XFc7qut2MMJkl094A/R+etb0fhjToyCEkJ93NTy6Dp0yBJ7cSoOiyEkUaisjzWTxhpQJUGViPaoJPG1lGvyQSt+Ir05PDuixHKaVaA+vlCrSafZR/cs7dfpEv8AhT1CyPIY/Ff2nPlWTevOTUU3iDV9wFvodxOD/EsTEfyr2cQxp92NF+igU8ZyACaNQsjxVbvxlPgweF7gA9C0RH86cbL4gzEBNISPP95gMfrXsF2m1mYM3J6ZqgzN6n86m5XKux5iPC/xBn++bOL6yg/yqxH4C8Zzoxm1y0gAGcKST/KvQJJti5PTOB9ari9SQttBO3rRcVkcND8PteLbrnxA7DHQKeKtD4eSkfvNWmb8P/r116XRlOMEYGeaUyGi47HID4c2w5kvrlvxFMk+HejLJiQ3EhH+3x/KuvaVgKtogES8cgULUT0OJXwPokYwLKVv96Q1Fc+HdItnSCDSI5rqUExxsxIA7s3PCj/61dff3gtfLhhjE15NkQw5xnHVj6KO5/Cm2dj9lWR3YzXUx3TTEfePYD0UdhTt0RaslzS+X9djm7XwvaW0QVrGCWQ8s7oPyA7D2q2ukogwlpboPaMf4VtySxRDMksaD/acD+dZ1xr+jW+RLqlopHYSAn9KfKkRKbk7siFjIOmxfotc5Y2kg8c6jB5hBEXmfgQn+Fa7+M9AVgv24sM4LCJsD8cUy2W1l8WS6xDeWz281isORJzvDZ6fSnYm5orYkDmVvfFVrizTLDZNLtAYrGCxAJx0FayFZPuSRH/tov8AjVrRrlLLUJppI87o9gYdcdTzTUbibtqY0l7ENWnuUsLpjLG0SgxkE5XHeuL1Txdpmj3LWl1brDOoBMb53AHpxivaL/VJVtopLZVwz4beN3GM18rfEuSaTx/qb3EYjcsOA27IxwaVgTuro7CXxgNQ0u7udLdYzbryTHnJ6jrXHv4319+t6R/uxqKraFJs0DVF/vOo/wDHaxz1pPYZsSeK9ck66lcfgwFVn1vVJfv31y31lNZ9LmlcCdr26f71xKfrIx/rURkkbqxP1JNNzRmgDrfA5O+8J7hf5mvV9AiEVuZ+TvOMAZrzn4Z6YmoJqbvKU8oJgAdck130RazHlrO5Qfw9KYHQmcL1D/8AfJqCW/hU4Z8H0IrFe6TOTuPvmoXvIM8lvyoGbn9oxEf61fzqtd3sebYmVB++X+IehrJF1bvwpP5VVur5Y3CeS2Qc/N3ouFjekuY5ORIh+jCqskg7H9a56S9dvupGo9lqrJezRkN5SyDuAMGjmQWOkL89aztT1KazeFYoTIJCcnnj2+tV7S/trhQVwD3GelW8xnoW/BjTA5zW5R/bE3PZf5VQ3weUSy5lB+VvQUzWjnVrnqQGxyfas/cw6VkyrFuKXLEZ6VoaZKkc8srE7UjyfzrFmidIJJYwwfG4HHGcVSg1yRUInSSX02Hb/SqjqJ6HVXF5E9xHIGOzeAMj2ND39ueRJ+lc22u2p4+z3Kkerhhn8qZb6m9xOsW3AOcYFWI6tJAyhlOQelO31RtGYWyhwQw6g9RU++gCcvTNIfdqiexJqMvwfpTNBbOpD2UmgR15bn2pC9Q76TfSKJi1MZqj30hamIUtSbqYWpC1AHoHgo50WX/r4b/0FaKZ4IP/ABJJf+vhv/QVopAehd6SlNFUAlJTqSgBKSnYpKAG0mKdSUAJSU6koAYaF++PrS0yQlUJHXtSewEczB92OmeKzZlwatliageMt1rDU0M0tKRhlxz6dqhBmHdOD2x0rQeE+351X+yRg9BmnqBWJkY/LIODng9qVSyghjk+tWBbRoPlUCk2cdKdmIquTzU8t9JHaqLeAz3L4CR5wAfVj2UU4gdxUDzpbHk4BBPFCuguuqMjxBqMnhLQ5dV2pe30siJLJIcA5zgD0UdhXBSfERr0EXumRyA9lkdf5NXR/ETUTL4TdbZHaTzkIwhPHrXkIY55BDH+9xWsfIiUm3dnZnWfDd1zPohU+qXMn9c05F8JzkbYb+Instyp/LK1zMATaCdpb65rQjhxGZNpB9a0UEyHKxty6V4alXamqatCTwR5UcmPyIp7PY6XaKbLWJbtiwBjktjGVHrnJFc3PIFZssTx6YquJwGOGxxSslsK9zr4tayeSPxq2usjb1xXBSX0cCF92AuNw9M9DUn9qxBc+dkY4KgnNHMgsd7HrKoQftG1mOFG8gsevFcJ4n1mOHxTI97YWmoQyBXIlUh8YxjcDntULa7Gm3ahcr3JHH0rD1CRL+7NxITuIAwOgFS5JlJHd2Z8IahpzpZ20duJcGRBI4ZT6c8VW/4QvSZxmCW8yem07s/+O1S+GSofEN8pQMqW2QGGedw5+tb938RXiuZILfTSEjYrmdypOPYdKhy6FJGSfh2zuGje8ji/i82NVP4EkVy2saJf6HcCO8h2o/8Aq5VIZHHsw4z7V6l4f8Wrrtw1nNYmJypO5G3p9D6U7U9NMU4txZtd2E4PmRE5CkenofQ1N9R2PGaK63xD4IuLCE6jpW+604jcVI/ewj0I6kD1rkc1SEel/ClttrrJ9o/610883znmuT+Fz7bLW/8Atn/Wt24m+c896YiWSfA61RluDk81HLPweaoSTZJ5pNlI1LSf5+tacpjmiCuARXOWs3zVpef701sJlDULkWdwYVXccA5NZM9/M38e0f7NP1xzNqHkq4R5FAVmOAOKzZAYl8ssGK8EjvWbKGxahLBeOUcj5ufeuktNV81F3HmuIaUC4kywGWrpPC7gztMXTC/LhhkGnFsGO1CNvtk8kqN80hA7ZqhKm0ZXJB9q7TUCk9u8YWHJBwdvQ+tcjJ8sTgnkGiwXLMEsbRKokUkDGNwrSi0+zuYh5kEbe+K4azUf2i7ngZY5qx9pZrmVbWWXzFhY/KD1xnj1oSBs62Xwxps33VeM+qtVdPDUelTG+huHkIGxY2AAGe+awF1i9J3BZQdoGA5H41PLq1zNAYnmlIYcqTxVBc0fNzI/OeaeHrNtZAVCg8gcj0q2rU0STu2I2Psab4eOb1z6JUUz4gc/7Jp/hzmaY+igUMDqN9M31GXqMvzSGWPMo8zNVt9AemBZ3Uhaot1IWpiPRvApzoc3/Xw3/oK0UzwGc6FN/wBfLf8AoK0UgPSKKU0lUAlFLSUAJRS0lABg4zgke1V5LlIuCrn/AIDV6L7tOIB6jNK4GR9vB+6gH+81Ma7mPRVH4ZrWe2gk+9Eh/CoTptvnKqVPsaLgZMk9zjcSwX1A4qNJmZvmkb8a1pNOLKQtw4HTBGaqyaVcYAV42A/ChgVJHKqNpLHNQs7n/wDXVuSwuV/5ZE/7pzVSSKRfvI4/CpKIyz+1RNvP8YH0FSblHBAP1pCyDqMfjQIhKO3WV/wpnkZ6u5/4FUrTwL1lA/WoHvYRnaS2PQUtBim2Tvz9TmkMMY/hFQvfn+GMfiarvdyk9cfQUroLMsSxJsxtNVJbGymGJ4IXH+3GDTWldurE03cafMHKVJvD/h+T7+m2+T/cTb/Ks+48LaIykRW00f8AuzEf41tHnimkevT1o52LlR5l4n8MXmno15pzSXFso/exEZkQeo9R+tcjHchwDnNe7Oma4LxT4G+0tJf6QoS5+9Jb9Fl919G/nVKfcTj2OL1G5tW8P+Qtri7EwZ7jd95Oy7fY85rIzx61JdMwgkjdWR1YBlYYKnPQioM05CQ/d70hPNNzTWcLyTxUgdf8Mmx4ivyP+fb/ANmFelXFpp9yd91bW8jeroCa8u+HLZ1u+YHj7OP/AEKvRz1rOW5cdi1E9nZpstoFRfSNAopGv3P3UUfXmqppM4FIola5mJJLnB644zXhTH94/wDvH+de1yPtjc9gpOfwrxHOefXmqiTI9B+Gr7bHWf8Atn/Wte5l+c/Wud+H8zpa6qq7fm2Zz+NadxK+85Ufg1aEhNLwapmSkkmJ7frVYyezVDKRft5OavCSsaCYA9/yq6s6+oFNbCZQ1mP7VeeSGRXdRgucAVmTb13R8fL8u71q1qksZuSzFcLjBNZzPJOwWMZzwKFByegnNR3M2Vs3H4mum8NRTLpck6qQhkxu7VQi8PXTEs4IHX5eTXR2Wnmx0qNfOZVdnO1jwDSfu7jXvDxeXBOC/f0rm7jUoizru43cv2HNbHnBXAJJY1xotZ1jYTzpGrNkgtkn8BVMSJbu5c3EpiA2M3Dev0rQWC2g8Ow6jDdTR6iLgoUKkLtx1Dd/cVllIREsaM8jg8uwxx6Yq0gllgjtVDPhiwQevrQBZMgC7iQBipbe1kuPnYmKH+8fvN9PSjZBYBZLpvNm/hiXkD6DvU0s7Shd/wAhb+D0ppXAkiCR/LGMLnirAaqcbcCrANIB1y+LWT6VY8OHCzt7gVQu2xavVzw8cWsrer/0oY0b5embuaj3UmaQyTdShqizSg0wJg3FIWqPdxQWqiT0rwCf+JDN/wBfLf8AoK0Uz4fnOgTf9fLf+grRSA9PpKWiqASkpaKAEooooAki6GpKji71JUsAooopAFMmcxwSOOqqSPwFPqOcZt5R6of5UAebeEPGniTU9c1DT9USyP2d8qY0IO0/d7+hr0zqOa8o8NwNZeL9WubhGigeKJldxgNwOnrXR6p40uIdZsLXSm0m5juwAIri6MMpJbHy8EH6darcb6HXyW0MoIeJTn2rjta0iWwkMilnt2PBP8Psa09R8Wx2U81utpJJNFnco7454x9a14Jvt9sPNtysci52sPX1qdw21OABoPPfB9a1tY0V9PcyxZa2J6/3fY1kVDVik7kF5BLd2ksMF09rMR8siYJU/wBRXMaLqGr6dqT6VqsE9whbKzqCxXPfPdT+ldaV3Y7EdD6U1pkQHzHVCPU0ABABpOKqTapaR5+ZnP8Asiqj6w7cRQqPdjmkM1gc9qa8kaDLuqj3NYEt9cP9+faPQfKKhDbmyWzRcLG1JqFshADFs8cCq8mo7vuRY92NZxGSuPWp0gkkGVXj1pXYHm/xJCnVrOYIqySxHeVGN2DxmuSyK6/4mKYdQsVfGRExJH1rh/tUfofxrRbGb3LBOajm+7gkD60i3CH+ICo751Z4tpB/djOD7mgDr/huf+Jve4P/AC7j/wBCr0csACWIA9ScCvMPh8s8up3ghuBD+4G5vLDHG7tnivQhY26fvJ99y4/iuH3fp0H5VD3LWwrahEzlYt0rDtGuf16URm5lP3VhB/vfO35Diporm3ubJ7hJo/JjO0vGpwD/AHcdc1Gt3sCSQxFVIyJbg7FA9cd6fI9g5kKYkwd5aQ4Od54/LpXjPk7i53KFDHvjFe2XQKwo7srSPGzMV4B64P5V5HawWzqzC2chOXdlLBR6k9KcRSLWga3a6Ityku+QTgcx87SCetXpPElhIfvyL/vJWZItlKp2FOPwqhJbQnOMfgaok3f7ZsX6XK/jkU4Xtu4+WeM/8CrmTaKeQDimG0HY1Nh3OwgmUn5XU/Q02/1aLTodzndIfuID1/8ArVyAtG/hYg0ySB92XJJ+uaaQXFuL6e9uxJK5JLZx2FbFjuNxAvOS44rCEeGFaulzm2v4Z88IckNyMVvSnypmNSHM0ddJp960oktbhoBjaYwOPrU95DONH2urvPkb2Ufe98VWj8QWzHJiiznsxFW11q3ZlXYRkj/lpwKzZojnZL37OTGQqvg4Vj8x/wAKxY0ORWlqbJc61dzKAzNIVTYOoHAP/wBerVnpaqBJc445EY6fjUbFFSy02W4bcPlQ9ZCP5CtCWW302Py4V3SE4PqfqaS91IIpihIBHHHascuzurYY/MMk1ajfVibtsT2oZElup1PnlyoZuoHtVhJCAXII470wTma1EjIV3OeD2pf+WRPenHYTMtdbuEJGyM4PpUyeIpB9+2U/RsVA1sOfk/Sozar/AHKzuVY0jrEV4phWJlY85J4roNB408n1c1x8MCxy7hnOK7DRvl0yP3JP60MEam7ilzUO6l3UDJc0ZqPdS7qYh+6kLVGWppamhHqHw9P/ABT83/X03/oK0VH8Omz4en/6+m/9BWigD1aiiimAUlLSGgApKWigB8XepKii+8alpMAooozSAKbIN0bD1BFOooA8xt7z+3/E7abexKIrS2QKUYqX570/xZYSaJdWq6X9utrVF3nytNS9i35zkg/OD7g1U0IbfiDeD1tl/RjVv4jmyTWrBpjYLcmIiNpNQls5hz/C6/L+Bq4rUb6HodsitbxyFVLuoZm2bckjrjtVioLI5sbckk5jXkvvJ4H8Xf696mzUCY2RFkQo6hlYYIPevMfEdx/ZWrzWtug2LggtzjNeoZryfx42zxLOAcExr/KlLYa3MGXXC9wYHugsgGSgOKjdy00eSTw3U5rMS1gjkVkiE7LlnLckntVo5WaOTbgHIIA6Vim2VG/UskZqvqCXMljKlnN5M5HySbc7fwqUMxxhfxPFKVYjlvyqijk18MXV1IG1TVbiZc8oh25/HtXVxcIAFOAAB9KTCJycAeppRLuGY1Zx69B+ZovcRI5fyzggH+HHPJ4FaFjcM2232rhFwCDk8Vmo7iRXJTCnO0DOame7ndcbtqDsgwB+VNOwHBfFPnVrQEEgRsCce4rgljjHJRz+Fd58QiWk03Jzkv8A0rlEBEbY644qr6EW1GR2NxLbG4iti0I6uAMVKNLtrnTvOS9QXG3d5W39M1Daahc26iIOfKGcKehrWvbrSPKtZU01FVx+8lI5Len40O40kWfhvxqd9/1wH/oVegX8bz6RdxRFhI6YBUZI9a4jwS9m2tag9mjxxmJflY5x83Y13Et1FZxGa4lWKMc72OAKE7SuFtLGd4ahRkuNQlOFldsIAdu7oWx3Pp9KvGC33BmVpmByGmbdj8K5vVPHdnGTHYRPdMP4yNqZpnhbWr7V7q9a8cbUVdkarhV5NVOcpNsUUlodNLKdkj5yVQnn2FeWXOsahfZM8xCuBlEAVD/wEcV6EomRdRllJCtuEYJ4ChTyK8tWZY4wCw6VMQburkvO7+8fTvS70Gc449aqvO8jfKCewpVtZZPvEgVQi2kyOh56cZNRtPGCRuH4U5bXEDISeapvaunAOaALazr2GfpUrAOm4dDWYIpc8ZBrVgQrbKGGCBzTQFMrhulTRAE4PSkdfmpQdpHcnoKQE32eDG5gAB7063tXupMQKwRersTgVds9IkmIku8qvaMdT9avXV1b6bGIwoMn8MS9B9aW7sgHWljFaxlsfNjlj1P0rNvdUMpMcGVTpu7mpNPuZbqa6mmbJEfA7D6VkIyZUum4dxnGfxrSMLPUTfYk31ato2kwzE7FyQDUNvCZW3uMIOgrRI2W8h9FNOUugoozxcEoqZ+UHipklBQD1NZqnpxT1nWJlZzhRTYIugUuKqnUExxGSPrSrfrjPlH86wsXclmG0KcV0el/LpsP+7muWmvElVfkKgdanh8Q3VrCI/IR0ThW9qdgOuzRurmU8Vgj57Tn2ap08U2p+/BKv0INFh3OhDUbqx4/EWnP1kdP95asDV9PYcXkf4nFMRceQAc1lSeILFWI3OcHstTS3VvPGypcRMCMcOK5G7iFtctGjEqOlMTPoH4YahBc+GZ3jY4F2w5H+wlFY/webPhC5OP+X5//AEBKKQHvdFFFUAUqjJwaSlX71AAw2nim0ucgc0lADo/vVLUUf3qlpMAooopAJgU0OWdlCsNuOSOD9KfRQBx0HhC7svEMurR3Mcu9NgiK4wN2etausGW50qVHsI5JRjbHLGJEbnnOa3KKdwODsotae8YPq1vbxNGEWJDnbg8YHAGBxxXaxEbR8273oltbeb/WQxt7larnTYV/1TSRf7rcUDuQX+v2Wn3CW8zESuQFBGM5OM1574+VT4mkyOsS1302lM1ytw6QXMi4AMqcgA9vSuA+IRmXX/MWDgwKQXYDpmpktAW5zA3dM5TsMUrMsYBdwv1OKiQSSIC8hAIztQYx+NPVEjO5EAb+8eT+ZrKxoKJC33I2I9W+UfrS7Xb70gX2Qf1NGcnJOT61HcyvHayvGAXVSVB6E0wJFjRSWCAt/eb5j+Zqrfaraaeu66lKkjIUDJIridR1u5S4VL698xt4Bt4TtVc9zXS6rPFHNZyJFFNJLiOOQkELxnOfwp2tuTe+w9tbabRru+gieExrlPOXk++K5zSNTur/AMS2X2i6llw7fKThR8p7dK17uR5/Dl+zYLtEM46E5rnPDsZTxJZkkfebgH/ZNNbAX/iFIEk05yMhd5/lXGpqEfQoea634i8/YB7P/SuCIZecU0rolvUugOQNqjJPAY4p08lxAsts/G0iQIcEAkf/AF6pvNJNsR2yF6D0pXOGc+vAqo7h9k1vDV/dWdzOtq6xtKgDOV3EAHt70r3Mst1Jc3d7JJIjlQztnI+npTPDenTaheyLEyKEXLMzYxnjtya6q30XR9MbdKv2y4Bz8/3Qfp0/Ok2kBgWun3erRBrG1KAEBmPyxj3H+FdNpFpHoCTGa6FxcSgBlQcLiluNTdlO91ihVTgA4AFc3c+II1ytsu8/3m4FLVgtDT8R6/MtoYI22PMCuB2XvXGJFk9KmnnluZTLK25z3pqdaaVhNmjZQKF6CrbIB2qGz+7VsiqEVitQsmatEVGVpDIVjHpUrYVMngVHLMkI9W9Ks2Ol3F+RLOTHD2Hc/Si9gsVIYZbyby7dCx7nsK6HT9JitP3jYebu7dF+lW1jttOtcnbFCv5k/wBTWBqOrSXmY4sxwendvrRGLkDaRc1HWBEDFaHLHrL/AIVz5Yu5JJZieSepqRui/wC7QrkKyhE3E/exyK3UeVaEXvuaGljbBeseyY/nVK0gWRiX/hGcU1LiSKN442wH+8R3qxpw+WU/SoldXY0W1Ap1xxZzH/ZNCikvDixl+mP1rPqWYi0qIJLu3QgEZJINC1LbKf7RjJHSMmqk9CUiW4sLdIXlAZNoJwp4qCDTJ5IdzOiA4K+4q9qBxYSj1wP1qwOI1X0AFZl2MSe1lg27ip3HAINAt5gThVH49au33MtuvrIKtiBSR2ouFjEW185d6tjPUY6GkNlKOmDWhYx7hce0zCrJhNFwsYZtZh/Bn6VG0Ug6o35VvGE+lRtHjtRcLGCRg8jFWI8NEAeRWi8QbsKrPCyn5QCPSqiyJI9n+D6AeELnGf8Aj+f/ANASinfCBWHhK5yCP9Of/wBASimCPeKKMHpnJpNwyRTKFpV+9SZpV+8KBDaTNBpKBj4z84qaoE++KnpMQUUUUgCiiigApCaM00mgBSabmkJpuaYA2CCD0PFeYfECFINUto4l2oLbAHpya9MY15x8RuNSsz6wH+dEthrc4uI/ul/3RTg2c1FG37lPpTgaxNCTNQXpItJcddpqUGobsn7LLgZIQ4HrQhM8guo547qZ543yXYlivB59a6fw7HFBo7S6htWB5d8CyewwSBUrNcTSssksdvHzlAASx9M1P4rvxYwWrJGpkMYCkjgVpLsTG28tjQnuEn8P6jIkbKnlgAMuMj6Vzvh7H/CRWZxg7m/9BNU4/E949nNazRpIs4CbhwR9K3dA0K/i1CG8uYxDHGScMfmfIx07fjU7LUbab0IfiAGlk09UBLEPgflXERGMBg6g7uNxP3fwrtvHMwiutNcNkpuJx26Vyt7aKyG6gGVPLgfw+/0prYmW5nklD3z2zVmGwkmjWR5FjVvu7upHr9Kgch+e/rVq2ZjEEYkqM4H+FUK5u6DbCxWd2uAglAUFyEDAc8etOv8AVWhiJtVSXH3iGzt/AVWmWCREBgkYrlQj5AUAUy6gewjVxDEhYArt5GDSGZn2ma6nZ5pGchGxnoOPSoUjPerEaBInbH3vlH9aAKYiJlxTkHNPYcU1OtAGla8AVdzkVRtzwKllukiGPvN6CgRK5CAsxAA7mqZlluZRDbIzMfQc1Paafd6rIHbKQg/fPT8B3rp7LT4bOLbEoH95z1NJsaRm6boKQES3OJZuoXqB/jV6/v4NOTDEPMRxGO31pf7WhOow2dsN5Z8O/YewrmtSO7Urk/8ATQ1UKd37wOVloR3l7Ney+ZO+f7q9h9Kr5p8aRPJiR2RcHkDPNLHE0reXGvv/APXre9tEZjWGSB/sioy3YdP50O+7gcAfrTc80rjFrQ04fupD7is7NamnD/R3Pq1RPYa3LSiob84sn9yKnFQXyGS3CL3YZJ7D1rNblmVGoILt90fr7VNZSeffyPjG2MLj8ajyrSKEztThff3qayObi5fpyFpN3CxLqPMEaf3pVFW8VSvDvuLRP+mhb8hV0GkMo3fN7aj/AGif0rQXrVCf5tTth6BjV9e1JjRS04ZW5/67NV3FU9O6XP8A12ar1AIZikI60/FJjigZA6j0FVmXk4q3J8q5qqc0xM9i+Ewx4Uuf+v1//QEop3wn/wCRVuf+v1//AEBKKZJ7ghy1DHJPFA/1lNb7xqxAygsOwNAIUjJwB61FMH84N5mBt4WpGKeWd65VuMEUJA3ZFG51iytSRJMC2eFQZJrLn8RyFgLe12g9GlPX6Crt1pFlcEtEWhk9RyPyrHudJvrcEqBPH6x8/pXdRhRe+/medWrVltt5Grba5nHmw7j/AHoj/Q1pw6nbz8LIu7+6eD+RrioiVkUYKsD3rRb5l/eqp9xVVMNDoKlip211OtEqnv8AnTt1cpFcywD9zcMo/uv8wobxfZ2RC38scRJxlHz+lc0sNNbanXDEwlo9Dq91IWrOtdTt72MSW00cqHoVODVjzfXj61hY3LG6mlqh30bqBjyaQmmbqM0CFJrzv4kD/S9Pb1jcfrXoBNcF8SB82nN7OP5UnsNbnAxH92v0p4JqGNvkAqQHisTQdmoLtiLaXacHacVJnmo5sMhDdDxQI8m1B3e+k83d8pwPpWjo9jLrQlimlkaGIAgk52n0FdfLbWcRJkij2ns65z+HU1WW4hto/KtIEiTOenf6VdybFaz8L2FldRXclw7JG24I+NuR056n6VrXOtDkRAsf7zcD8v8AGsW6vEjBkuJgPdjWBf66JY3itVIDDBkbg/gKVrhexX1zVJdSvyzSbo4/lT096rWl61s/PzIeoqpRVWJNWWyjulM1lgt1MX+H+FXNH0d722aR5lgCsRhlJbj27VhwzyW8geNsH09a66xc6jpsbSq0AkbCTgcFh2JovYCKO0TzDEQ+QT8+3NO1yyWC0gb7SksYCrlQQR14waLm11SJh5ikY/jMi4YfjVK/g8uyLlucr8u/PJJ5xQMy3fcRxgDgD0pyVGOalXpQIGHFMUEtwKlOO/5VastOuNQbEKhIx1c9B/jQBAjOzCOIFmPAwOTW7p3h/aRLe8t1Efb8a1NP0qCxXES7pD1c9T/hT73UYLCPJIZz0A559v8AGlq9EO1tydzDaxb5SERR06cVzepazJd5ihzHD7cFqp3l9NeybpG+XOQueBVauiFJR1ZDlfYv6IP+JzbezE/oarXh3Xs59ZD/ADq3oQzrEPsGP6VSnBM00h+7vP481V/eF0IscZPSrFgc3J7AIxx+FVWYtjIxjtVmw4llPpE1TJ3Q0tSjSU7tUlvbtcS7RwP4m9BQ2IW1tjcPk8Rr94/0pt3dsZdlu5SNOBtNWbyYRxi2gBVQOTVAR1i5XNErEsd/dL/y03fUVNJezTxbGCgHqR3qBYqnSPHapGEQAYelPsefOb+9IaNtTW6qiEAY57UBYik+bU4F/uozVcziqifNqsh/uxAfmat4oAqE7tVj9oyf1rQHWqqRr9pL4+bbjNWl6ikxop6b0uf+uzVezVHTvu3P/XZqu4oGhe1JjinEcUUARsoIwelQtCOxqxSGgR6x8KkK+Frgf9Pj/wDoCUVJ8Lf+RYuP+vx//QEoqiWep3utpY6rbWhiZmnYANnAUZxVbXb2WO0vjE7IyJ8rKcEciqOqmK8vYsEC4hdZIz/eAPK07xK6rDeoc5KEitrbEN6F6G8Labp8pOS8WCSaQagbu53IyhYFKOueSfWuefUBD4b0tsEkZH5NXK313caf4vGpwKJCFZTEWIVgRWsUt/Mzqt3a8meni4PrUcupW6W7zLI+UYIwUZOcgdPxrlrDxhp14RFMzWc5/gn4BPs3Q1qWxw0pBBDSEgjnOQK6lSW55TqSi7M0pTFc/wCujWT/AGhw351yXjHxEvhWO28lHnNxu2hjjZj19etb3m4rhviBANQm01JJJBGokJCYyTgHGe1Wo8iv0Qoy55JLdnKah421e+JBnECH+GPisvyL+7je48qR1UFmeQ4HH1rXtba2t4dy2yxPnnnc2PcmoNSuHS1UISq/NuAPBGD1rnlim9Ej0I4VLVs6X4d6tK2mqC54Y456CvVLPUDIoDH86+ZvDfjB9AYI9sJ4CedrbWH07V614e8f6Bqm2Nb5beb/AJ53HyH8D0Ncu52npqyK3qP93/CpMt7N9ODWPbXGQDkFT0IOQa0EkyOtSBY3jODwfQ0uajD8Y7ehowO2V+n+FIBxNcL8SP8Aj209v9tx+grtiWGejfTg1w/xIcDTLItkETHjHtSew0eexH93+J/nTywA5NZ76hFAm0tubJ+VOfzPQVm3GpTzZCkRoey9/qeprKxRsz38Vvw7Yb+6OW/+t+NZVxqssmRGPLX1zlvzrJub6C1XM0gU+nc/hWFd6/LIStsnlr/fblv/AK1NITZv3N7DbgyTShc+pyTWHd6+75W1TaP779fwFYzyPI5eRizHuTmjBJqrE3CSSSZ90js7epOabtNSKlPxxTEV8UU8jBpMUANrc0rWbrTrCa2jZHt5Tl4pFypPqPQ1i4qaM/LigDstLuoPEFq+m3W1LlRvgYnrjtXOXxuorh7S4jWMxHlVGAfQ571ZspbWJ0eFmjmU5DPwQfY10V7Hb63brdMqmZBiQDqfXHsev51F7FWucYBTgSWCoCzHgYFXV02a8vpIrWPbErYyei/jXS6dpFvYKCo3ynrIw5/D0ptiSMvTfDzNia9yM8iIHn8f8K6SOJIohgKkajsOBTZ7iCziMk7gAdvWuZ1DV5r59i5jhzwo6n61UYOYNpGlqOtJCvlQDLHse3u3+Fc7LI8rmSRizHqTUt5/x9y+x/pVc10QikjKTuMJJPXFPCMg+diWPb0p8UzQxSIFQ78fMy5K/Q9qYzbeTyx6D/GjVvUehPaXw06f7SV3sEYKvqT6+1V4ZGmsWkc5ZnJP51XmJIJJyamtuNLX3b+tRLdDQVYs+PPP/TFqr1ZskaTz0QZYx4H50PYEVoYXnkEaDJPf0q/JJDZoLdHAb+InqalwmnW+xcNM3U+v/wBas9oFmJaQbmJySaylO+hcY2JJcPGoBB5pgj9qkSFY1CqABUgWs7lWIQlSBakC0uzmgdiPb3qSNPlp22pEX5RTArQwbbmaQtndgfSrIHtSKPmb61IBQFiNF/eNU2zHSkjHJNPbhTSArWcAiWTBJ3uW5qzimxriNafigBvtS4pT1FGKYDCKTFOIpMUAet/C3/kWLj/r8f8A9ASil+F3/IsXH/X43/oCUVRLOuazmvNet4YlO3AeSTP3F61e1ZYZtXJm3G3YbGA7jGK20FravcecyR7lXczHHy4rB1vxHpu9dPsFE927BUCDjJ9621urEW6GZrVmNJ8LW0e8Tok7BXxyVPTPvXI6k/8ApIc9HUMv0rv9bt/tFiukQDzJYUDsw/vdTXE3Cpf6e0LAJcW+TEcdfVTWkOxlU0dzBnZJVKsoYe9QafqOo6VdO2n3jouR+5k+eM/gen4UjPgkEYI4INVS+2UtXWp22ORwvudjYeOraQ+XqkDWUn/PQHdGfx6j8areMtQtY7KxvvOR7cSMu9DuHI9q5OVg+c81haxbBrTYhZUZwWUMcE+uKc6vuNNGcMOvaKUejHX3i5EBS2jH1fk/kK5671O8vmJkdivoTx+VSLYxr0pWgAXGK87m7HqW7mfg0h960IrYk8ipm08MOlSA/R/F2vaBIG07Upo1H/LJzvQ/8BNelaF8cwuyLXtLx2NxZnj6lD/Q15RLp7p05qo8Lr1BouO7Pq7Q/GPh/wAQqP7N1SCSQ/8ALJm2OP8AgJrfyRwcg18Xco4ZSVYdCDg11uhfE/xXoG2OLUTd2w48i8HmLj2P3h+dA7o+oya8c+J+vte6ymlwyH7PZj5wD96Q9fyHFPs/jvp8unSG/wBMmt70IdghO+Nmxx15Arx7UvEd5fXEsqnY0rF3c8sSf5UmM2Lq+t7RcyyAHso5JrCu9emlytuvlL/ePLH/AArKYs7FmJLHqSc0mCamwrgzM7FmYsx7k5pAM9qeEqQJTEMVKeBinAUvSgBopcUtFAETimVK9RmgBMVLGpbp+JpVg7yHH+yOtWre2mu22Qp8o6nsKAIeBwOT61t6ZM1tDER0xhh6jNUp7RbYqudzdzUbXDIRChw2eSewqXqik7M7azRRCAgGB1qDUNXhsAUj/eT46en+FZEV7KtvGyTELu2uvZgaq6jbJbXIVH3hl3E5zg/WnRSbsxTbWxBcXM13KZJn3N2HYfSo1++PrSUqcyKPcV17IxJbv/j8m/3qgqW6/wCPuX/fNFxBJaxRs/DycgegpXskPqQswT3b09KiJyc9TRRSAjl+4asQcaZF7n/Gq0v3DVmL/kGwVEt0UhtaVsBZWxmf/WyDAX2qraxqSZpf9Wn6n0p8jtPJvf8AAegrOpLoXFdRpLSOXc5Y09RQBUirWRYoFO20Yp1AxNtKBilo70AGKkXhQKZUg+6KAEQct9afjimoOv1p5FABGOKWT/VmiP7vbFK/IUe9IBVGABRTuppCKYDf4jQaXHWkoENpDTqQ0wPWvhd/yLFx/wBfjf8AoCUUfC7/AJFi4/6/G/8AQEoqiWd5rF7Dq+602YhP8eMHil0DRI7e6Ny1tHGYgSHLbix9a8/tPF14uoTQvFG0azMq4JBAzxXQanq1xN4dmKsYtyH7jEVs1pdEJWZ0l/qehaI8l3dXaTXwB2qDkgntgdPxryK31mS6v5ZJQuXYn5eBkn+VbQt7WzsVubiD7XLKvPmPhefYUvhGzg1a8+yyW1rHFIcHbF8w+hzxST1G1oYerwyQ3CySIVMq7xn+IetYsj811vj9wviaW0iRY4bZFjjUemM1xrg561rGbMZQQ7fxVG+BZOKuqvvRJCrDmrlO6IULMwFgY9utWEsieorVjtE/yKtpbIBXMdBkJYgdqf8AZsdq2PIXFMaEetAzINsD2qGXT0ccrWw0QqNowO9AHM3GkA5K1mTWEkR6V2rRA1XltkPX+VIDh3jYLgioSvNdXeWERQnv9KwXtwrYz+lJgU/LpQntVkRAHrSmMev6UgK+2jFTtH7/AKUnlDPWgCEikxUrJg4zSeUD3oAizRmn+UPWpI4FILE5A7UAQiNn6dPU1IqCMZUZbOM9/wAKk2kkDOPTjpXVaZo1vbRpMf3kxGQzD7v0FJ6AY9hock5ElzlI+oT+I/4VtmKO2iCIgVQOFAq+U5AB61kaxO1rbuUGTkDJ75qUnJlbGPeXA+05OOD0rKMnmTs5OCzZpx3SOWZsk1qyaZCse5Plqpe6Jala0kYkKQSikFver19++UThWCjCDI6/hSxAQ6MXABfzPvdD1rStIBcILiTkqhIXsD61kpuMrovkTWpzvenRkCRSegOSfSgJuI5602UHcUBwoP516DOZIW5lUyyGM53End7e1X9a4W1H+xWWU961tbTm35/grJ7otbMx6Sn7PejZ71RJDKPkP0q1GubG3U8evtVnTrNJi8khyE6LjgmlnXdLsGAq8AAVlOVmXGJETu2qOEX7o/rTwKcsXvTxH71izVDQKkFSCIDjNLs96QxlLTgnvTvL96YDBRjmpNnvSbPegBopQ3HSnbPel8v3pAIpwKXdTvL96NnvQA6Pp70rDLqKaE96cqktnPagB1HFLj3pCvvTAaOlFPCcdaQp70CGU01IU96YV96YHrXwu/5Fi4/6/H/9ASik+F/Hhm4H/T43/oCUVRLP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10" descr="data:image/jpeg;base64,/9j/4AAQSkZJRgABAQAAAQABAAD/2wBDAAgGBgcGBQgHBwcJCQgKDBQNDAsLDBkSEw8UHRofHh0aHBwgJC4nICIsIxwcKDcpLDAxNDQ0Hyc5PTgyPC4zNDL/2wBDAQkJCQwLDBgNDRgyIRwhMjIyMjIyMjIyMjIyMjIyMjIyMjIyMjIyMjIyMjIyMjIyMjIyMjIyMjIyMjIyMjIyMjL/wAARCADcAY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MOM88U4c81BLlMEcjvTQ5HSuRT7nQ4roTsoNR4KNlaVZR/FQHVjweatO5NhkrJIdj8H1qnPZZ5XkeorQKKw5FReW8fKHj0qkBivCyHpQp9a2SscvDrtaug8KfDq/8UXisgMFgrfvbkjj6L6t/k0OaSuy4psp+CvCN/4q1IRQgx2cZH2i4I4Qeg9WPYV799kt9M0230y0z9nt1CqCcnHuau6Zo9l4e0uLT9OhEUMa9O7HuSe5NNMeJCW+U+4rhqVed+R0wikPtSQB047VfS4GOTj8KqICABlSPenLIVJCEY7jrUob1NBXifKktx7VKrRo5OR69etZ6T5IyDxxxUrMzMArnp0NaRZlKJemdGxhyCOmRVVpiuM9OmarGWTOwvyPamK+52hk6kZDDvUykOELIlaUISM8npWTq0rrGNi7pCyhVHfJxVmZ8xFieV4P9Kr6eROZb2X7kOVjz3b/AOtWVnOVkbXUFzMk06MwyuSdwClCR/E3fHt1rTSGS6YyKOI12hm4FUtOja4ckAhM7foK3d0KQtbjaYwpDKegHfJrvpQtoebVnzalA3UUVsLa3YyblwzINxbPoP60lsJ5JxbGI27Mu/8AejJKggHGOO471DpsVpDG95bFMzfNheAFHSsHxH4lvLbU1js5GD+SA2FyRkk/h2rdWOaU+RczNfXNCghgnvhcyeZgAA4xnOPSucDxIpXzAPU1lzTa1qJBllkIPPztwKWPQ7mVczXioPQc1VzzKvLUldI1UuLRSC03epIrvSkOWmJP1rPi8NW5+/cyMfpV6Lwvp+BmSTNK7HGHZGhb3+jcfvmBPv0rZs77RpAmLoZHTccVgr4TsmHyyEH3FWU8GQsPkuBn64pXOmEZLodbby2jkmK4VyeuGFWGhR02kZH1rh5fCeoQcwSlgP7rVXL69pRyruwHZgaLs3Urbo6K+8OI7b4ZWRsnHGaxZxe6eCJCs23PzquO/pUtp43khYJf25/31HFaJ1XS9WiIilCS9eOM0XMJ0oSTa0ZmW+prJEXJG4dfX8quw3QblWBFY1/bbfdcHkdcVmW19Na5RJN6543U0zid4M6LWdQUW6xZG4nNZt2sX2WNOrAE9ayZL43FwrTH5+gx6/0q19qEoCvgEcq2f0pSjc2pYmzUWcJqtuLLX2cfcm459a4y+Ty72Zf9rNemeJrLz4fMCkMhzx6+n6V5vq4Bvd45DqDXNGPLNnrU3dFLNJSZpCa0NBTVO8j3xEDrVomo3NNAZVlL5U209+K1wRzWNcKYrjcOmc1oRTB4Q3cdabQFrIpC1V2nA6kVA94i980rCLpcetNMorMe/wD7oqE3E0hwM/hT5QNUzqDyRRWWLe4k52t+NFFkFjoQxeQxlflpJE2yqoHBqYH5S2MY6mojIJZ1x0Xk1gjoY1kHQHn0pi4zyOamZQ5JXJNEa75HGMkU2uw3EUHHWngZ6VqaJ4b1XXZvK0+zkmOeWAwq/VjwK9a8L/Cix04x3WruLy4HIiA/dKffu38qn2nLuLlRxHgv4eXHiKRLy9RoNNBzu6NL7L7e9e42lrDYWkVpawpDBENqIgwAKthVjUKgCqOAAOlNJGOvPoa56lRzZSIXTOf5d6aLdOecZ9OlTjaRmkPHTOO9SirlGW1AJ2gg+w4qlLEF6yMf+BYrVkGRyNw9jmoJLcP9x2APrgVSSLUjHAmRtwYOuf4s1oQSPtwdif8AAT/n8qgmtpoPnDs6jrwcj9alinWRMNKPxWmrIqWqHXLSEKzqAV6MM4P6VXWZnwQfmT5gR+tWEldJMEhlPGVPFVdSCIm+NcAc7hxUyY49iO+lxMqx/wDLVcD3NWbmGKy0uONpBHGiFmJOM+p/E1lw3ieSZ5GUiAF8kgY/+vWDquuvqt3LsyIVIEUZOdox1Pv1+lb4ane8jhxtfkXKtzYufETwPDZiVY7dWXcY129cE5PX+VX9T1m2N9Fp8blITgzSLyqjGccevH4Vxl7CFuUebJaRFbb+hz+VX47WGOFWubpLc8HyQpL49cdB+NdtkjxlWndpF5L5bTWJbmCR2t2bItycI3HUjtk81cl0/UbiT7XJahPNO4uxC4+uelU2vcyrbaPaxTeWOJ0hy2e/zHg/XH0qxB4f1K4xNeXUdupO4lm3Nn19M1Kl8h+znN2epauNOs7MILq+lWUjJUQE5H+z/iaDf6PGgBs5AFPDmbBb/e/+tUh0bSt2+7vrm6k7kuTn8qtImhW4Ai09TgYy+KlzS3ZtHDu+iEudc0lESKGKCdQMgbSu32z1NIviWFl8p4YGiHRfLbC1ZXVtMiCgWkAx/tf/AFqkj1uzOSsEA9cJ0qPbQ7m/sZEjeINOeBVG3HGUZCoH0NSR61ZuuzbEE7bZATT4tQsJMAxQ/hx9KsRxaXcICYosY5yM1amnsxuEiVJ7doVaOXaSOCGyR9RT/NWVSizRyt/dZcZqt/YOmsMxRhD6ocfyqtLoM6DNvdyZznD/ADf5/OqCzEvtJtJ4S1xarH6lK5PUPC5RjLYT8g54ODXRyX2qWEHlS2yuqn/WRjJI9wetIms2l8phlCow+6UXDL9VNLmM5wTOEfVb/T3EV8jMoP3qR7yK4Uyx8nHVetdvq2kJJaq4Q3ETD5spgj3+lcBqmgzWcjPZblYH5oW4NUmcNam0KxIjLJgE9WFMiuBkRg9PU9fx9ayYtRZmaOQFHHVTVg5kQFPvAHiqTPPldHVy20WoaPI8XEiptkXrhxyD+IB/GvIPEdv5dwJFX5QSvA4HevRdJvninjVcnJCsnr2xRLZQ2WpX1rOiyRTKjqGXgg5zWVRWdz3MuqurHle544XxTDIK1fGWmpot4stsp+zTE4X+43pXJtdyN0ppXO6UWnZmm0wHUiq8l2g71TWG4mPCsanTSZjy5C09EKxWnnEnAFTacS8xQ/dKmriaTGv3stVu2s1hfIUCk5K2g7GH9nuJXICtjNTR6VIfvsBW8kK1IsY9KXOwsZMWlRLywLH3q/FZxovyoo/CrW0YpwFLmAi8lfSipsUVIiuZ42Uq/GexqGFkVmParjW6SD7uDXZeD/hle640d1e7rXTjyCR88o9FHYe5/Wok7G6Rz2g+GdR8R3Qi022aQfxyHhE+p/ya9d8N/CPSdOAn1SQ39weSmNsQ/Dqfx/Ku10zTLTR7GKzs4FhgjGFRR+p9T71f34PB59KylUb2CUn0GQWkFpCsFtDHFEvARFAA/AUDupPSnknGf0pjnHzLz6g1i+5KuNfpUTMO/GOmDTmfIOenoarls4UDr0NI0iiOSYxncRtHQk9DSecC3C+/ynpRI6shB+nTr7GsGa9azuAj7lU8owOQwo2Noxubnno4G5Awzyd1QsgOSuVPfaMn9ayDqUcrcvtJ7jHP1qCXUzGciYoe+eRmnctQaN0LcuMHYf8AaL4/QVBJaTbiVMGe5DH/AArGi11mbBOT9etaMWoedHhnCj3GTTTDlaJHkuYUwUVl/wBl6z31R4X2PExVuACM/hTrh35MUoOe1ZN9qElvbSPIBuHCH/aNTZykkKbUIORneIL5GkNpaqFSM845y3c/59KraLZNNK4zsUAF5W5x9BVe0tjcyM8jFUAyzYzgV1Nlap/ZzLIzRrxtUcMx9/wr0eZQjZHh8kqs3KRUAlS8ZNP8xpj8gdkACrjsTkj+dW7fRrSL97fSNdTE5KA/L+PrU6bYk2IoVf5/Wo3uFXgcn2rmniFE3jh43NP+0GjjEdvHHBGOAEFVnuNxy75Puaz3nc98fSoixJrjni29jojTSL7XS4+9n6VVllL9CfxqHn1pOTXPKtKRaikBdhSeaw7mgikK1m5srQcJnHG41YhvJIzkMemMVU203HPWnGrKInFM3odfniHcnHUNWlbeLGXiQsP97muOye/NL5jfStoYua6kummegx67b3WMsh9enNZ99DY3ALSRqhIwsgORn69RXGiQqc9PpVuLVLiIjLbl9DXTHG3+Ih0jSmuNRsPLaC7eaFc+WA/K+oB6H6Gki1C21uSOG8M4uQdoeNQWYdgynv6EVSW9Vy3lt5LEfMP4WqvIIbtxkiGZTlGBxj6HtWscSjCeHuUdf0PFy0bgh+sc4XAdex/z0Nc0Z5bO58qb5WThW/rXXrquo6bK8V3I09rM371X5DZ6/wC6fesrVdNgmtRItwk0DMVVwCHjPYMP89K64VLo8mvQs3ZFDzw7q3c9cVoaxftNbW10zEsqbGPuv/1sH865mKV7S4NvP26Gr87mSxK/w9Rx3q5aozwU5Uay7HP+JJE1GzSJ+cOGFc/FYQx9Ixn3rQmdnc56LxTMVnG9j6OpJSd0MVAOw/Cl2CnYowe9MzG7RTSPnFSYpv8AHQAiU4Dmmocsaf3oAMUoooFAC0UUUWEe4eFvhlY6RL9r1Ro727U/IpX92nocdz9a75QoGFAwOlQn3609eg5rilNyepu0PLHvzTDgnPehj+GKb94A1O4kgLkA5z70qtj7wyDTDuzwPyqNiVKk9ewFBVglAQ5BO3uM1XkYqDwSBzVolWiZWGcDJrPdjH8oOVHcc8UNGkNSCWVhyGO7GcqOorC1zd9lE0e4ZJKnGBnuCO2a1592AVGSePlPf3qg8ZmjdcliRyCOfw9DULsdC01OSS+J+RlBHsOPrU3mCdQFZD7E4pLjT5LW9ZZD+73YLYzj0NadvYZVQUVwOuRg1oolSkjJZfKG4blYdQeefrUlrqTRy4ORg1snSpAxZI2I4BH1qQeGzO3zRcAckjBX+tJp9AjJdR1reJcKA4D/AIc1zOuXKXeqLa2ygRxnGB3bvXXS6DFYWctwvmkRRs7Zkx0Ga5Lw3aJPNLez87OVU/xNV0k07yOLFyUrRibNnYeRbR+ZgLjIQdT7mp5JlXqfwqO4uTuPOWPU1VAMjbmPFY18T0RlCnYlMjynjgUhIXgUm8dFHFJXFKd9TWwdaOKQmkJrNsLDs0hamZpM0rjsPJpM0zNITU3AfuppNNzSZouFh+RTfwpuaM07iFwDSFT1pCaXdx607gMJoD4BB6H2pzAN0qJsiqTsBJ526MxyjemMDPUf59Kq3U02mxFYdlzpzsWMbjp6j1HY+1SZpyMQCAAc8FD0Yf4100cQ4uz2MatFVF5mHqdkt3bC4t0KpjMZ649VJ9RU3hnU0Ik0q8IaCfIAbor9P1/wqyoisXmjLOtnc/d54jcHuK57VrZrG/LBhjPVTkH3FevCanG6PGnTdKdzH1S1ey1O5tnHzRyFfrVWtTXLk30sF0y/vTGEkb+8R0P1xj8qy6o9SnNTimhO9KRR3oNBYg6U1jginr0pp+8KAEAw1Ox81H8Zpe9AMKBS0CgAopaKBH1RwchqTkAj8qMHkkU0Ek8muA6AJ56c00MOi5AFBOGOKYW+bnAz3FIaQ8N8wHC9cUxmB5I46+4pAPfPFKoyeetNaj2BFHGDkjpUVxb+aAQpVux9xzzVtFA7fnUwAY4x19O9Va+guezuZAtAUywwCO3UUwWEe7DDBY8MPXsf6YrWlAUndjn9az7ufy/u8gnn1B7GpaSLjJyKWp2CPAJyiuV4cHjcKxobtIGaHkhOFJPO3sD9K059R2rtPQ8MpPUHrXGahO0WoKVyCflbHcdjScjeEXszsYb6EjafTFaFvcFwACCB2Y9K5qwZGi3EYJ781r2/mb/kKY/KquxSihvimZk8PXMUSMJJtsKgjuxA/wAa5mFUsrRYY+wwPf1NdN4glA06NHILFwwAPoOv61ybPk/yrnr1uX3Uc7gm7jicnnmnbs49KhDfnTtwFcXMOxJkCjORUeaeuNwDEDPQdzS3CwoBNBGOtScdhTGUk4FJ6ANyPekzxkCnrET1qQQY61IEGfpSZNWhGgHXmk8pOfmAp2EVc+1NOPpV6OGFmxJIUB6EDNQPBgkDn3FIZAQOxppGOtPaIioyCvWnqAUh4paQ5xQAZzSHpTSaUGmmBGRikJ75qRhUTChghJUSeJkfoww4/r9ax7+2M2kPHIMz2zbS4/iUj5TWuGwfSobhSVyuBkGNvdG9focGu/B17PlZy4qipxv1Rw7yebZMp+8hB/p/Wqop8waG6uITximV6xz4b4bB3ooooOgRelI3WlXoaa3WgYv8Zpf4hTf4jTs/MKAY6kHU0uaTIzQIdRTdwopDPqvovPJpjAcjP50SHHWq7S57n2rglI2jFsdgb+DUTtuPHTvULSOSP15p4PrjnvU7m1rD925eTgj+dPD469e3vUauMHIxjrUNzOsKMd2OKq9hKN9C4s67M8k9DmmS6lHEOTgVzlzqzbmA698VlyXskr852ntUub6Gqw66nUXmrh4/lPH51jNcyy7t2QeQef1qvCTtw2Tkc+9SqCrbueeSO4qdXuaKMYqyGKpaUlyG7g9Nw6Vn61bIYN6qQBhuO3YmtR42fIz06D/CnSxrJCwxngjno3tVxE31MbSpy0YB5IOK1TfrCcAkY96wgVtLiWMcL1XPb2qrd3zbuuT3NU9h7mvqV8bmReeAuKzycCoonMkMbE8kc0pPOK8utK82YSJAaM1Hux0p8fPPpUEE6LxuNSAZOcc1HuwM9qaZDn0x09qrYRPk8EDinhlC4xk1V8z0p6uc9RUNgWQWxwcD2pwUetVw5pQ5qHJlWJidvQVWaVw/XjPT0p7SBV+Zh+VVLicKPlX8TQmxWLbO3saZ5o+n0qil447ce3FK8xkXKjnvRcLF5LoRyBgVJ7BhSOVkYkkAnnHSssnPY/nU8TkDa3SrUu4rE5THGMimjjvxS+aUwHGV/Wpdm9GkjUlV+8fSmtdgK7p3FRZPSrPT2qGRc/Mv40AIGpjUmaCc+woGMNMPKkH05+lPNRmiLcZXQnG5wesIY9bmUc8Z/rVet3XovKupbjyiRLbiPfjgMGH8xWDX0NGfPFM4o0+S4ueRS03vS1qWApjUqng0jUABznj0rMutRlinMaqOK0/4/wAKybm1M9zI+8Lika0+W/vCf2ldEcACoH1K6zjcKjnVoW8veTUSxsx5BoN1GFrjxeXCkkSHmipWt+Fwp6UUXQ7x7H2EXyKjIIYgdPapRHg9M1MIlB3Yxx2rzlFk8yRUFqWAbOPp3FEiJEhbP+9/Wpri4SKMjI4/Wubv79/MZd3fjvRKSWiLhGUtySbUDFJgMd3f3qnJdvMMZ7cVWiDTfxZPUe9PEZjk+bPuaSXc3slsNMO7GF59/SlW3CkYHB6E1bVMDnrSHBBGf/rVQrsiji2MMZP6VM4ICtwFPOfekBXg5/8A10smDHyOO9SDEMoA4/n1qtc3iRZGMYwc+tG/YeR8wOOnY1U1H97bOBznNUhMy/EACyLcx8K33iPXtWLNKZEEi/dFTC88+F7Odv8AZye1ZBuCivAeSvH1qxq50VlJvsomH93H61KSM5rN0icS2AHAKMVOK015U5ryaq99oxluMZsVOjbUAFVM5fGeOuKtW48xlyR0yaaSSuTZg8uGwD05/GmGQu3LDceTk0t6yLChVApJyTVBmJJzUOSeocrvYuG52I2Mc8dKozXThhzgUpyRk9BVS43SNtQFj7Ula9jSMS5Dduej/rWgJCIs+ac+g71iw2cindK+3PbvWiGCx7cAZ7d6znGz0KcUS+YScknI6c1atLQXW5pCTzgDNZytzmrVveG3bIxjuDRBpPUyktNC8+mQc+W2GHo2azmG1uw9cdKvtq8YUhY0DHvms2STexcnPtWlRroTFNbj1KknjvTs+lV0BJ96mCOeAD9KzKH7iRgd6lglMedhIOMEHoagAPQ5FKzBeeM1pFohosIjyBmAJxyfpVZ32sfSpIZwj7ygfj7p6Uy42sdyAhT0BOcU2CI24PHQ9KZmlzlcelNzzSGL1qNjTs0x+KT2GjA8TMRZwrk4MpJHbpXNA9q6LxOc20C+sjH9BXM7WxxXvYP+EjmqfEyU8UZzTVAC/OST7UDDE7eBXUTYXikPSlC89aaaAFb7w+lUWH76THrV49R9KzZZ0inkDEAk96C4q+xTvEP2nPtTRc+UOADViWeJmLA54qose9Gc8DtnvSWrNm0lZj/t5/hUk980U+2RUBLRhs0U7ozsz7HbEfzenrVaW9Cj3qSaUEFQayZlYseuO+K8yUn0NoRT1kR3MpmPbHXFUpbbduZs/lV5FAYArwe9TJEDnnI96SRs5W2MpbVR0xjqOaAF6Acj16Vemi2cZHXjnp9aqsiqT/L0pjTuBKqDg4B457VWlmjAPc57UsjKGw2Rn1qjcsQSQTRcY6ScKchue/pUsNyCoBbrWTLIeg656VXFwwbIJH44qWVoaFzcmOTGePbkVVe8AU7uuO/emTSh4CSwBPH41gy3mGIckYPQiriiHqZ2rymK8Z04Dc1nSz7wJAee9WNUmEjEgdRWQJSpx2IrZRBSN7QLzbdvATxIMj6iupjIMZrziG4a3uUlTqjAivQbGdLiFJEOVcZFediocslIifcVV3uy5A+U9aljfZHk91qBvkm56Zwakj+a2x3HymsbXVhLuLctvtSMfdAOazxJhaWWWRTsyCCADzVJ5Sp27c1mo9C7FtZVZiGYhfUdTTluIYF2oDnvVJdzDJPWmnjqapWQ+Ulmu3YkA4psMpVs1EV3Ek9MU6PpUS1ReiRqK3Gc9ac0jAbexqvC2V3HoOlOzk1kjB7jxHCX3iJUYnPy09mIOKjXJI4I96n2CRh5almHXNaWvuQxPmIGDjHtU8cmRyeaiabbKInxgccetEilW3Lye/uKdrMRLK2fnPUDGc1BHMXba/4GoZJmIx2NMRyGyDg1S1YmaaqChPQ9qmDxyWJXYu9Sfm7kUyIYhGTlu9RRAtD94AbuSfpVtCRBu5ppNJ3pCaxKHZprmkzTJGwCaEruwzmfEcu64hjH8Kkn8f8A9VYoqzqM/wBov5ZM8ZwPoKrDpX0dCPLTSOWTuwPrRkgUtFbCuKO9MbinDvTW6UADfw/SsLUR/pZrd6hfpWJqORdnFBvR3K8TLvUOuV71bupIpI1jjXAFUQQ3FXGtGVlbkjbnimm0rIdRR5rthbwFgQjYI60U6AFWY5x2waKydzPlXc+s33E56e1NXBTkgHoakfOMjI/3qaFbbkAZrzzq6EL7sEA1FuAAGTVhgpJAB3VDLtjAL/hjoaRSI5jH5fP3scCsuSRRx61LNMQ+4885rOmL7jJ2PX2oLSsSO+7JJ571VmHGd2Pb0pHuAR83TFUZ5fQnHrmmK4yUiJSBkEZ68+9Zs1xtO4t1/SpnmZgQ2PTNUJ1VxlD06girSFcnWYSA7uQe1Yl/L5T4Y528DPcVLJM1tyx47DNZF/eiQ4HSrjHUGQ3M+48ms9pfn6/SmvMW4qMcnmtkibk5OOc810nhfVPLkNnK3B+aP+orl+TUsIdHV1YoVOQR1zWdWkpxsxXPR7j5juU0sEgEmD0bn8ao6VqCalaZGPOTiRP6j2q35Y6HI9j1ryJXg+VlpXIblPmIA75FU2AyCa0drkGNyAQPlY96oSW7hjn7tZt63Liug3jOP4RVdmbd83TtVoIAu3cc9sVVkBEgRwQTTKSAS5ODx6YqaNPMcAHrUa27P8w/WtOzsmjQEkeY3rUtp7ETaSGBdoAPbjNFXG0+dj/qpAfpmoJbeSA4cYPp3qXFrU57iIcFSRwDQN3nEg45NHKxqSOucUmCZCB1zQMRgSMmpoZsja7Y285pseDlnOSDTJipfdGMCqXcQ+dAqKwIIJPTpTIUBlA9Oacm2S2cEtv3A5PQVJaQlcsR16VpppYixZdtsXv2/GlIRYto+8oJ/wDr1F5gklKjkL396SSRdh28E8fUU5PQaRBnk0HpSCj2xWJQCszWbwWlm2D+8f5VrRdhGhLEAAZJJriNV1A316zA/ul+VB7etdeDo+0nd7IicuVFQmlB4qPNOB4r30cw/PSlpmadQAq9TTX6UA8mkfOKQxf4VrNvIw11z6VoZOxcVEyOJy20kEelDNISszNS2EYOF5Jq/wCcCuChJx2p+5iT+7b8qXL54jbp6Ute4nZsqygTMDsxgdhRVn95n/VtRRqOyPqZlJQ4J59DTFO1Tu49h6/SmyNjvn3FV3nXPfOOteYzqSJWnUMewPoO9ULidmOScr7dqjnmGcqeenSqUku1ucjPPFSaJJCTSqc571AzjYQTz05qOWbIJXp71TllzwW/WqBsjuAI/wDdPcVnuxJ78flV133Lj1qi2+NyCuCelNIkaVLHcvXjqKrXLhVLKAGHVelW5ZIxEeQPpXNanqG0kK3PcitIq4FDULwu5FY0spY064nLMSaxbrU8Ex2+Ce7/AOFddOm3ojKdRIuz3EVsu6Q9egHU1nPq0zN+6VUHuMmqmXbLO+4980wFOoFdcaCW5ySrN7GnHqs/QuoPugwalj1w9JbcH3VqyiRjimBvkOabpR6oSqyXU6qDXhp0sV1EHBPTGCD6g122m65BrNoZYD86/fjb7yf/AFvevH2mLKqHoOgrRsLyeymSe3kaOVehH8j6iuWtgY1o6blxxLi9dj1jzCRgsRjp7UjTnoRzj8DWLpniG31MLG4EN1/cJ+Vz/sn+lau9XG2QEGvCrYedJ2kj0Kc4zV0yvKWz8pOP5fWnxruA805x0IqTYq/eOR69xTxgDIxj2rlk3sb6WHxMv3T271oQ3KDhx+IrOG3qBz7U5X5x1rO0kTKKZ0dvOxXEMyH/AGS20/rTpR5rD7RbbjjqcE/pXPqwz1waVpCB8z5Pb2qlUbVjL2WpcnhO0KilQGJx6VVJ2TMV7cfWhJmCsFcjcMH6U3BzUuVyHCw0ZVuB1qXaHUqThh04p7qGRWXANPCGXDBcEdT0qkyGiCALuwR81SyykLhAcnvThEqtwQT7c/8A1qOA3UbvX0q07LUVhqhYk29CfvY7VG5DNkDAp7JlSdwIqPBNS53HawE5peFXJp20IpZiAByc1yWu+JA4a2sX4PDyj+S/41rQozrSstiZSUVdieINZ8xms7dvlBxIw7+wrns8mowacD8xr6GjRVKFkcspczuyQGniowaeOlbEjvSn0wHgU7NAAOpoalHWkb0pWGIp+UU95CEqMfdFKw3ED1oAs2iMQXPINWieeFpUAjiVaaxwKLDILhjxxRUcjbmopXA+iJJ2HQ4HvVC4uFHc/hUVzcNzzxis97kFcP1PWvKPSSsTSXJ5+tV2uWPX8cVWkuQCeM/nVV9wbIfrzzTsJssyTbiRuB+tVX7jP4U1j0Izx6GoySvzMRTQiRHX+IVHfTRCPBI/GoLi7QIcnoK56/1MkFVbIrSMbiIb/UmRmjDZWsG4uckknj3pl3PnLFvxNc7e37zSbEJEan867KVK5jVqWLV7O8o2x8oeuO9ZyogPJI+tOjuSOvBpWuVJ5UGvRgoRRwSlJvUCIyOWFRFFLfJk/hTxcIDxGKeLzssYqm4vqTqtiEkrxtP40q5b+HNWInkmkwygL9K0II442DFQVHUGmqTlqmS6ijozPS2BXJGDUgj8sZNXWVS5IGBngVmXk/70qp4FXKPIrkKTmywGIrf03xLcW4EV4DcQjgMT86/Q9/xrlY5jnBNWRJlDjrisZ06dWNpI1jKdN3TPR7W/tr1QbSdZDjlDww+oqXzSrZ5U15VCZRMJdzK4PBU4IrqLLX76KIC4xcKP7/3vz/xrxq+XW1gejSxnSR1/2kH7yg+604To3R/zrnI/EenSMokZ4HPQMMj8xWrBdRyjMUqSD2Oa8yph5x3idkakZbM0d7Y6E+5pI2AfJBB+tQCdl6ofwpGuVC5LMPqK5nBvoaI0VBznP5VOJOn7v8zWQmp7HADlvYiri6nHgbztJ7CsnSkiJJsuDeegA/Cn8j7zfhUS3Ecg4Yn8aXzAp4ABqUpGbTJdzEYGceppuCW5yfemvPDEu+4mjjUd3YAfrWRe+M9FssrHM1zIO0QyPzPFbU6FWo7RizGU4x3ZuCMnrVa+1G005CZpPnxwi8sfwrkLrxld30ZFsotkP93lvz/wrGFy5clmLMTkknJNejQyuTd6unkYyrL7Jo6/rt9fRERrsg/55KeT9T3rCRZ3g8zaB7d61I38zk9KhmZByjDPcZr2KdGFNWirHO227syPtsgbGw5FB1B1PKVd3K7ElVz7VDP5TIS6jirsBD/ab/3RSjVHA+6Kokox+UVI1uAgOcZpaGiptq5a/tSTGQowOtTx6tG2N4IrLwI4XXOSe9IgDRe9NK5jNOLsdLE4kAZTkGp5I9q5PpWJaYWAEzbWHbNTvqM7JjAYdM5puJUZLqXVbp9aliw0y1hyX08ce5QCc9KmtNRcgO7ID6UrBdHSSsNvFQvKAnvWZ/avG5o2AHcUC6Wc5jOaTQ7lsmiozu2jpRU2A9pnuBjg49qznlxnBAx7fpQ06upywH4VVkKuODzjp615dj0rkjS4A6jHWmGYSAkH6VUeV0PK8enWq8khQ7gQAarlJLv2jgg9qz7q/K5wefaqtxetnKmsu5ui2STWkYCuPur5nzzise4n4JJwKdLKzsFXJY9hWrpPhP8AtuJnluGjC9FA61qmo77Gc5vocTd3DTuVUEIO3rVP7Pj5nOM9q6zU/CsttdiCGdXLHGSKsXHw81CG0Fw1xE4Izt6GuxYmjFI4nGbbbOMaKNhwMVa0vQp9VuvJgdBxkk9qvReHr6dm8qIEqcYzSW6ahomoI3lOr55A71U6kZL3XqEYtPVFbUfDlzp04id1dicDbVu48IanZWQuWaMqRnAPNWrua8ubkzSROCTkFh0q7faxc3WnR22GGxcE+tc/PU0szTlRyaR3zL8qkgVNEJWX532sD0q7Z3L2wYMoP1FVJGaW4LkYB7CuqniJJ67GM6Sa03JxHK0DSB1IHBHeqj2YeM5Iz6065k2Qny8j1qvbySTHGTmuj6xGS1M1RaehB5To+MZq5HCONzY+lWPs+EySCTQIsLXNKr/Kbxp9ym2EuSF5APFaAlxb89TxVZ7UNIDkjNTi22qPnOKwlUV9WbKndaIoKPMvuegrYswu/ArMhgLX7qrdB1rSggeFtxOacqkeoo05GrHc3EeAkzgemaZPqd0pP71TjoCoqkbp1O3YTiqk8kjuzFcA1m403rYtKa6midWugAcR59cVUl8R3iyFQkPHfaf8aqh2xgA8U1LZJX+bIJNTyUluiuao9mXf+Es1VB+7eJPpGP61Um8S6vcHEmoTAeikL/KiSyjVsZOKj/s5N2BnnvVQjQWqijOUavVlOSeSVsySM5PdiSf1puKu/YEXJJPFRm3BbgmuyEoJaI5pRlcuW7COx8xuwqJbnP7zd8o6ipAh+xGHBIJzVPyTkrjg0NpiSaJ3up5eFbavoKaqyN3oQBDtYdKmJBPFc8mzdIi2uvO4Cq93JKPlbGParoQCqV/94fSiD1sElpczSzFuCamdJVRSW4PvUA+/XWQWVpJYxboMtt5JrSUlFXZknJ7HMudgGH3HvSwSHeF9TXQXlhpn2ctGjKwHr3rEt4R5ylcmmpKWxMk+peubON4A4yHArKjZvN2l2x25rTu5pI4sBGJPHSslNySbirZ+lUwR614D8A/8JHov2h7jhnKlMdBWJ4i8KJo+q3NuoO2LGPer/gn4ir4b0eS0KuG3FlwvWsLWvFkur6rJeS7gX7HpUJdyr2Rl3KCMJtZgSOQaq28pt5yVb3INT3upLdPGNqjHcUkEQLFmAOaajrYTl1NNbpJY1IPPeiqkcKLIykkDqMUUcjDmPT/OBP3jn60jSnGQ30FUmmHucUxrgjv+VeZynp3LklxhSd2KzJrvJ4OfrTJZjjO78KoSyHkZqlEQ+afOeapHfPKscalnY4UDqTQS8jhVBZieAK6vwzawWTNNKoeYrjce3sKpyjDcl36GH/ZklkoDrmZxyf7vsK1dIa4si74YrtxVu/kjub0kDAzgVrzrarph2KAwXFZe2TuS4bHGzyyvd+YCc579q2dQ14NYxWyOxYLgkinadZxy3OHIKsec1Pq+m2sKoY9vJqXUi46oOTWxylpfy2jvnAJOarXt69xdpMwHFXZ4kMp4FVZ4FAx/KrpuD1HKDWhNPqSyW3l7OT71HN9la3JUkNgcVALbIOOeKjdEKDacccitYx6RI0W5HFBC5bdjNQzRQEqoABNWIbWaWN2jxkds1Vkt51nRCOSeOad5J2D3WFxp6eSTleR0rF02Jm1Dyx7g10E8MyRNleQMGsjQozJq4ycda6KabWpjJpO6LMiYk2g5INROkueFOKv38HkyZA6nrUA3FVGetWqTaumT7VJ2IxFKzKAv51YdMIAeoPNIVbzVGSKtPF+74HeuWrZS5XudVK7jzdDJtgVv3JHatQtmqcURFzISDzjtVsAkfdNRNy6GkFHqV8HJIBOajnj8yM7W+Ydqsxq4BGCOaRo8KcKfqa0gkldrUipKTaUXoVIxtOTUvy9RU620gGdpwaa0JXrGQKainFticmpJIbIvIPrQcBRzVqO3M0ZJO3B4BpstngcvSpxaVxVJJuzMxrhcMPeo45EZwMioNsfmPu3/AHu1O+zwnkPIK6FHQ5nLU1z5YjXaRk1EscbE5Az61nbVXgTv+VPRUDDdcMR6Yqyblm7t2IGwZPtULQyxxq7LgGrbuFCqsoU+pqGSN5hh7uPHala472IFkB6Cqd8cv+FaiabJtyLmHHuajbR3uG4u7f0+/UqNncbldWOfH3q6iPU7aK0jQsQQuDxUK+Ebpm+S6tT/ANtKmPg/U5AAJLdvpIKuUVJWZmm1sUb7UYJECxHt0pdBv00+/W6kgWZV/gPerTeBtXz92I/RxUq+DNbUfLAh+jihJINWdIvjjTSPn0mL6cVIPG2jE5bR4T+ArnU8L6yi4bT1Y/7wpG8Nav8A9Av8jSC7OlHjPQe+jxfkKX/hMfDzD5tGj/75Fcq3hrVe+lv+BqM+HdUH/MLlp6BdnWHxV4bPP9jx/wDfIrM1jxBo15ZtFaWAilPRsYxWG2g6igJOlz4+lZggPmspiZSDgg9qasJsvxnzW+XnAoq3Yw/uvu4oqyTqWkA6Go2m4OefxqJicVE/evNsemEk1RQxTXlwIYVLOfyH1qGQndWp4WYm9nyegGK1pQUnYyrTcY3Rrx6PbWMG3zd05+85H6D2q9a6dth3ebgnsao6iT9q6961rclrHLckCta2Xw5ea5wU8fJtqxmmxmNz8pBGetXLuGdLbb971xTdJYvM4Y5571e1L5FG3jp0rmlgVGLdzqhi3JrQy9MhuGZtqHI61X1B5QxVgeK6K2+VcrxxWdqfzbsjPy1zVcPywWpvCvzT2OMupiGNUJbp+Oa11VWuCCAapXsaLdoAoAzUxVrI6ObmGGUiMHpkVV35JOfwrWnjQBcKOlYlx8pbHHNerhIK9zz8TLS3maFqWFq5A6DrVSKRmu42ZuM1Yt/+PGT6VTg/4/I/rXf7NODPP537Q0r1mkikGO3XHNc/4f41XcWAxmt28J3P9DWHoIBv3z6GuWtojqo6s19UcEgE5qjEhZ8n7o6Ut39+kTiMYrCnNxR01KSbLGweeuDWnEEhG6TABFZdj811GDzWhqH3h7GuScm6tzpjBKlYSC8tzcT8DAIxxUhuoMH5f0rL0oB2mLDJzU9yArMBxxWs67XQyjRi2WVu4Qo4z+FRz3cbwsoHJ9qop/qxSH7hpOvKxpGhG5dW9VUC7ScCkNwLhgmMe9UCTt/GnxffH1qXVbjYapJSuTTSlTtQkCq0kjEH5iamm6mqrfcpQk7BOKuUInTe2496khj85ztbAqngb2471bseJTj0rui9DgktSw1sqMMtSrDGGGVOPenSKN+cUxqYkSvGDKTgYpph3sMED8KlVQVPFPtwNwGOKAKt2uyLbu4IrCmxFxu5rY1n5CAvHFc+5LOSeaaFccJnHRj+dSx3UoPEjg+zGqtKvWmI1E1C52hfPk/76NWF1O8QfLdTD/gZrLTrU9IZoLrWor0vZx/wM1Zh8Raoh/4/piP96sanjpQB0A8U6qvS8k/E1PF4r1X/AJ+3rmwTU60WFc7PTPE9/cXccUk5KscHIFY+pIDqV1gDPmVDon/ITh/3qsaj/wAhO6/36EtQewW4xGKKfb/6uitLEXP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F07977A-16CB-4469-8A7E-8FF5732BB453}"/>
              </a:ext>
            </a:extLst>
          </p:cNvPr>
          <p:cNvSpPr txBox="1"/>
          <p:nvPr/>
        </p:nvSpPr>
        <p:spPr>
          <a:xfrm>
            <a:off x="635178" y="2003448"/>
            <a:ext cx="11063178" cy="32040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D3791CF-D736-4A03-A83F-6242A91D63A1}"/>
              </a:ext>
            </a:extLst>
          </p:cNvPr>
          <p:cNvSpPr txBox="1"/>
          <p:nvPr/>
        </p:nvSpPr>
        <p:spPr>
          <a:xfrm>
            <a:off x="614071" y="1326527"/>
            <a:ext cx="11063179" cy="400110"/>
          </a:xfrm>
          <a:prstGeom prst="rect">
            <a:avLst/>
          </a:prstGeom>
          <a:solidFill>
            <a:srgbClr val="DEE1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食品微生物学、食品感官评定、生物化学、功能性成分开发、科研课程项目、大创项目等课程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0E5F6CBD-CBB1-456E-87BC-D8300B35CDCF}"/>
              </a:ext>
            </a:extLst>
          </p:cNvPr>
          <p:cNvSpPr txBox="1"/>
          <p:nvPr/>
        </p:nvSpPr>
        <p:spPr>
          <a:xfrm>
            <a:off x="292615" y="800546"/>
            <a:ext cx="8825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领域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：食品营养与健康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0F80944-37DA-4D4A-BFA6-93C1645934B4}"/>
              </a:ext>
            </a:extLst>
          </p:cNvPr>
          <p:cNvGrpSpPr/>
          <p:nvPr/>
        </p:nvGrpSpPr>
        <p:grpSpPr>
          <a:xfrm>
            <a:off x="1049662" y="2524977"/>
            <a:ext cx="10685139" cy="1662386"/>
            <a:chOff x="971024" y="2268810"/>
            <a:chExt cx="10685139" cy="1662386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BA33694B-0C46-4276-A786-4FF8F9019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4915" y="2268810"/>
              <a:ext cx="2676779" cy="1223494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0D7513C5-8022-41F0-A7C0-EF7D04F2D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024" y="2338963"/>
              <a:ext cx="3225966" cy="1083188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265D94FE-11DD-4DFF-A5CC-CA0008CB6C68}"/>
                </a:ext>
              </a:extLst>
            </p:cNvPr>
            <p:cNvSpPr txBox="1"/>
            <p:nvPr/>
          </p:nvSpPr>
          <p:spPr>
            <a:xfrm>
              <a:off x="971024" y="3617747"/>
              <a:ext cx="339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生物活性因子与益生菌功能机制解析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EFD0C707-C273-4D8C-B74C-5C6EF7A48E58}"/>
                </a:ext>
              </a:extLst>
            </p:cNvPr>
            <p:cNvSpPr txBox="1"/>
            <p:nvPr/>
          </p:nvSpPr>
          <p:spPr>
            <a:xfrm>
              <a:off x="4698226" y="3623419"/>
              <a:ext cx="339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生物活性因子与益生菌高效发酵制备技术</a:t>
              </a:r>
            </a:p>
          </p:txBody>
        </p:sp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F0D75AA0-85FD-44F5-A336-DD799DC88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62772" y="2311965"/>
              <a:ext cx="2408511" cy="1244664"/>
            </a:xfrm>
            <a:prstGeom prst="rect">
              <a:avLst/>
            </a:prstGeom>
          </p:spPr>
        </p:pic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995C2554-9AC8-4477-94EC-7ED0585AACC3}"/>
                </a:ext>
              </a:extLst>
            </p:cNvPr>
            <p:cNvSpPr txBox="1"/>
            <p:nvPr/>
          </p:nvSpPr>
          <p:spPr>
            <a:xfrm>
              <a:off x="8803997" y="3608983"/>
              <a:ext cx="28521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1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创新健康食品产品研发</a:t>
              </a: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D6831C17-BDCA-4463-B6AE-717766D99EC8}"/>
              </a:ext>
            </a:extLst>
          </p:cNvPr>
          <p:cNvGrpSpPr/>
          <p:nvPr/>
        </p:nvGrpSpPr>
        <p:grpSpPr>
          <a:xfrm>
            <a:off x="1019845" y="4285752"/>
            <a:ext cx="10536977" cy="901814"/>
            <a:chOff x="1019845" y="4585577"/>
            <a:chExt cx="10536977" cy="901814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DDC1C7AB-730A-4A83-8905-D79094699AB5}"/>
                </a:ext>
              </a:extLst>
            </p:cNvPr>
            <p:cNvSpPr/>
            <p:nvPr/>
          </p:nvSpPr>
          <p:spPr>
            <a:xfrm>
              <a:off x="1019845" y="4634337"/>
              <a:ext cx="3102329" cy="853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学习活性组分</a:t>
              </a:r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纯化鉴定</a:t>
              </a:r>
              <a:r>
                <a:rPr lang="zh-CN" altLang="en-US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、营养健康及活性成份</a:t>
              </a:r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功效机理</a:t>
              </a:r>
              <a:endParaRPr lang="zh-CN" alt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45288EF0-8EB3-456B-9DA5-0F7A9D342859}"/>
                </a:ext>
              </a:extLst>
            </p:cNvPr>
            <p:cNvSpPr/>
            <p:nvPr/>
          </p:nvSpPr>
          <p:spPr>
            <a:xfrm>
              <a:off x="4853239" y="4625593"/>
              <a:ext cx="2827093" cy="8135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buClr>
                  <a:srgbClr val="C00000"/>
                </a:buClr>
              </a:pPr>
              <a:r>
                <a:rPr lang="zh-CN" altLang="en-US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学习加工过程中活性组分</a:t>
              </a:r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保持控制技术</a:t>
              </a:r>
              <a:endPara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C790AE31-3805-438F-834D-64B3977E550F}"/>
                </a:ext>
              </a:extLst>
            </p:cNvPr>
            <p:cNvSpPr/>
            <p:nvPr/>
          </p:nvSpPr>
          <p:spPr>
            <a:xfrm>
              <a:off x="8067517" y="4585577"/>
              <a:ext cx="3489305" cy="8135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buClr>
                  <a:srgbClr val="C00000"/>
                </a:buClr>
              </a:pPr>
              <a:r>
                <a:rPr lang="zh-CN" altLang="en-US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学习针对高发慢性病人群和特定人群</a:t>
              </a:r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开发新型营养健康食品</a:t>
              </a:r>
            </a:p>
          </p:txBody>
        </p:sp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id="{0EFFA8F6-AB90-4E77-AD83-731B2C7D3753}"/>
              </a:ext>
            </a:extLst>
          </p:cNvPr>
          <p:cNvSpPr/>
          <p:nvPr/>
        </p:nvSpPr>
        <p:spPr>
          <a:xfrm>
            <a:off x="770110" y="2086317"/>
            <a:ext cx="38491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围绕功能性益生菌、多糖、多肽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56" name="箭头: 右 55">
            <a:extLst>
              <a:ext uri="{FF2B5EF4-FFF2-40B4-BE49-F238E27FC236}">
                <a16:creationId xmlns:a16="http://schemas.microsoft.com/office/drawing/2014/main" id="{9107FAA3-0F9A-401F-BFBE-35CC877390D5}"/>
              </a:ext>
            </a:extLst>
          </p:cNvPr>
          <p:cNvSpPr/>
          <p:nvPr/>
        </p:nvSpPr>
        <p:spPr>
          <a:xfrm rot="5400000">
            <a:off x="5987505" y="5188795"/>
            <a:ext cx="235376" cy="371129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E7BFF957-2BC6-46F0-A026-2E1E468BBA93}"/>
              </a:ext>
            </a:extLst>
          </p:cNvPr>
          <p:cNvSpPr txBox="1"/>
          <p:nvPr/>
        </p:nvSpPr>
        <p:spPr>
          <a:xfrm>
            <a:off x="614071" y="5492047"/>
            <a:ext cx="11063179" cy="961289"/>
          </a:xfrm>
          <a:prstGeom prst="rect">
            <a:avLst/>
          </a:prstGeom>
          <a:solidFill>
            <a:srgbClr val="DEE1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kern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可在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医院和营养健康</a:t>
            </a:r>
            <a:r>
              <a:rPr lang="zh-CN" altLang="en-US" sz="2000" b="1" kern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管理机构、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功能和特医食品</a:t>
            </a:r>
            <a:r>
              <a:rPr lang="zh-CN" altLang="en-US" sz="2000" b="1" kern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研发部门、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香精香料和化妆品</a:t>
            </a:r>
            <a:r>
              <a:rPr lang="zh-CN" altLang="en-US" sz="2000" b="1" kern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研发等精细化工行业、</a:t>
            </a:r>
            <a:r>
              <a:rPr lang="zh-CN" altLang="en-US" sz="20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科研院所</a:t>
            </a:r>
            <a:r>
              <a:rPr lang="zh-CN" altLang="en-US" sz="2000" b="1" kern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等企事业单位从事相关工作</a:t>
            </a:r>
          </a:p>
        </p:txBody>
      </p:sp>
      <p:sp>
        <p:nvSpPr>
          <p:cNvPr id="58" name="箭头: 右 57">
            <a:extLst>
              <a:ext uri="{FF2B5EF4-FFF2-40B4-BE49-F238E27FC236}">
                <a16:creationId xmlns:a16="http://schemas.microsoft.com/office/drawing/2014/main" id="{28D7CE9E-32C9-4E52-AAA4-8C3630CDC941}"/>
              </a:ext>
            </a:extLst>
          </p:cNvPr>
          <p:cNvSpPr/>
          <p:nvPr/>
        </p:nvSpPr>
        <p:spPr>
          <a:xfrm rot="5400000">
            <a:off x="5823944" y="1679478"/>
            <a:ext cx="235376" cy="371129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828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369409" y="94405"/>
            <a:ext cx="10972800" cy="576064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专业学习攻略</a:t>
            </a:r>
          </a:p>
        </p:txBody>
      </p:sp>
      <p:sp>
        <p:nvSpPr>
          <p:cNvPr id="2" name="AutoShape 6" descr="data:image/jpeg;base64,/9j/4AAQSkZJRgABAQAAAQABAAD/2wBDAAgGBgcGBQgHBwcJCQgKDBQNDAsLDBkSEw8UHRofHh0aHBwgJC4nICIsIxwcKDcpLDAxNDQ0Hyc5PTgyPC4zNDL/2wBDAQkJCQwLDBgNDRgyIRwhMjIyMjIyMjIyMjIyMjIyMjIyMjIyMjIyMjIyMjIyMjIyMjIyMjIyMjIyMjIyMjIyMjL/wAARCAFN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aSHhq4XxEgW/tyB0kFd9czQZGZSmOxHBrjfElsxMU0YEiLIuWQ5xz39Ki+ozJCYvW94x/Op9tKUxeA+qH+dS7asRDtoxUu2kK0ARbaTbUpWkxSAjxTfLDHkZqXFORe9AEMsCKnBINZ0kJBJxn3HWtKVtx9qrsKAMwvJ/CpH+/wAUb/74P/AelXmUHqKgaFT04oGRiReqgfWneZnrTGgI9DW54a0Nru4+13Cn7NGflRv+Wjf4CgDU8O6R5KLfXC/vGH7pT/CPX61vkU+kpgRkU0ipCKaRQBGRSYp5FJigBmK4/wAVx7dSif8AvR/yNdliuW8XJ89q/swqXsNHM4pDS0hqChjKG6itfTZRJAI/4k4/DtWUafbzm3nWQdB1HqKEAy+RZvFOpNzuttKjX6b5Qf6U7WB+8tl/6ev6UsCi41DxLeIcpI0NureyKGP6mn6uuby2X/p5J/Sn1DoQtGpOc4b1HWmMpKlJIxKh68f0q1to21RmcvqPhtL0GbT3COD9xzx/iK56d7yzkEN3C8cqfdY8H8+9ekNACdwyG9RUNzaxXUJiu4Vlj9cdP8KLgczpHiyQARXgMiDjePvD/GuoiuIbqISwSK6HuK5e/wDCTRkzafKXX+4T8w+h71nW013p02SzRMP4scfQjtTsO9juGFRMKo2mspNtS4Aic9G/hb/Cr7dMg8UhkTCoyKlNMIoGREU0ipCKbigBmKp3SiJS+Dt9AMmr+KguFyq/7wpDO80WPbo1oCCP3Q4NLeDg1bsI9thAPSMfyqvfDCmkNHFalbvPc/K4UDrkZqoNO/vTt+ArTm5nf60zFNCZQOlwOpWQyOD2LVMthbLj90Dj1OatYpQKYiFbeFfuxIPwpdoHtU22mkUAQlaaVFTEU3bQBEVFQutWttRsnNAFUpSbOasFabt5oAYqUu2pAKCKAIStMZasFaYy0wO88BDGhTf9fLf+grRT/Agxoc3/AF8t/wCgrRTJZ1l4m4GuN1YyQ6xbqjsqySgOFOMjFdxcrwa4vXVxrVof+myfyrNbgxzL/pMZ9mFSbaV1/fxf8C/lT8VoIi20hFSkUhFAEJFNIqbFNIoAi20r/KuBUgGDmoX5bNAEBFMIqYimEUgICKYRUxFOt7WW7uEghXLucD29zQBJpelvqd2Ix8sS8yP6D0HvXdRxRwxJFEoVEGFA7Co7Cwi060WCLnuzd2PrVginYZGaSnGkoAaaaRT6QigCPFIRT8Um0noDQBHiue8Wpmxgf+7Jj8xXS+U56KaxvFMDLobyOMBHU0nsNHCmkNLkHoc0hrIoaabTjTaBl6ylT7FcWuFXO6QHpuPGfx4pupIz6lbKi7mMxOP+A1S5HI7VpRSi51iykAwCTkeh200J7D1tpiceSy+5IxTxYzHso/GtgrTcVRmZg05z1lA/3RTjpiNgO7nHocZrR20YoApxWUEOdkajPtUN9pFnqCbZ4hu7OvDCtEijFMDgb7w7faTuktkW7tOpXHI+o7fUVBZXathbZyrd7aY/+gmvRMYrJ1HQLHUCXaMRzH/log/mKAMCO4SUlcFHHVG4Ip5outIurMASL9pgHRgcOv0b+hqBXdASGM0Y6nGHX/eWgq5KaTFCsrjcpBHtS0hjcVHKudo9WFT4pjLmSIesg/nQM9Ftxtto19FH8qoagfkNaaDEQHtWVqPCNSY0cs3Mjn3pMU4DJY/7RpQKaExoFLinhaULTAZik21NtpCtAiArSbamIpMUARFeKjZeasEVGwoArlaZjmpmFMxQA3FGKdRimAzFMYVLTWFAju/Awxok3/Xw3/oK0U7wOP8AiSTf9fDf+grRTEdrcKCDXFeIU26pan/psldibmGdWMUit9DXIeIz/wATG2H/AE2jNZrdAx8gxLEf9o/yp+KWUfOn+/TsVoIiIppFSkU3FAERFNIqUim45oAjbgYqIipmHNMIoAhIphFTEUwikBEVJIAGSegrr9F0sWFv5ki/6RIPm/2R6Vh6EoOuWuVBG48H6V6EFA6AU0hmbsduik/hThbTH+D860xRTEZwsZT1Kil+wf3pPyFXzmkNAXKX2OMdSx/Gk8iMdFH41aIqMimK5AUUdFH5UhFSEU0ikxjK5/xnx4Zm/wB9f510JrnfGxx4bf3lWkxo8yBI6HFSCZu4zTKSsiycOG70GoKUMw70gJataa6R6lA7nCgkZ+oxVMOO4xTuD0NAHZkU3FVdJvPtdptY/vY+G9x2NXttWZkYFO208LSlaYEJWkC1KRRtoAj20wrU+KQigCuyZBBGRWXeaNBOd8f7qXsynFbRWo2SgDibqyntZCZFKn/nsg6/7y9/qKjWbGPMwM9HHKt+NdlJEGBVgCD2NZN1oqnc9sQjH7ykZVvqKB3MoClRd11bL6yqP1ojsblJ2iRQjAbvLkb5T/ut/Q06B1F9beYGQrKpZWHIFIo9Fx8lYupnCEd+avTalCqYCM+Ocg1ganrEJjYNGy0MaZmRLlM+5qQRk1LZoGtInGfmG7JqfZQguVxHijbU5WmlaYiIimkVMVphFAEWKTFSEUhFAERFRMKnIqMimBAwqM49RS3Y/wBGk9xiuBW/1FgR9vmC5ICqFGBnjtQGx3mR600uo6muH+13e3DXU7fWQ/0qtKzP993J93NFhXO/aeJBlnUD3NU5tYsYc7rhM+zCuFMaf3QfrzTfLXso/KiwrnvngDUba50GZ4pFZRcsMg99q0Vh/CtceFrjj/l8ft/sJRTC52Munwu7MskkbE9Qaz7jQZ5ryGf7aXEbK21/QGtph8x+tCr3PSkSQTW837tljyN4J56D1ppGDg9atFzngkfjUUmW56nvTTAgI5ppFSU00wIyKTFPIoI4pAVyOaaRUxWmFaAIiKYRUpFNIoAu6CuNbtT/ALR/lXfiuF0Ef8Tu2+p/lXd0DCiiloAQ0hpTQaAImFRmpiCe1RspAycAepNUIhIppFJLc20X+suoE/3pAKz5/EWh2/8ArdXs1Pp5oNIdy+RXN+OOPDv/AG2Wrg8W6DI22LUY5T/sAms7xDPDr2lfZbKQCQSBv3oIBFS2CPOaKvXWkajZgtNZybB/Gg3L+YqiCD0P4VkaBRRRQAlGcdKKKALul3ckGoQ7ed7BCPUGuy2nPSvPnlkgRpojtkQblPoap/27rM4O6/cf7qgVcSJOx6dtpSvFc94OeeazmkuJnlctjc55rpSOKZJCRQBTyKAKYDCtIVqXbSFaAIStMZasbajZaBlVl5pAoNTEUBaAKV9GDARxyCDkdR6Vh3UZWLS1LFtvC57D0HtXQ34At/z/AJVhXBz/AGcuc4xUPctbGsV/cmub1jiJvpXUMv8Ao7fhXL63xC/0psEbFjHjTrX/AK5L/KpSlSWyYs7cekS/yFPK0xFYpTCtWStMK0wK5WmFaslaYVoArlaYRU7Co2FAyEimEVMRTGFAFG84t3PtXnKnoc9a9Ju03W8g/wBkn9K4BYMxDCjkUIT2Kp57imkL3cVP/ZvHL/pSiwQfxGmSVf3Y/ipVUNkjpVn7FGPU/jThAEHHAoA9T+F648MXHH/L43/oCUVL8Mlx4an/AOvtv/QEooA7Pblj9aVj2HSnN1IFMIoJGGmE1IwqM0DI24NNNPYcUzrTQDaDS4pDQAlNOKWkPSgCFutN709qYaQFjT7wWGoRXLIWCZyB9K6H/hLLdhhYyrdt/T9K5NqjNAG/deLNZUH7JplnP6bbsZ/IgVzt94+8XW2c6IkK/wB4ozD8xxSkZpUkkj/1buv+6cUajujAm+JfidyR5sMR9FiH9apyeO/Ekp+bVZU/3VC/0rqZW8//AF8cc3/XRA1UZdK0yY/PYov/AFyYr+lS+YacTmpfE2uXAIk1i8YHsJSP5VnT3l5L/rLy4f8A3pWP9a6ibw1pzgmKSaI+4DD+lUZfCr4Pk3kTezZU1L5h6HJ3BJzuJb6nNU7ZQ0p4H3vSujuvC2q87It49UIb+VWdD+HGv3MSXjva26OSVSZiGxnrjtUlG/4Z0ciBHZeTzXZwwLEoHGayLfRtdtLcK2o6XEijliT/ADoNvdL/AK3xTpaf7pB/rTSYmzeVtpyrEH2NQXFlY3n/AB9WkEp/vFcN+Y5rHEMJz5ni+1467FHFaEPhx7m3FwmuXMkRG4OiDBH5U7MV/MoXPhWwkybeeWA/3WO9f8axrjw5fwk+X5c6j+42D+RroLzStP0+xlvbzWr0W0TIjuOxfAUYA75H505dE0t/+Xy/f/tpijlY7nFTwTWzbbiGSE/9NFIqKvRhpFlZWzzeZdtEi7mR5SwI+h4rC1O30IWyXItZ4w5IHkkL09R+NHKwujkbj/j3f6Vnwx/KfrWtfrAsR8gylTxiQDP6VUt4SUJx3qkrGUmm9DsPB6Y06Q/7ZroyOKxPCsZTTD7ua3T0poZCVpQKcaAKYBtppFSYpCKAI8VGwqU1G9AEDCgClNKvWgCO5gE0LAjoCf0rC1K3EEuljGNwzXS8CKVmbAC/nntWPcILkxGX5jCMIemKhrUuL0LDri1c/SuT10/umro2Z9hQsdp6jNVZLO2l/wBbAj/73NDGi9GuIIh6Iv8AKgiqNpqDfbDY3A+cf6tx/EO2fetAiqJIiKYRUpFMIoGMIqMipSKYRQIhYVGRUzVGRQMixTGFTEVGwoAryIGinz0ELn/x01ykGmwmFN8pHyj09K6m8ne0sLuaM4IgccjqCOa4iLxnfIu6Cy0yMcYxahsD8aaB7GkLKzXIaYH/AIEKeLO0xwCw9jms9vGWvpAFSS3jD5+ZLVAf5VFJ4t8ReUqLqlyFK4wox/SnYm5rjTkYHZaSN9I2P9KRdIuXb5NMuWz0xA1Ylx4o8SToI21bUGQjGAxH8qrSaprkkBga81Boz/CXbFAHtngKymh0GVWtmjJuWOCuP4VorG+Fyz/8IvP5iyBvtbfe6/cSigD0BgpJ+UUwonpQX5PFIWpEjTGuOpqPyR61KWFMJwKAK8qFR1FU2co/setWZnqk/JzQK5b7U09KcOgpDVDGU1ulPNNagCEimEVKRUbUgIzUZqQ0w0ANptONFIBlMNSGmEUAMNNNPNNIoAYaaPmcEkkk96c1JGPnBNAF3XUDeFJhj+CvOobcF1G0AYBPFela0P8Ailpf+udcRZWUt5ex2sABkcD8B3JpCZJaWcrwy+TDJJ0HyoTXrWgK0fheJJFKuIGBUjBHBrNsrSOwtI7aHIRB17se5NbETiLSJpG6LFIx/AGhbjtY5fWbrPggqEDveXDOPlz+7i5z/wCOj86s2nManGCeazrhXbw5s3ZWz0NS2R/HMwP8l/WtKx5t4s/3R/Kh/Ea29xPzNDUeNFuz6RCuRvF36RH/ALMjD8wDXX6qMaFee6D+YrlZFDaLJ6rMp/Aqf8KJEs5y9TEA/wB4UWkeYD9alvRmAY/vUtouLfkY5qjA63QE26REfVn/AJ1pkcVlWDSR+HY2jba+XwcZ/irmpvGMiXzWTXL/AGgOU2LF1I649aLF3O3xSgc1xZ1zUG/huv8AvkCmHWNQ7pc/99qP60Bc7nHtSFT6VwZ1i+J5Sf8AGYVFJq12Bkxv+M1AXO9IqJyB1YD8a89fWZ9pJh/OU1LZ/b9TtvPhjhVMkfPIc0Bc7VpIweZEH/AhQJ4AeZ4/++xXFSadqI6/ZvzJrQ0fS5/P8+78kxr9xUB5Prz2o2HudBO+9sA/KP1quwqY1GQfQ1BZCRTCKmIPoaYVPofypDMjVYmUxXKcMpxkdvSrqa3ZmJWkZlcj5lCk4NPuIDPA8ZB+Yccd643UhcJbl4HKuh+YY6jvTQM6xtbsf70h/wCAUw63Z9hKf+A1539svD/y3amm8u/+fh6rQWp6G2uWvZJT+FQtr1uP+WMv6V5813df8/En50w3Fwes8n/fVGgHeP4ggB4t5T+IqFvEUfa1k/FhXDF5W6zSf99U3Dn+N/8Avo0aAdu3iP0tD+LVGPEEkj7Usxn3euM8vPVm/wC+jWvokYWOYjPLAZJz2oA6m4b7R4fvZSoBNqxIrjBaBIVIA6DtXZ3GU8I6gR/z6Y/MiuaWPNsmR2FCB7Eui2RvbvY23aik/OwUfrW4dOtUcB7i0XHq+f5Vg28YGeKcSxuSuTgds1RJtm2sQyn7faDj7oDE/wAqhkjsVyRewnJ+6EYn+VZqrm6+gqBxmYfWgD1jwSsA0WURybh9obnbjnatFU/APGgzZz/x8t/6CtFIZNrmqXNg03kyxrsPyiRTk/0rnn8U+J9oe10+O5j6F1QkZ/Cuo8V2u/cfNudqplVXBXPSqnhkeXZToHDES8kcHp3HanYhGVbeJ/E8mPM0CM/TcK2LfVNXnUedo4j/AO2h/wAK2cn1NNNFh6Ge0l2//Lkw/wCBikEc7feh2/VwavmkNFgGYwKaakphpgMNJTyKaaQEbVEalao2oAiNMNSGmGkAyiloNAhmKYRUlMPWgBhppFPIppHagCMjJpyD5hQRiljPzikBq6ogbw+Uboy44qLQdEi04PdEH7TOihs/wKB0rTCI9taq4BG4cGryqnoKGBABU2qSi38H6jL3FrKB9SCo/nUyqnoKpeKpkt/CU24Da8iqfoDuP/oNCGZ8kYPgbXbgHKuVt4zj+GPbGPwyDU1ou2NF9ABS6gp0/wCG+m2TgtLciBX9QSQ7H9DS23IH1pdTV/Al6/oXNZ40Sf3Q/wA1rkg2YLqH1hVx+DY/rXXa4caPKP8Apm3/AKEtcdB82pNH/esZT+TKf6U5bkmco4p6imgc4qRao5jorLnQox6E/wDoVeWXpA8aIxOP9Ifn8TXqtqMaFF75/wDQq8xkjV/F5kYrhJ34PfJNHQ0N/wC0xjO5ifwpj3cWP4vypwkjDv8AdxmkaRDnGKQFVruPPRvyqCa4V1wFP41dJUc4FVbp0MXBHXsaAM+aYBCNpOa6jwwv/EkT3Zv51y7OChHeuu8ODboUX1P86a3AtyjrXU6WijSbbgfc9PeuYkGTV3+37u0so4rbT4pzGuMNOUJ/Q0xo33A9B+VVZB7CuM1D4havYozy+D7lo1OC8c+5fzC1VT4kXUijzPDc8JPIV5Dn/wBBqW0Ukztm+lRtXGt8QZQOdGZfrIf8KjPj6U/8wg/99n/ClcdjsieetcTcWUhklcchnY4/GkPjuUn/AJBZ/wC+z/hTbTxFbz/LKjwvn+McH8acbPcG2tjnb2xazunhYDIwRj0PIqo0Rz0rc1NhPqM0gwQSMflVMR5PSk1qNbGYYj6UwxH0rVaP2qFo/agCgI/al8uroj9qQx0AU9la+kJi3l/3v6VSMdaWnDbbP/vGmhG1qjGPwhdjs0Uan/voVggg2yYNdDrJA8FXqY+Z2gUf99VzQRkhQEUkNlm0APHqahDD7SWJxk1JAp2bh2BNV413SD61RJaQr5shyOlV9wE2SRTxGQshqFYyz0AeneAz/wASOb/r5b/0FaKZ4BBGh3AP/P03/oK0UhnYzIJIZUIB3Iw/SuA0TUWs45l8osjNnBfofavQwfm5rg7vSJ9LnIl8tkmJZWX+tBmjRGuL3tm/77/+tWmjiSNXXowyK5THaulsyPscH+4KpFF6JFeNsgEg0phT+7U9naTNGzeWSpwQRTmjIPIwaTJZQmjCAEDGTUBq7dLiIH0aqJNAIQ000pNMJpjEaomp5NRMaQDTTDTiajJoAKM0maM0gEpp60uaaTzQIQ8UmKXvSigBjDg0kY+cU5u9CfeFAGvfTta6THOmN6YIz0rj9R8cavbam1rF9mCCNWyYsnJH1rqddbb4eH0Feaam0R1Z853+UnP4UyW9TorTxbrt5dxw/bI41bqVgWt7xHcXV34S0ayllaafUb0wl9oXjDEnA9BmuK0XnU4/ZSa7slZH0XeQI7O3vLpie2F2g/8AjxpMqGrN3xGwnsWVR8ltbxn6M7qP/QR+tVbTnH1qe6jf/hDpriYFZrlopGU/wDcu1fwGKgs+o+tSjaW9uxd1z/kGzDv9mY/+PpXBrcmDxXpiZ+WaCWNh656frXea3zbTj/pyY/8AkRa8y1KYQ+JNKlJ4TB/8fFN7kvREttJK13dxyNkRvgcdKuAVFLD5Gt6gh/vA/wA6mHSqWxhLRs6O3GNCt/cf+zGvJ7gk+LW548yQ/qa9aQY0G190H/oRryNznxW5P9+T+Zo6FlxnPPJqS2dixyTUPUmrNtH1NSMsTZ8h/pVDb+7zWhMP9Hf6VSx+7piKZGXH1ruNCGNFh/H+dcTj5x9a7XRTjSYR7U0BdYUzGBTmJzTe1MDqvCpxpl7noX/pWb4uAPjGyXA4sx2/2jWn4WQnR7px/wA9f8KzPFHzeOIB/ds1/wDQmqH8RpHY4Lx5xowxwTP2qExgQr/uj+VS+Pv+QXEPWerFrFBJdQx3MmyI4DHNEnZXYLU5ucYc1JAmV5FbevR6UYi9kQGU4GP4x6j2rLtl+SohLm1LkrCbOKRU5qwVpEXmrJIHSq7JV91qtIMUwIVWgrT1FKRzQIhK1atuICPc1EVqWLhMe9MDQ8RTFNDjgHSSePP4Vlz8W8daXiWFzplpLj939qVPx2k1m3TfJGvpmkhsljG2zc+2KqxffH1q5INmnj/aNVIR+8FMk3PD+jxa7r1npk7ukMxdnKHBwqkjn64rvk+EmkIcia4J95m/xrnfh7AZPGVs+P8AVQSsfxwK9lpXCx53o2lxaI+o2EErvHHdnBY5PKIaKt2wP9qazn/n+b/0BKK0kknsBr/xGqupWC6haFOBIvzIT6+lW8cmnAVBBwE9vLbOyToyN6EVvaZG9xBDHGCflGT2FdE0ayDDorD0YZqWKNUXaihR6AYoQ7mjZII7REXooxRcWiXC9MP2NPtxiFalqSuhzWpWzw27hh0INYpNdnqkYk02cEdFzXGEjtVIlqw00wg1IT70w4NMRE1RNUzVC3WkMYajJp7Uw0AJRmkzRmgAzTTTZJY4k3yOqL03McCqrarpy/ev7Yf9tBQItilFZ51vSgOdStf+/gpv/CRaKvXU7b/vugRpGhB8wrKbxPoYznU4OPc0xfF3h4MP+JnF19DQB0XiNtvhxT9P5V5nqUh/thhxjyk7c9K9K8So8vhqLylZtxXGBnrXFp4cvNW12OG2hcNKigyMDtjAHJNF0hNNjNBGb8H/AGTXUW0bajqb24bEEGms847sN+4AexIGfYVrf8IzpmiQJDZwNdX02ViMh+Zz3Y9lUdzVPQtNXTta8QKzmScWXlyyYxuIGeB2HzcVDlfQ1hBx9652evoB4Y3Hq3lZ/MVjWPVfrW54jH/FMAe8X8xWFYn7n1poZd1g7lugO2nk/nIP8K8m8RuV1K2I6rGSP++hXquoNvu9TjHVdNX/ANCJryfxE2NUh/65f1o6insdNfDfffaR/wAtokfP1Gf61EDxTYZ1uNC064yPljMLE+qMR/IikDqRwy/nVIxnvc6pR/xIbT/rmv8A6Ea8ek58TSf77/zNevRSiTQbbH8Kqn6mvHnf/iopT7v/ADNHQoun5peD061q2iZjPFY0TZl9z1res8GNhSQ2JcLi2f6VXtrc3LbM4AGSat3QxavRpa5WZs4wmKYjP1m1j0aKxeVpGe6QyABRgKDgV1OkcaXB9M1z/jwbtL8Ozf8ATu65+jVu6TJv0u3552D+VMZeNNJ4qnqGrWGlrm+u4oeOFY/Mfw61yd/8S9NhPl2VtNcydi3yg/1oCx61oLyJpbhGIBkGefeqWvZbx02Tyton8zXlkfjjxxcwRx6bpAt4mOVbySdxzwcscU6a7+J91rT3D7DfeUu4BYsbO3HSodr3LWxp+O23WdsPWf8AqKtsLIw5lEplAYcHg+mK5Ge+8R6s/kazpjItniaWSOPaxBYDgdDz6V1V1DJCzxyIUZTgqe1DaY0Ykww2PQYHtVq1H7uqs3+sNXbQfuqSKY8iiNeaeRRGKaEMcVTlFXpB1qlNTAiUU7FCinYoENIqSEcr9f60x8lwR0zzxUsAzLGP9ofzpgbPiMg+GtOixy+olvySufvAPPjX/ZBre8QsDYaLCMZ+0zOfwUCsO4G/Udo7YX9KSB7E9/8ALbwJ3IzVO3GZlFWdRbfdBB0UBfyqvbc3IpiPQfhuAfFcx/u2h/Vh/hXrNeU/C/D+IdSOOUt0GfTJNerVIzz/AEeY3F1rLnP/ACEZBz7KooqPw+VaTWCvT+0pf5LRV1PjYjpscmnAUmfmNOBFIzHqtTIlMQirUeDSY0WIhiNRT6QDAxS0jQiuV32sq+qH+VcAeDXoTjKMPUVwcqqJD0GCR0polkXGOtMLAd6e+0dxUezf05qiRjOKiLAmhiASO9RF8HikMcWFMJppeoy5zQBJmkqPcx6Uqk45FAGT4nONDf8A66p/WvPNVh0ZNG01rB2bUH3fbMscL6AA9Pwr0LxOksuiMkMbSOZU+VRk968xbRNYY8abc9e6YpiKsYUj0Io8pck5FX18PaubUA2Tq+/PzEDimjwzq5PzRRIP9qZRSGUdkfQ80JDGSMKOvFaI8M3q/wCsubOP6zA/yqQaC0YwdUsR/wACJpXHY7yHw94zvpxfPryQuigRorHYgx0AxgcVo/bfFmhT2oOpRTL5QTyjhjM/PYjOPfPQVjt4oe30MQJexC5GFWRAWGPbNZ7XdldSpcXGqTTTqgQsCwHTpUuXYtQsuaS0/P8A4B3On+MRp1/t1yxlS6uTt+1RndGFB4VR2X+fWrenXUdzrniGaJ1dGR8EdwAlecXE9itmYmvb0ocfcBc/hk8VLoPiaLTr28it7O7ljkV0CiL5sHb2/Cgl3buz27xO4/4Rrg/xR/zFYFpIsYUscAdaoN4mm1zQ5IzYzWx8yMBJBgkA9celSmaGOIBpVFNDNO4YNq2p7Sf3tgAvHUBc/wBa4+2ewtdZmOpW6yrJaoY9wzj5jmuukuIf7WuIw/zi0bjHbYK868VW8mqX9rNYywqkdv5becuedxPA/GhhudbDPoupJHaWkEf7ufLwHjcGHJA9iBV4eH9Lz/x5IPxIrypNK1KN1aPU4YXXo0NuMj6Gpjp2qv8A6zXtSbP9zikmhWZ6ffRQ2WmiKHCIHGF3dK8Z8qZtakcQyFcvztOOprWTSJ0O57vUZz/00k4psuhtcHLR3LD0MxA/SnzC5SnHHKkmWRh9eK2LG7gjVhLMik9BuGazz4ZiK4ayUgf32JoTQobc5WC1jI/2aEw5TYuZlktWVAxJ6fKRVKz1e3tnlti5aUr9yNCzfpSCJyNomjbHp82K3vCtqY9RkmL5IjKjCgdad2HKjC12/TVtC0+2+z3oms5GCqtq3zI3Oc/Wql1qeuHS47PTLaWzVQFe4lUhz7KO31r1gNgYJNLhT12/jRqNRR4jY+E0kc3GqzS3khOTGspjB+rHk109nFBYRiOw0Wyt/wDaEi7vz616IY4io3RJn3UVSvbe3IgXyYvmmUH5R70tR2Rh2txeT+T5ltbfu8AbpuvOatG9WDWZ7qdUQOgVVjbcBgVanhijPyRIv0FUpLeCQ5aNSfUijUNDY8OpDPJvAWRmyCwOcDPQVD4ns0mtJlQFJDnDrwQfWsqONISTDlP91iKzdSt792Lw3Ukid4iefwqJRb1Ki7FvwxpmnatYf6SvmzLwzHAII+lVb3wxqekX5aOb7bphUnIQCSP6gdR9Kyn1HYVSKPydowyjjJq5b+KLm0iCi4OzoQ3zMo/2atNCaIpJYlx+8GCcD609OKw9SvVvLt5I8CJ1AwBjBxycVLpNzIXNu8jSALkFuooT1BmpIetUZTzUlxciOZI9ud3f0qCRuaoQqmnA1Epp26gB5p9od13EP9sVCWo06TdqMY/2qBF7UpJZtcgj2SNDBG3KqSAzY9KpwuP7QaSQMMMTgqa6M7MlsAE9T61GY4i2dgz60tSnZnNtIDOzMSO/KkUlpJH5xJcdO9dG6I4w2T9WNReTGn3QV+ho1FZD/B+rTWFzq09tceWxMaZBHIwT3rqrbxtqUrOPtfyrx8yLzXGyW0Un3tx/GovsFvggbwD/ALVUpeRLhrudb8PrprnRLyZ23M99IxPrkLRV3wLY28GiTLGpANyx6/7K0VLd2VY6phMDzcW6/X/9dJ5ir97ULYfTH+NYX9gX0jE+RIAT/E2KePC963WNB9Xo5vIXs/M2lu7VT8+qRj6AVaTVdKi66kG/z9KwF8JXJPMkS/makHg5j965UfRKLvsNQS6nQDxHpmOLjd+FMbxRpaDmb+VY6+Dof47lj9FAqVfCFiMbpJmx74pa9h2XctSeLrDkIryH0XFc7qut2MMJkl094A/R+etb0fhjToyCEkJ93NTy6Dp0yBJ7cSoOiyEkUaisjzWTxhpQJUGViPaoJPG1lGvyQSt+Ir05PDuixHKaVaA+vlCrSafZR/cs7dfpEv8AhT1CyPIY/Ff2nPlWTevOTUU3iDV9wFvodxOD/EsTEfyr2cQxp92NF+igU8ZyACaNQsjxVbvxlPgweF7gA9C0RH86cbL4gzEBNISPP95gMfrXsF2m1mYM3J6ZqgzN6n86m5XKux5iPC/xBn++bOL6yg/yqxH4C8Zzoxm1y0gAGcKST/KvQJJti5PTOB9ari9SQttBO3rRcVkcND8PteLbrnxA7DHQKeKtD4eSkfvNWmb8P/r116XRlOMEYGeaUyGi47HID4c2w5kvrlvxFMk+HejLJiQ3EhH+3x/KuvaVgKtogES8cgULUT0OJXwPokYwLKVv96Q1Fc+HdItnSCDSI5rqUExxsxIA7s3PCj/61dff3gtfLhhjE15NkQw5xnHVj6KO5/Cm2dj9lWR3YzXUx3TTEfePYD0UdhTt0RaslzS+X9djm7XwvaW0QVrGCWQ8s7oPyA7D2q2ukogwlpboPaMf4VtySxRDMksaD/acD+dZ1xr+jW+RLqlopHYSAn9KfKkRKbk7siFjIOmxfotc5Y2kg8c6jB5hBEXmfgQn+Fa7+M9AVgv24sM4LCJsD8cUy2W1l8WS6xDeWz281isORJzvDZ6fSnYm5orYkDmVvfFVrizTLDZNLtAYrGCxAJx0FayFZPuSRH/tov8AjVrRrlLLUJppI87o9gYdcdTzTUbibtqY0l7ENWnuUsLpjLG0SgxkE5XHeuL1Txdpmj3LWl1brDOoBMb53AHpxivaL/VJVtopLZVwz4beN3GM18rfEuSaTx/qb3EYjcsOA27IxwaVgTuro7CXxgNQ0u7udLdYzbryTHnJ6jrXHv4319+t6R/uxqKraFJs0DVF/vOo/wDHaxz1pPYZsSeK9ck66lcfgwFVn1vVJfv31y31lNZ9LmlcCdr26f71xKfrIx/rURkkbqxP1JNNzRmgDrfA5O+8J7hf5mvV9AiEVuZ+TvOMAZrzn4Z6YmoJqbvKU8oJgAdck130RazHlrO5Qfw9KYHQmcL1D/8AfJqCW/hU4Z8H0IrFe6TOTuPvmoXvIM8lvyoGbn9oxEf61fzqtd3sebYmVB++X+IehrJF1bvwpP5VVur5Y3CeS2Qc/N3ouFjekuY5ORIh+jCqskg7H9a56S9dvupGo9lqrJezRkN5SyDuAMGjmQWOkL89aztT1KazeFYoTIJCcnnj2+tV7S/trhQVwD3GelW8xnoW/BjTA5zW5R/bE3PZf5VQ3weUSy5lB+VvQUzWjnVrnqQGxyfas/cw6VkyrFuKXLEZ6VoaZKkc8srE7UjyfzrFmidIJJYwwfG4HHGcVSg1yRUInSSX02Hb/SqjqJ6HVXF5E9xHIGOzeAMj2ND39ueRJ+lc22u2p4+z3Kkerhhn8qZb6m9xOsW3AOcYFWI6tJAyhlOQelO31RtGYWyhwQw6g9RU++gCcvTNIfdqiexJqMvwfpTNBbOpD2UmgR15bn2pC9Q76TfSKJi1MZqj30hamIUtSbqYWpC1AHoHgo50WX/r4b/0FaKZ4IP/ABJJf+vhv/QVopAehd6SlNFUAlJTqSgBKSnYpKAG0mKdSUAJSU6koAYaF++PrS0yQlUJHXtSewEczB92OmeKzZlwatliageMt1rDU0M0tKRhlxz6dqhBmHdOD2x0rQeE+351X+yRg9BmnqBWJkY/LIODng9qVSyghjk+tWBbRoPlUCk2cdKdmIquTzU8t9JHaqLeAz3L4CR5wAfVj2UU4gdxUDzpbHk4BBPFCuguuqMjxBqMnhLQ5dV2pe30siJLJIcA5zgD0UdhXBSfERr0EXumRyA9lkdf5NXR/ETUTL4TdbZHaTzkIwhPHrXkIY55BDH+9xWsfIiUm3dnZnWfDd1zPohU+qXMn9c05F8JzkbYb+Instyp/LK1zMATaCdpb65rQjhxGZNpB9a0UEyHKxty6V4alXamqatCTwR5UcmPyIp7PY6XaKbLWJbtiwBjktjGVHrnJFc3PIFZssTx6YquJwGOGxxSslsK9zr4tayeSPxq2usjb1xXBSX0cCF92AuNw9M9DUn9qxBc+dkY4KgnNHMgsd7HrKoQftG1mOFG8gsevFcJ4n1mOHxTI97YWmoQyBXIlUh8YxjcDntULa7Gm3ahcr3JHH0rD1CRL+7NxITuIAwOgFS5JlJHd2Z8IahpzpZ20duJcGRBI4ZT6c8VW/4QvSZxmCW8yem07s/+O1S+GSofEN8pQMqW2QGGedw5+tb938RXiuZILfTSEjYrmdypOPYdKhy6FJGSfh2zuGje8ji/i82NVP4EkVy2saJf6HcCO8h2o/8Aq5VIZHHsw4z7V6l4f8Wrrtw1nNYmJypO5G3p9D6U7U9NMU4txZtd2E4PmRE5CkenofQ1N9R2PGaK63xD4IuLCE6jpW+604jcVI/ewj0I6kD1rkc1SEel/ClttrrJ9o/610883znmuT+Fz7bLW/8Atn/Wt24m+c896YiWSfA61RluDk81HLPweaoSTZJ5pNlI1LSf5+tacpjmiCuARXOWs3zVpef701sJlDULkWdwYVXccA5NZM9/M38e0f7NP1xzNqHkq4R5FAVmOAOKzZAYl8ssGK8EjvWbKGxahLBeOUcj5ufeuktNV81F3HmuIaUC4kywGWrpPC7gztMXTC/LhhkGnFsGO1CNvtk8kqN80hA7ZqhKm0ZXJB9q7TUCk9u8YWHJBwdvQ+tcjJ8sTgnkGiwXLMEsbRKokUkDGNwrSi0+zuYh5kEbe+K4azUf2i7ngZY5qx9pZrmVbWWXzFhY/KD1xnj1oSBs62Xwxps33VeM+qtVdPDUelTG+huHkIGxY2AAGe+awF1i9J3BZQdoGA5H41PLq1zNAYnmlIYcqTxVBc0fNzI/OeaeHrNtZAVCg8gcj0q2rU0STu2I2Psab4eOb1z6JUUz4gc/7Jp/hzmaY+igUMDqN9M31GXqMvzSGWPMo8zNVt9AemBZ3Uhaot1IWpiPRvApzoc3/Xw3/oK0UzwGc6FN/wBfLf8AoK0UgPSKKU0lUAlFLSUAJRS0lABg4zgke1V5LlIuCrn/AIDV6L7tOIB6jNK4GR9vB+6gH+81Ma7mPRVH4ZrWe2gk+9Eh/CoTptvnKqVPsaLgZMk9zjcSwX1A4qNJmZvmkb8a1pNOLKQtw4HTBGaqyaVcYAV42A/ChgVJHKqNpLHNQs7n/wDXVuSwuV/5ZE/7pzVSSKRfvI4/CpKIyz+1RNvP8YH0FSblHBAP1pCyDqMfjQIhKO3WV/wpnkZ6u5/4FUrTwL1lA/WoHvYRnaS2PQUtBim2Tvz9TmkMMY/hFQvfn+GMfiarvdyk9cfQUroLMsSxJsxtNVJbGymGJ4IXH+3GDTWldurE03cafMHKVJvD/h+T7+m2+T/cTb/Ks+48LaIykRW00f8AuzEf41tHnimkevT1o52LlR5l4n8MXmno15pzSXFso/exEZkQeo9R+tcjHchwDnNe7Oma4LxT4G+0tJf6QoS5+9Jb9Fl919G/nVKfcTj2OL1G5tW8P+Qtri7EwZ7jd95Oy7fY85rIzx61JdMwgkjdWR1YBlYYKnPQioM05CQ/d70hPNNzTWcLyTxUgdf8Mmx4ivyP+fb/ANmFelXFpp9yd91bW8jeroCa8u+HLZ1u+YHj7OP/AEKvRz1rOW5cdi1E9nZpstoFRfSNAopGv3P3UUfXmqppM4FIola5mJJLnB644zXhTH94/wDvH+de1yPtjc9gpOfwrxHOefXmqiTI9B+Gr7bHWf8Atn/Wte5l+c/Wud+H8zpa6qq7fm2Zz+NadxK+85Ufg1aEhNLwapmSkkmJ7frVYyezVDKRft5OavCSsaCYA9/yq6s6+oFNbCZQ1mP7VeeSGRXdRgucAVmTb13R8fL8u71q1qksZuSzFcLjBNZzPJOwWMZzwKFByegnNR3M2Vs3H4mum8NRTLpck6qQhkxu7VQi8PXTEs4IHX5eTXR2Wnmx0qNfOZVdnO1jwDSfu7jXvDxeXBOC/f0rm7jUoizru43cv2HNbHnBXAJJY1xotZ1jYTzpGrNkgtkn8BVMSJbu5c3EpiA2M3Dev0rQWC2g8Ow6jDdTR6iLgoUKkLtx1Dd/cVllIREsaM8jg8uwxx6Yq0gllgjtVDPhiwQevrQBZMgC7iQBipbe1kuPnYmKH+8fvN9PSjZBYBZLpvNm/hiXkD6DvU0s7Shd/wAhb+D0ppXAkiCR/LGMLnirAaqcbcCrANIB1y+LWT6VY8OHCzt7gVQu2xavVzw8cWsrer/0oY0b5embuaj3UmaQyTdShqizSg0wJg3FIWqPdxQWqiT0rwCf+JDN/wBfLf8AoK0Uz4fnOgTf9fLf+grRSA9PpKWiqASkpaKAEooooAki6GpKji71JUsAooopAFMmcxwSOOqqSPwFPqOcZt5R6of5UAebeEPGniTU9c1DT9USyP2d8qY0IO0/d7+hr0zqOa8o8NwNZeL9WubhGigeKJldxgNwOnrXR6p40uIdZsLXSm0m5juwAIri6MMpJbHy8EH6darcb6HXyW0MoIeJTn2rjta0iWwkMilnt2PBP8Psa09R8Wx2U81utpJJNFnco7454x9a14Jvt9sPNtysci52sPX1qdw21OABoPPfB9a1tY0V9PcyxZa2J6/3fY1kVDVik7kF5BLd2ksMF09rMR8siYJU/wBRXMaLqGr6dqT6VqsE9whbKzqCxXPfPdT+ldaV3Y7EdD6U1pkQHzHVCPU0ABABpOKqTapaR5+ZnP8Asiqj6w7cRQqPdjmkM1gc9qa8kaDLuqj3NYEt9cP9+faPQfKKhDbmyWzRcLG1JqFshADFs8cCq8mo7vuRY92NZxGSuPWp0gkkGVXj1pXYHm/xJCnVrOYIqySxHeVGN2DxmuSyK6/4mKYdQsVfGRExJH1rh/tUfofxrRbGb3LBOajm+7gkD60i3CH+ICo751Z4tpB/djOD7mgDr/huf+Jve4P/AC7j/wBCr0csACWIA9ScCvMPh8s8up3ghuBD+4G5vLDHG7tnivQhY26fvJ99y4/iuH3fp0H5VD3LWwrahEzlYt0rDtGuf16URm5lP3VhB/vfO35Diporm3ubJ7hJo/JjO0vGpwD/AHcdc1Gt3sCSQxFVIyJbg7FA9cd6fI9g5kKYkwd5aQ4Od54/LpXjPk7i53KFDHvjFe2XQKwo7srSPGzMV4B64P5V5HawWzqzC2chOXdlLBR6k9KcRSLWga3a6Ityku+QTgcx87SCetXpPElhIfvyL/vJWZItlKp2FOPwqhJbQnOMfgaok3f7ZsX6XK/jkU4Xtu4+WeM/8CrmTaKeQDimG0HY1Nh3OwgmUn5XU/Q02/1aLTodzndIfuID1/8ArVyAtG/hYg0ySB92XJJ+uaaQXFuL6e9uxJK5JLZx2FbFjuNxAvOS44rCEeGFaulzm2v4Z88IckNyMVvSnypmNSHM0ddJp960oktbhoBjaYwOPrU95DONH2urvPkb2Ufe98VWj8QWzHJiiznsxFW11q3ZlXYRkj/lpwKzZojnZL37OTGQqvg4Vj8x/wAKxY0ORWlqbJc61dzKAzNIVTYOoHAP/wBerVnpaqBJc445EY6fjUbFFSy02W4bcPlQ9ZCP5CtCWW302Py4V3SE4PqfqaS91IIpihIBHHHascuzurYY/MMk1ajfVibtsT2oZElup1PnlyoZuoHtVhJCAXII470wTma1EjIV3OeD2pf+WRPenHYTMtdbuEJGyM4PpUyeIpB9+2U/RsVA1sOfk/Sozar/AHKzuVY0jrEV4phWJlY85J4roNB408n1c1x8MCxy7hnOK7DRvl0yP3JP60MEam7ilzUO6l3UDJc0ZqPdS7qYh+6kLVGWppamhHqHw9P/ABT83/X03/oK0VH8Omz4en/6+m/9BWigD1aiiimAUlLSGgApKWigB8XepKii+8alpMAooozSAKbIN0bD1BFOooA8xt7z+3/E7abexKIrS2QKUYqX570/xZYSaJdWq6X9utrVF3nytNS9i35zkg/OD7g1U0IbfiDeD1tl/RjVv4jmyTWrBpjYLcmIiNpNQls5hz/C6/L+Bq4rUb6HodsitbxyFVLuoZm2bckjrjtVioLI5sbckk5jXkvvJ4H8Xf696mzUCY2RFkQo6hlYYIPevMfEdx/ZWrzWtug2LggtzjNeoZryfx42zxLOAcExr/KlLYa3MGXXC9wYHugsgGSgOKjdy00eSTw3U5rMS1gjkVkiE7LlnLckntVo5WaOTbgHIIA6Vim2VG/UskZqvqCXMljKlnN5M5HySbc7fwqUMxxhfxPFKVYjlvyqijk18MXV1IG1TVbiZc8oh25/HtXVxcIAFOAAB9KTCJycAeppRLuGY1Zx69B+ZovcRI5fyzggH+HHPJ4FaFjcM2232rhFwCDk8Vmo7iRXJTCnO0DOame7ndcbtqDsgwB+VNOwHBfFPnVrQEEgRsCce4rgljjHJRz+Fd58QiWk03Jzkv8A0rlEBEbY644qr6EW1GR2NxLbG4iti0I6uAMVKNLtrnTvOS9QXG3d5W39M1Daahc26iIOfKGcKehrWvbrSPKtZU01FVx+8lI5Len40O40kWfhvxqd9/1wH/oVegX8bz6RdxRFhI6YBUZI9a4jwS9m2tag9mjxxmJflY5x83Y13Et1FZxGa4lWKMc72OAKE7SuFtLGd4ahRkuNQlOFldsIAdu7oWx3Pp9KvGC33BmVpmByGmbdj8K5vVPHdnGTHYRPdMP4yNqZpnhbWr7V7q9a8cbUVdkarhV5NVOcpNsUUlodNLKdkj5yVQnn2FeWXOsahfZM8xCuBlEAVD/wEcV6EomRdRllJCtuEYJ4ChTyK8tWZY4wCw6VMQburkvO7+8fTvS70Gc449aqvO8jfKCewpVtZZPvEgVQi2kyOh56cZNRtPGCRuH4U5bXEDISeapvaunAOaALazr2GfpUrAOm4dDWYIpc8ZBrVgQrbKGGCBzTQFMrhulTRAE4PSkdfmpQdpHcnoKQE32eDG5gAB7063tXupMQKwRersTgVds9IkmIku8qvaMdT9avXV1b6bGIwoMn8MS9B9aW7sgHWljFaxlsfNjlj1P0rNvdUMpMcGVTpu7mpNPuZbqa6mmbJEfA7D6VkIyZUum4dxnGfxrSMLPUTfYk31ato2kwzE7FyQDUNvCZW3uMIOgrRI2W8h9FNOUugoozxcEoqZ+UHipklBQD1NZqnpxT1nWJlZzhRTYIugUuKqnUExxGSPrSrfrjPlH86wsXclmG0KcV0el/LpsP+7muWmvElVfkKgdanh8Q3VrCI/IR0ThW9qdgOuzRurmU8Vgj57Tn2ap08U2p+/BKv0INFh3OhDUbqx4/EWnP1kdP95asDV9PYcXkf4nFMRceQAc1lSeILFWI3OcHstTS3VvPGypcRMCMcOK5G7iFtctGjEqOlMTPoH4YahBc+GZ3jY4F2w5H+wlFY/webPhC5OP+X5//AEBKKQHvdFFFUAUqjJwaSlX71AAw2nim0ucgc0lADo/vVLUUf3qlpMAooopAJgU0OWdlCsNuOSOD9KfRQBx0HhC7svEMurR3Mcu9NgiK4wN2etausGW50qVHsI5JRjbHLGJEbnnOa3KKdwODsotae8YPq1vbxNGEWJDnbg8YHAGBxxXaxEbR8273oltbeb/WQxt7larnTYV/1TSRf7rcUDuQX+v2Wn3CW8zESuQFBGM5OM1574+VT4mkyOsS1302lM1ytw6QXMi4AMqcgA9vSuA+IRmXX/MWDgwKQXYDpmpktAW5zA3dM5TsMUrMsYBdwv1OKiQSSIC8hAIztQYx+NPVEjO5EAb+8eT+ZrKxoKJC33I2I9W+UfrS7Xb70gX2Qf1NGcnJOT61HcyvHayvGAXVSVB6E0wJFjRSWCAt/eb5j+Zqrfaraaeu66lKkjIUDJIridR1u5S4VL698xt4Bt4TtVc9zXS6rPFHNZyJFFNJLiOOQkELxnOfwp2tuTe+w9tbabRru+gieExrlPOXk++K5zSNTur/AMS2X2i6llw7fKThR8p7dK17uR5/Dl+zYLtEM46E5rnPDsZTxJZkkfebgH/ZNNbAX/iFIEk05yMhd5/lXGpqEfQoea634i8/YB7P/SuCIZecU0rolvUugOQNqjJPAY4p08lxAsts/G0iQIcEAkf/AF6pvNJNsR2yF6D0pXOGc+vAqo7h9k1vDV/dWdzOtq6xtKgDOV3EAHt70r3Mst1Jc3d7JJIjlQztnI+npTPDenTaheyLEyKEXLMzYxnjtya6q30XR9MbdKv2y4Bz8/3Qfp0/Ok2kBgWun3erRBrG1KAEBmPyxj3H+FdNpFpHoCTGa6FxcSgBlQcLiluNTdlO91ihVTgA4AFc3c+II1ytsu8/3m4FLVgtDT8R6/MtoYI22PMCuB2XvXGJFk9KmnnluZTLK25z3pqdaaVhNmjZQKF6CrbIB2qGz+7VsiqEVitQsmatEVGVpDIVjHpUrYVMngVHLMkI9W9Ks2Ol3F+RLOTHD2Hc/Si9gsVIYZbyby7dCx7nsK6HT9JitP3jYebu7dF+lW1jttOtcnbFCv5k/wBTWBqOrSXmY4sxwendvrRGLkDaRc1HWBEDFaHLHrL/AIVz5Yu5JJZieSepqRui/wC7QrkKyhE3E/exyK3UeVaEXvuaGljbBeseyY/nVK0gWRiX/hGcU1LiSKN442wH+8R3qxpw+WU/SoldXY0W1Ap1xxZzH/ZNCikvDixl+mP1rPqWYi0qIJLu3QgEZJINC1LbKf7RjJHSMmqk9CUiW4sLdIXlAZNoJwp4qCDTJ5IdzOiA4K+4q9qBxYSj1wP1qwOI1X0AFZl2MSe1lg27ip3HAINAt5gThVH49au33MtuvrIKtiBSR2ouFjEW185d6tjPUY6GkNlKOmDWhYx7hce0zCrJhNFwsYZtZh/Bn6VG0Ug6o35VvGE+lRtHjtRcLGCRg8jFWI8NEAeRWi8QbsKrPCyn5QCPSqiyJI9n+D6AeELnGf8Aj+f/ANASinfCBWHhK5yCP9Of/wBASimCPeKKMHpnJpNwyRTKFpV+9SZpV+8KBDaTNBpKBj4z84qaoE++KnpMQUUUUgCiiigApCaM00mgBSabmkJpuaYA2CCD0PFeYfECFINUto4l2oLbAHpya9MY15x8RuNSsz6wH+dEthrc4uI/ul/3RTg2c1FG37lPpTgaxNCTNQXpItJcddpqUGobsn7LLgZIQ4HrQhM8guo547qZ543yXYlivB59a6fw7HFBo7S6htWB5d8CyewwSBUrNcTSssksdvHzlAASx9M1P4rvxYwWrJGpkMYCkjgVpLsTG28tjQnuEn8P6jIkbKnlgAMuMj6Vzvh7H/CRWZxg7m/9BNU4/E949nNazRpIs4CbhwR9K3dA0K/i1CG8uYxDHGScMfmfIx07fjU7LUbab0IfiAGlk09UBLEPgflXERGMBg6g7uNxP3fwrtvHMwiutNcNkpuJx26Vyt7aKyG6gGVPLgfw+/0prYmW5nklD3z2zVmGwkmjWR5FjVvu7upHr9Kgch+e/rVq2ZjEEYkqM4H+FUK5u6DbCxWd2uAglAUFyEDAc8etOv8AVWhiJtVSXH3iGzt/AVWmWCREBgkYrlQj5AUAUy6gewjVxDEhYArt5GDSGZn2ma6nZ5pGchGxnoOPSoUjPerEaBInbH3vlH9aAKYiJlxTkHNPYcU1OtAGla8AVdzkVRtzwKllukiGPvN6CgRK5CAsxAA7mqZlluZRDbIzMfQc1Paafd6rIHbKQg/fPT8B3rp7LT4bOLbEoH95z1NJsaRm6boKQES3OJZuoXqB/jV6/v4NOTDEPMRxGO31pf7WhOow2dsN5Z8O/YewrmtSO7Urk/8ATQ1UKd37wOVloR3l7Ney+ZO+f7q9h9Kr5p8aRPJiR2RcHkDPNLHE0reXGvv/APXre9tEZjWGSB/sioy3YdP50O+7gcAfrTc80rjFrQ04fupD7is7NamnD/R3Pq1RPYa3LSiob84sn9yKnFQXyGS3CL3YZJ7D1rNblmVGoILt90fr7VNZSeffyPjG2MLj8ajyrSKEztThff3qayObi5fpyFpN3CxLqPMEaf3pVFW8VSvDvuLRP+mhb8hV0GkMo3fN7aj/AGif0rQXrVCf5tTth6BjV9e1JjRS04ZW5/67NV3FU9O6XP8A12ar1AIZikI60/FJjigZA6j0FVmXk4q3J8q5qqc0xM9i+Ewx4Uuf+v1//QEop3wn/wCRVuf+v1//AEBKKZJ7ghy1DHJPFA/1lNb7xqxAygsOwNAIUjJwB61FMH84N5mBt4WpGKeWd65VuMEUJA3ZFG51iytSRJMC2eFQZJrLn8RyFgLe12g9GlPX6Crt1pFlcEtEWhk9RyPyrHudJvrcEqBPH6x8/pXdRhRe+/medWrVltt5Grba5nHmw7j/AHoj/Q1pw6nbz8LIu7+6eD+RrioiVkUYKsD3rRb5l/eqp9xVVMNDoKlip211OtEqnv8AnTt1cpFcywD9zcMo/uv8wobxfZ2RC38scRJxlHz+lc0sNNbanXDEwlo9Dq91IWrOtdTt72MSW00cqHoVODVjzfXj61hY3LG6mlqh30bqBjyaQmmbqM0CFJrzv4kD/S9Pb1jcfrXoBNcF8SB82nN7OP5UnsNbnAxH92v0p4JqGNvkAqQHisTQdmoLtiLaXacHacVJnmo5sMhDdDxQI8m1B3e+k83d8pwPpWjo9jLrQlimlkaGIAgk52n0FdfLbWcRJkij2ns65z+HU1WW4hto/KtIEiTOenf6VdybFaz8L2FldRXclw7JG24I+NuR056n6VrXOtDkRAsf7zcD8v8AGsW6vEjBkuJgPdjWBf66JY3itVIDDBkbg/gKVrhexX1zVJdSvyzSbo4/lT096rWl61s/PzIeoqpRVWJNWWyjulM1lgt1MX+H+FXNH0d722aR5lgCsRhlJbj27VhwzyW8geNsH09a66xc6jpsbSq0AkbCTgcFh2JovYCKO0TzDEQ+QT8+3NO1yyWC0gb7SksYCrlQQR14waLm11SJh5ikY/jMi4YfjVK/g8uyLlucr8u/PJJ5xQMy3fcRxgDgD0pyVGOalXpQIGHFMUEtwKlOO/5VastOuNQbEKhIx1c9B/jQBAjOzCOIFmPAwOTW7p3h/aRLe8t1Efb8a1NP0qCxXES7pD1c9T/hT73UYLCPJIZz0A559v8AGlq9EO1tydzDaxb5SERR06cVzepazJd5ihzHD7cFqp3l9NeybpG+XOQueBVauiFJR1ZDlfYv6IP+JzbezE/oarXh3Xs59ZD/ADq3oQzrEPsGP6VSnBM00h+7vP481V/eF0IscZPSrFgc3J7AIxx+FVWYtjIxjtVmw4llPpE1TJ3Q0tSjSU7tUlvbtcS7RwP4m9BQ2IW1tjcPk8Rr94/0pt3dsZdlu5SNOBtNWbyYRxi2gBVQOTVAR1i5XNErEsd/dL/y03fUVNJezTxbGCgHqR3qBYqnSPHapGEQAYelPsefOb+9IaNtTW6qiEAY57UBYik+bU4F/uozVcziqifNqsh/uxAfmat4oAqE7tVj9oyf1rQHWqqRr9pL4+bbjNWl6ikxop6b0uf+uzVezVHTvu3P/XZqu4oGhe1JjinEcUUARsoIwelQtCOxqxSGgR6x8KkK+Frgf9Pj/wDoCUVJ8Lf+RYuP+vx//QEoqiWep3utpY6rbWhiZmnYANnAUZxVbXb2WO0vjE7IyJ8rKcEciqOqmK8vYsEC4hdZIz/eAPK07xK6rDeoc5KEitrbEN6F6G8Labp8pOS8WCSaQagbu53IyhYFKOueSfWuefUBD4b0tsEkZH5NXK313caf4vGpwKJCFZTEWIVgRWsUt/Mzqt3a8meni4PrUcupW6W7zLI+UYIwUZOcgdPxrlrDxhp14RFMzWc5/gn4BPs3Q1qWxw0pBBDSEgjnOQK6lSW55TqSi7M0pTFc/wCujWT/AGhw351yXjHxEvhWO28lHnNxu2hjjZj19etb3m4rhviBANQm01JJJBGokJCYyTgHGe1Wo8iv0Qoy55JLdnKah421e+JBnECH+GPisvyL+7je48qR1UFmeQ4HH1rXtba2t4dy2yxPnnnc2PcmoNSuHS1UISq/NuAPBGD1rnlim9Ej0I4VLVs6X4d6tK2mqC54Y456CvVLPUDIoDH86+ZvDfjB9AYI9sJ4CedrbWH07V614e8f6Bqm2Nb5beb/AJ53HyH8D0Ncu52npqyK3qP93/CpMt7N9ODWPbXGQDkFT0IOQa0EkyOtSBY3jODwfQ0uajD8Y7ehowO2V+n+FIBxNcL8SP8Aj209v9tx+grtiWGejfTg1w/xIcDTLItkETHjHtSew0eexH93+J/nTywA5NZ76hFAm0tubJ+VOfzPQVm3GpTzZCkRoey9/qeprKxRsz38Vvw7Yb+6OW/+t+NZVxqssmRGPLX1zlvzrJub6C1XM0gU+nc/hWFd6/LIStsnlr/fblv/AK1NITZv3N7DbgyTShc+pyTWHd6+75W1TaP779fwFYzyPI5eRizHuTmjBJqrE3CSSSZ90js7epOabtNSKlPxxTEV8UU8jBpMUANrc0rWbrTrCa2jZHt5Tl4pFypPqPQ1i4qaM/LigDstLuoPEFq+m3W1LlRvgYnrjtXOXxuorh7S4jWMxHlVGAfQ571ZspbWJ0eFmjmU5DPwQfY10V7Hb63brdMqmZBiQDqfXHsev51F7FWucYBTgSWCoCzHgYFXV02a8vpIrWPbErYyei/jXS6dpFvYKCo3ynrIw5/D0ptiSMvTfDzNia9yM8iIHn8f8K6SOJIohgKkajsOBTZ7iCziMk7gAdvWuZ1DV5r59i5jhzwo6n61UYOYNpGlqOtJCvlQDLHse3u3+Fc7LI8rmSRizHqTUt5/x9y+x/pVc10QikjKTuMJJPXFPCMg+diWPb0p8UzQxSIFQ78fMy5K/Q9qYzbeTyx6D/GjVvUehPaXw06f7SV3sEYKvqT6+1V4ZGmsWkc5ZnJP51XmJIJJyamtuNLX3b+tRLdDQVYs+PPP/TFqr1ZskaTz0QZYx4H50PYEVoYXnkEaDJPf0q/JJDZoLdHAb+InqalwmnW+xcNM3U+v/wBas9oFmJaQbmJySaylO+hcY2JJcPGoBB5pgj9qkSFY1CqABUgWs7lWIQlSBakC0uzmgdiPb3qSNPlp22pEX5RTArQwbbmaQtndgfSrIHtSKPmb61IBQFiNF/eNU2zHSkjHJNPbhTSArWcAiWTBJ3uW5qzimxriNafigBvtS4pT1FGKYDCKTFOIpMUAet/C3/kWLj/r8f8A9ASil+F3/IsXH/X43/oCUVRLOuazmvNet4YlO3AeSTP3F61e1ZYZtXJm3G3YbGA7jGK20FravcecyR7lXczHHy4rB1vxHpu9dPsFE927BUCDjJ9621urEW6GZrVmNJ8LW0e8Tok7BXxyVPTPvXI6k/8ApIc9HUMv0rv9bt/tFiukQDzJYUDsw/vdTXE3Cpf6e0LAJcW+TEcdfVTWkOxlU0dzBnZJVKsoYe9QafqOo6VdO2n3jouR+5k+eM/gen4UjPgkEYI4INVS+2UtXWp22ORwvudjYeOraQ+XqkDWUn/PQHdGfx6j8areMtQtY7KxvvOR7cSMu9DuHI9q5OVg+c81haxbBrTYhZUZwWUMcE+uKc6vuNNGcMOvaKUejHX3i5EBS2jH1fk/kK5671O8vmJkdivoTx+VSLYxr0pWgAXGK87m7HqW7mfg0h960IrYk8ipm08MOlSA/R/F2vaBIG07Upo1H/LJzvQ/8BNelaF8cwuyLXtLx2NxZnj6lD/Q15RLp7p05qo8Lr1BouO7Pq7Q/GPh/wAQqP7N1SCSQ/8ALJm2OP8AgJrfyRwcg18Xco4ZSVYdCDg11uhfE/xXoG2OLUTd2w48i8HmLj2P3h+dA7o+oya8c+J+vte6ymlwyH7PZj5wD96Q9fyHFPs/jvp8unSG/wBMmt70IdghO+Nmxx15Arx7UvEd5fXEsqnY0rF3c8sSf5UmM2Lq+t7RcyyAHso5JrCu9emlytuvlL/ePLH/AArKYs7FmJLHqSc0mCamwrgzM7FmYsx7k5pAM9qeEqQJTEMVKeBinAUvSgBopcUtFAETimVK9RmgBMVLGpbp+JpVg7yHH+yOtWre2mu22Qp8o6nsKAIeBwOT61t6ZM1tDER0xhh6jNUp7RbYqudzdzUbXDIRChw2eSewqXqik7M7azRRCAgGB1qDUNXhsAUj/eT46en+FZEV7KtvGyTELu2uvZgaq6jbJbXIVH3hl3E5zg/WnRSbsxTbWxBcXM13KZJn3N2HYfSo1++PrSUqcyKPcV17IxJbv/j8m/3qgqW6/wCPuX/fNFxBJaxRs/DycgegpXskPqQswT3b09KiJyc9TRRSAjl+4asQcaZF7n/Gq0v3DVmL/kGwVEt0UhtaVsBZWxmf/WyDAX2qraxqSZpf9Wn6n0p8jtPJvf8AAegrOpLoXFdRpLSOXc5Y09RQBUirWRYoFO20Yp1AxNtKBilo70AGKkXhQKZUg+6KAEQct9afjimoOv1p5FABGOKWT/VmiP7vbFK/IUe9IBVGABRTuppCKYDf4jQaXHWkoENpDTqQ0wPWvhd/yLFx/wBfjf8AoCUUfC7/AJFi4/6/G/8AQEoqiWd5rF7Dq+602YhP8eMHil0DRI7e6Ny1tHGYgSHLbix9a8/tPF14uoTQvFG0azMq4JBAzxXQanq1xN4dmKsYtyH7jEVs1pdEJWZ0l/qehaI8l3dXaTXwB2qDkgntgdPxryK31mS6v5ZJQuXYn5eBkn+VbQt7WzsVubiD7XLKvPmPhefYUvhGzg1a8+yyW1rHFIcHbF8w+hzxST1G1oYerwyQ3CySIVMq7xn+IetYsj811vj9wviaW0iRY4bZFjjUemM1xrg561rGbMZQQ7fxVG+BZOKuqvvRJCrDmrlO6IULMwFgY9utWEsieorVjtE/yKtpbIBXMdBkJYgdqf8AZsdq2PIXFMaEetAzINsD2qGXT0ccrWw0QqNowO9AHM3GkA5K1mTWEkR6V2rRA1XltkPX+VIDh3jYLgioSvNdXeWERQnv9KwXtwrYz+lJgU/LpQntVkRAHrSmMev6UgK+2jFTtH7/AKUnlDPWgCEikxUrJg4zSeUD3oAizRmn+UPWpI4FILE5A7UAQiNn6dPU1IqCMZUZbOM9/wAKk2kkDOPTjpXVaZo1vbRpMf3kxGQzD7v0FJ6AY9hock5ElzlI+oT+I/4VtmKO2iCIgVQOFAq+U5AB61kaxO1rbuUGTkDJ75qUnJlbGPeXA+05OOD0rKMnmTs5OCzZpx3SOWZsk1qyaZCse5Plqpe6Jala0kYkKQSikFver19++UThWCjCDI6/hSxAQ6MXABfzPvdD1rStIBcILiTkqhIXsD61kpuMrovkTWpzvenRkCRSegOSfSgJuI5602UHcUBwoP516DOZIW5lUyyGM53End7e1X9a4W1H+xWWU961tbTm35/grJ7otbMx6Sn7PejZ71RJDKPkP0q1GubG3U8evtVnTrNJi8khyE6LjgmlnXdLsGAq8AAVlOVmXGJETu2qOEX7o/rTwKcsXvTxH71izVDQKkFSCIDjNLs96QxlLTgnvTvL96YDBRjmpNnvSbPegBopQ3HSnbPel8v3pAIpwKXdTvL96NnvQA6Pp70rDLqKaE96cqktnPagB1HFLj3pCvvTAaOlFPCcdaQp70CGU01IU96YV96YHrXwu/5Fi4/6/H/9ASik+F/Hhm4H/T43/oCUVRLP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10" descr="data:image/jpeg;base64,/9j/4AAQSkZJRgABAQAAAQABAAD/2wBDAAgGBgcGBQgHBwcJCQgKDBQNDAsLDBkSEw8UHRofHh0aHBwgJC4nICIsIxwcKDcpLDAxNDQ0Hyc5PTgyPC4zNDL/2wBDAQkJCQwLDBgNDRgyIRwhMjIyMjIyMjIyMjIyMjIyMjIyMjIyMjIyMjIyMjIyMjIyMjIyMjIyMjIyMjIyMjIyMjL/wAARCADcAY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MOM88U4c81BLlMEcjvTQ5HSuRT7nQ4roTsoNR4KNlaVZR/FQHVjweatO5NhkrJIdj8H1qnPZZ5XkeorQKKw5FReW8fKHj0qkBivCyHpQp9a2SscvDrtaug8KfDq/8UXisgMFgrfvbkjj6L6t/k0OaSuy4psp+CvCN/4q1IRQgx2cZH2i4I4Qeg9WPYV799kt9M0230y0z9nt1CqCcnHuau6Zo9l4e0uLT9OhEUMa9O7HuSe5NNMeJCW+U+4rhqVed+R0wikPtSQB047VfS4GOTj8KqICABlSPenLIVJCEY7jrUob1NBXifKktx7VKrRo5OR69etZ6T5IyDxxxUrMzMArnp0NaRZlKJemdGxhyCOmRVVpiuM9OmarGWTOwvyPamK+52hk6kZDDvUykOELIlaUISM8npWTq0rrGNi7pCyhVHfJxVmZ8xFieV4P9Kr6eROZb2X7kOVjz3b/AOtWVnOVkbXUFzMk06MwyuSdwClCR/E3fHt1rTSGS6YyKOI12hm4FUtOja4ckAhM7foK3d0KQtbjaYwpDKegHfJrvpQtoebVnzalA3UUVsLa3YyblwzINxbPoP60lsJ5JxbGI27Mu/8AejJKggHGOO471DpsVpDG95bFMzfNheAFHSsHxH4lvLbU1js5GD+SA2FyRkk/h2rdWOaU+RczNfXNCghgnvhcyeZgAA4xnOPSucDxIpXzAPU1lzTa1qJBllkIPPztwKWPQ7mVczXioPQc1VzzKvLUldI1UuLRSC03epIrvSkOWmJP1rPi8NW5+/cyMfpV6Lwvp+BmSTNK7HGHZGhb3+jcfvmBPv0rZs77RpAmLoZHTccVgr4TsmHyyEH3FWU8GQsPkuBn64pXOmEZLodbby2jkmK4VyeuGFWGhR02kZH1rh5fCeoQcwSlgP7rVXL69pRyruwHZgaLs3Urbo6K+8OI7b4ZWRsnHGaxZxe6eCJCs23PzquO/pUtp43khYJf25/31HFaJ1XS9WiIilCS9eOM0XMJ0oSTa0ZmW+prJEXJG4dfX8quw3QblWBFY1/bbfdcHkdcVmW19Na5RJN6543U0zid4M6LWdQUW6xZG4nNZt2sX2WNOrAE9ayZL43FwrTH5+gx6/0q19qEoCvgEcq2f0pSjc2pYmzUWcJqtuLLX2cfcm459a4y+Ty72Zf9rNemeJrLz4fMCkMhzx6+n6V5vq4Bvd45DqDXNGPLNnrU3dFLNJSZpCa0NBTVO8j3xEDrVomo3NNAZVlL5U209+K1wRzWNcKYrjcOmc1oRTB4Q3cdabQFrIpC1V2nA6kVA94i980rCLpcetNMorMe/wD7oqE3E0hwM/hT5QNUzqDyRRWWLe4k52t+NFFkFjoQxeQxlflpJE2yqoHBqYH5S2MY6mojIJZ1x0Xk1gjoY1kHQHn0pi4zyOamZQ5JXJNEa75HGMkU2uw3EUHHWngZ6VqaJ4b1XXZvK0+zkmOeWAwq/VjwK9a8L/Cix04x3WruLy4HIiA/dKffu38qn2nLuLlRxHgv4eXHiKRLy9RoNNBzu6NL7L7e9e42lrDYWkVpawpDBENqIgwAKthVjUKgCqOAAOlNJGOvPoa56lRzZSIXTOf5d6aLdOecZ9OlTjaRmkPHTOO9SirlGW1AJ2gg+w4qlLEF6yMf+BYrVkGRyNw9jmoJLcP9x2APrgVSSLUjHAmRtwYOuf4s1oQSPtwdif8AAT/n8qgmtpoPnDs6jrwcj9alinWRMNKPxWmrIqWqHXLSEKzqAV6MM4P6VXWZnwQfmT5gR+tWEldJMEhlPGVPFVdSCIm+NcAc7hxUyY49iO+lxMqx/wDLVcD3NWbmGKy0uONpBHGiFmJOM+p/E1lw3ieSZ5GUiAF8kgY/+vWDquuvqt3LsyIVIEUZOdox1Pv1+lb4ane8jhxtfkXKtzYufETwPDZiVY7dWXcY129cE5PX+VX9T1m2N9Fp8blITgzSLyqjGccevH4Vxl7CFuUebJaRFbb+hz+VX47WGOFWubpLc8HyQpL49cdB+NdtkjxlWndpF5L5bTWJbmCR2t2bItycI3HUjtk81cl0/UbiT7XJahPNO4uxC4+uelU2vcyrbaPaxTeWOJ0hy2e/zHg/XH0qxB4f1K4xNeXUdupO4lm3Nn19M1Kl8h+znN2epauNOs7MILq+lWUjJUQE5H+z/iaDf6PGgBs5AFPDmbBb/e/+tUh0bSt2+7vrm6k7kuTn8qtImhW4Ai09TgYy+KlzS3ZtHDu+iEudc0lESKGKCdQMgbSu32z1NIviWFl8p4YGiHRfLbC1ZXVtMiCgWkAx/tf/AFqkj1uzOSsEA9cJ0qPbQ7m/sZEjeINOeBVG3HGUZCoH0NSR61ZuuzbEE7bZATT4tQsJMAxQ/hx9KsRxaXcICYosY5yM1amnsxuEiVJ7doVaOXaSOCGyR9RT/NWVSizRyt/dZcZqt/YOmsMxRhD6ocfyqtLoM6DNvdyZznD/ADf5/OqCzEvtJtJ4S1xarH6lK5PUPC5RjLYT8g54ODXRyX2qWEHlS2yuqn/WRjJI9wetIms2l8phlCow+6UXDL9VNLmM5wTOEfVb/T3EV8jMoP3qR7yK4Uyx8nHVetdvq2kJJaq4Q3ETD5spgj3+lcBqmgzWcjPZblYH5oW4NUmcNam0KxIjLJgE9WFMiuBkRg9PU9fx9ayYtRZmaOQFHHVTVg5kQFPvAHiqTPPldHVy20WoaPI8XEiptkXrhxyD+IB/GvIPEdv5dwJFX5QSvA4HevRdJvninjVcnJCsnr2xRLZQ2WpX1rOiyRTKjqGXgg5zWVRWdz3MuqurHle544XxTDIK1fGWmpot4stsp+zTE4X+43pXJtdyN0ppXO6UWnZmm0wHUiq8l2g71TWG4mPCsanTSZjy5C09EKxWnnEnAFTacS8xQ/dKmriaTGv3stVu2s1hfIUCk5K2g7GH9nuJXICtjNTR6VIfvsBW8kK1IsY9KXOwsZMWlRLywLH3q/FZxovyoo/CrW0YpwFLmAi8lfSipsUVIiuZ42Uq/GexqGFkVmParjW6SD7uDXZeD/hle640d1e7rXTjyCR88o9FHYe5/Wok7G6Rz2g+GdR8R3Qi022aQfxyHhE+p/ya9d8N/CPSdOAn1SQ39weSmNsQ/Dqfx/Ku10zTLTR7GKzs4FhgjGFRR+p9T71f34PB59KylUb2CUn0GQWkFpCsFtDHFEvARFAA/AUDupPSnknGf0pjnHzLz6g1i+5KuNfpUTMO/GOmDTmfIOenoarls4UDr0NI0iiOSYxncRtHQk9DSecC3C+/ynpRI6shB+nTr7GsGa9azuAj7lU8owOQwo2Noxubnno4G5Awzyd1QsgOSuVPfaMn9ayDqUcrcvtJ7jHP1qCXUzGciYoe+eRmnctQaN0LcuMHYf8AaL4/QVBJaTbiVMGe5DH/AArGi11mbBOT9etaMWoedHhnCj3GTTTDlaJHkuYUwUVl/wBl6z31R4X2PExVuACM/hTrh35MUoOe1ZN9qElvbSPIBuHCH/aNTZykkKbUIORneIL5GkNpaqFSM845y3c/59KraLZNNK4zsUAF5W5x9BVe0tjcyM8jFUAyzYzgV1Nlap/ZzLIzRrxtUcMx9/wr0eZQjZHh8kqs3KRUAlS8ZNP8xpj8gdkACrjsTkj+dW7fRrSL97fSNdTE5KA/L+PrU6bYk2IoVf5/Wo3uFXgcn2rmniFE3jh43NP+0GjjEdvHHBGOAEFVnuNxy75Puaz3nc98fSoixJrjni29jojTSL7XS4+9n6VVllL9CfxqHn1pOTXPKtKRaikBdhSeaw7mgikK1m5srQcJnHG41YhvJIzkMemMVU203HPWnGrKInFM3odfniHcnHUNWlbeLGXiQsP97muOye/NL5jfStoYua6kummegx67b3WMsh9enNZ99DY3ALSRqhIwsgORn69RXGiQqc9PpVuLVLiIjLbl9DXTHG3+Ih0jSmuNRsPLaC7eaFc+WA/K+oB6H6Gki1C21uSOG8M4uQdoeNQWYdgynv6EVSW9Vy3lt5LEfMP4WqvIIbtxkiGZTlGBxj6HtWscSjCeHuUdf0PFy0bgh+sc4XAdex/z0Nc0Z5bO58qb5WThW/rXXrquo6bK8V3I09rM371X5DZ6/wC6fesrVdNgmtRItwk0DMVVwCHjPYMP89K64VLo8mvQs3ZFDzw7q3c9cVoaxftNbW10zEsqbGPuv/1sH865mKV7S4NvP26Gr87mSxK/w9Rx3q5aozwU5Uay7HP+JJE1GzSJ+cOGFc/FYQx9Ixn3rQmdnc56LxTMVnG9j6OpJSd0MVAOw/Cl2CnYowe9MzG7RTSPnFSYpv8AHQAiU4Dmmocsaf3oAMUoooFAC0UUUWEe4eFvhlY6RL9r1Ro727U/IpX92nocdz9a75QoGFAwOlQn3609eg5rilNyepu0PLHvzTDgnPehj+GKb94A1O4kgLkA5z70qtj7wyDTDuzwPyqNiVKk9ewFBVglAQ5BO3uM1XkYqDwSBzVolWiZWGcDJrPdjH8oOVHcc8UNGkNSCWVhyGO7GcqOorC1zd9lE0e4ZJKnGBnuCO2a1592AVGSePlPf3qg8ZmjdcliRyCOfw9DULsdC01OSS+J+RlBHsOPrU3mCdQFZD7E4pLjT5LW9ZZD+73YLYzj0NadvYZVQUVwOuRg1oolSkjJZfKG4blYdQeefrUlrqTRy4ORg1snSpAxZI2I4BH1qQeGzO3zRcAckjBX+tJp9AjJdR1reJcKA4D/AIc1zOuXKXeqLa2ygRxnGB3bvXXS6DFYWctwvmkRRs7Zkx0Ga5Lw3aJPNLez87OVU/xNV0k07yOLFyUrRibNnYeRbR+ZgLjIQdT7mp5JlXqfwqO4uTuPOWPU1VAMjbmPFY18T0RlCnYlMjynjgUhIXgUm8dFHFJXFKd9TWwdaOKQmkJrNsLDs0hamZpM0rjsPJpM0zNITU3AfuppNNzSZouFh+RTfwpuaM07iFwDSFT1pCaXdx607gMJoD4BB6H2pzAN0qJsiqTsBJ526MxyjemMDPUf59Kq3U02mxFYdlzpzsWMbjp6j1HY+1SZpyMQCAAc8FD0Yf4100cQ4uz2MatFVF5mHqdkt3bC4t0KpjMZ649VJ9RU3hnU0Ik0q8IaCfIAbor9P1/wqyoisXmjLOtnc/d54jcHuK57VrZrG/LBhjPVTkH3FevCanG6PGnTdKdzH1S1ey1O5tnHzRyFfrVWtTXLk30sF0y/vTGEkb+8R0P1xj8qy6o9SnNTimhO9KRR3oNBYg6U1jginr0pp+8KAEAw1Ox81H8Zpe9AMKBS0CgAopaKBH1RwchqTkAj8qMHkkU0Ek8muA6AJ56c00MOi5AFBOGOKYW+bnAz3FIaQ8N8wHC9cUxmB5I46+4pAPfPFKoyeetNaj2BFHGDkjpUVxb+aAQpVux9xzzVtFA7fnUwAY4x19O9Va+guezuZAtAUywwCO3UUwWEe7DDBY8MPXsf6YrWlAUndjn9az7ufy/u8gnn1B7GpaSLjJyKWp2CPAJyiuV4cHjcKxobtIGaHkhOFJPO3sD9K059R2rtPQ8MpPUHrXGahO0WoKVyCflbHcdjScjeEXszsYb6EjafTFaFvcFwACCB2Y9K5qwZGi3EYJ781r2/mb/kKY/KquxSihvimZk8PXMUSMJJtsKgjuxA/wAa5mFUsrRYY+wwPf1NdN4glA06NHILFwwAPoOv61ybPk/yrnr1uX3Uc7gm7jicnnmnbs49KhDfnTtwFcXMOxJkCjORUeaeuNwDEDPQdzS3CwoBNBGOtScdhTGUk4FJ6ANyPekzxkCnrET1qQQY61IEGfpSZNWhGgHXmk8pOfmAp2EVc+1NOPpV6OGFmxJIUB6EDNQPBgkDn3FIZAQOxppGOtPaIioyCvWnqAUh4paQ5xQAZzSHpTSaUGmmBGRikJ75qRhUTChghJUSeJkfoww4/r9ax7+2M2kPHIMz2zbS4/iUj5TWuGwfSobhSVyuBkGNvdG9focGu/B17PlZy4qipxv1Rw7yebZMp+8hB/p/Wqop8waG6uITximV6xz4b4bB3ooooOgRelI3WlXoaa3WgYv8Zpf4hTf4jTs/MKAY6kHU0uaTIzQIdRTdwopDPqvovPJpjAcjP50SHHWq7S57n2rglI2jFsdgb+DUTtuPHTvULSOSP15p4PrjnvU7m1rD925eTgj+dPD469e3vUauMHIxjrUNzOsKMd2OKq9hKN9C4s67M8k9DmmS6lHEOTgVzlzqzbmA698VlyXskr852ntUub6Gqw66nUXmrh4/lPH51jNcyy7t2QeQef1qvCTtw2Tkc+9SqCrbueeSO4qdXuaKMYqyGKpaUlyG7g9Nw6Vn61bIYN6qQBhuO3YmtR42fIz06D/CnSxrJCwxngjno3tVxE31MbSpy0YB5IOK1TfrCcAkY96wgVtLiWMcL1XPb2qrd3zbuuT3NU9h7mvqV8bmReeAuKzycCoonMkMbE8kc0pPOK8utK82YSJAaM1Hux0p8fPPpUEE6LxuNSAZOcc1HuwM9qaZDn0x09qrYRPk8EDinhlC4xk1V8z0p6uc9RUNgWQWxwcD2pwUetVw5pQ5qHJlWJidvQVWaVw/XjPT0p7SBV+Zh+VVLicKPlX8TQmxWLbO3saZ5o+n0qil447ce3FK8xkXKjnvRcLF5LoRyBgVJ7BhSOVkYkkAnnHSssnPY/nU8TkDa3SrUu4rE5THGMimjjvxS+aUwHGV/Wpdm9GkjUlV+8fSmtdgK7p3FRZPSrPT2qGRc/Mv40AIGpjUmaCc+woGMNMPKkH05+lPNRmiLcZXQnG5wesIY9bmUc8Z/rVet3XovKupbjyiRLbiPfjgMGH8xWDX0NGfPFM4o0+S4ueRS03vS1qWApjUqng0jUABznj0rMutRlinMaqOK0/4/wAKybm1M9zI+8Lika0+W/vCf2ldEcACoH1K6zjcKjnVoW8veTUSxsx5BoN1GFrjxeXCkkSHmipWt+Fwp6UUXQ7x7H2EXyKjIIYgdPapRHg9M1MIlB3Yxx2rzlFk8yRUFqWAbOPp3FEiJEhbP+9/Wpri4SKMjI4/Wubv79/MZd3fjvRKSWiLhGUtySbUDFJgMd3f3qnJdvMMZ7cVWiDTfxZPUe9PEZjk+bPuaSXc3slsNMO7GF59/SlW3CkYHB6E1bVMDnrSHBBGf/rVQrsiji2MMZP6VM4ICtwFPOfekBXg5/8A10smDHyOO9SDEMoA4/n1qtc3iRZGMYwc+tG/YeR8wOOnY1U1H97bOBznNUhMy/EACyLcx8K33iPXtWLNKZEEi/dFTC88+F7Odv8AZye1ZBuCivAeSvH1qxq50VlJvsomH93H61KSM5rN0icS2AHAKMVOK015U5ryaq99oxluMZsVOjbUAFVM5fGeOuKtW48xlyR0yaaSSuTZg8uGwD05/GmGQu3LDceTk0t6yLChVApJyTVBmJJzUOSeocrvYuG52I2Mc8dKozXThhzgUpyRk9BVS43SNtQFj7Ula9jSMS5Dduej/rWgJCIs+ac+g71iw2cindK+3PbvWiGCx7cAZ7d6znGz0KcUS+YScknI6c1atLQXW5pCTzgDNZytzmrVveG3bIxjuDRBpPUyktNC8+mQc+W2GHo2azmG1uw9cdKvtq8YUhY0DHvms2STexcnPtWlRroTFNbj1KknjvTs+lV0BJ96mCOeAD9KzKH7iRgd6lglMedhIOMEHoagAPQ5FKzBeeM1pFohosIjyBmAJxyfpVZ32sfSpIZwj7ygfj7p6Uy42sdyAhT0BOcU2CI24PHQ9KZmlzlcelNzzSGL1qNjTs0x+KT2GjA8TMRZwrk4MpJHbpXNA9q6LxOc20C+sjH9BXM7WxxXvYP+EjmqfEyU8UZzTVAC/OST7UDDE7eBXUTYXikPSlC89aaaAFb7w+lUWH76THrV49R9KzZZ0inkDEAk96C4q+xTvEP2nPtTRc+UOADViWeJmLA54qose9Gc8DtnvSWrNm0lZj/t5/hUk980U+2RUBLRhs0U7ozsz7HbEfzenrVaW9Cj3qSaUEFQayZlYseuO+K8yUn0NoRT1kR3MpmPbHXFUpbbduZs/lV5FAYArwe9TJEDnnI96SRs5W2MpbVR0xjqOaAF6Acj16Vemi2cZHXjnp9aqsiqT/L0pjTuBKqDg4B457VWlmjAPc57UsjKGw2Rn1qjcsQSQTRcY6ScKchue/pUsNyCoBbrWTLIeg656VXFwwbIJH44qWVoaFzcmOTGePbkVVe8AU7uuO/emTSh4CSwBPH41gy3mGIckYPQiriiHqZ2rymK8Z04Dc1nSz7wJAee9WNUmEjEgdRWQJSpx2IrZRBSN7QLzbdvATxIMj6iupjIMZrziG4a3uUlTqjAivQbGdLiFJEOVcZFediocslIifcVV3uy5A+U9aljfZHk91qBvkm56Zwakj+a2x3HymsbXVhLuLctvtSMfdAOazxJhaWWWRTsyCCADzVJ5Sp27c1mo9C7FtZVZiGYhfUdTTluIYF2oDnvVJdzDJPWmnjqapWQ+Ulmu3YkA4psMpVs1EV3Ek9MU6PpUS1ReiRqK3Gc9ac0jAbexqvC2V3HoOlOzk1kjB7jxHCX3iJUYnPy09mIOKjXJI4I96n2CRh5almHXNaWvuQxPmIGDjHtU8cmRyeaiabbKInxgccetEilW3Lye/uKdrMRLK2fnPUDGc1BHMXba/4GoZJmIx2NMRyGyDg1S1YmaaqChPQ9qmDxyWJXYu9Sfm7kUyIYhGTlu9RRAtD94AbuSfpVtCRBu5ppNJ3pCaxKHZprmkzTJGwCaEruwzmfEcu64hjH8Kkn8f8A9VYoqzqM/wBov5ZM8ZwPoKrDpX0dCPLTSOWTuwPrRkgUtFbCuKO9MbinDvTW6UADfw/SsLUR/pZrd6hfpWJqORdnFBvR3K8TLvUOuV71bupIpI1jjXAFUQQ3FXGtGVlbkjbnimm0rIdRR5rthbwFgQjYI60U6AFWY5x2waKydzPlXc+s33E56e1NXBTkgHoakfOMjI/3qaFbbkAZrzzq6EL7sEA1FuAAGTVhgpJAB3VDLtjAL/hjoaRSI5jH5fP3scCsuSRRx61LNMQ+4885rOmL7jJ2PX2oLSsSO+7JJ571VmHGd2Pb0pHuAR83TFUZ5fQnHrmmK4yUiJSBkEZ68+9Zs1xtO4t1/SpnmZgQ2PTNUJ1VxlD06girSFcnWYSA7uQe1Yl/L5T4Y528DPcVLJM1tyx47DNZF/eiQ4HSrjHUGQ3M+48ms9pfn6/SmvMW4qMcnmtkibk5OOc810nhfVPLkNnK3B+aP+orl+TUsIdHV1YoVOQR1zWdWkpxsxXPR7j5juU0sEgEmD0bn8ao6VqCalaZGPOTiRP6j2q35Y6HI9j1ryJXg+VlpXIblPmIA75FU2AyCa0drkGNyAQPlY96oSW7hjn7tZt63Liug3jOP4RVdmbd83TtVoIAu3cc9sVVkBEgRwQTTKSAS5ODx6YqaNPMcAHrUa27P8w/WtOzsmjQEkeY3rUtp7ETaSGBdoAPbjNFXG0+dj/qpAfpmoJbeSA4cYPp3qXFrU57iIcFSRwDQN3nEg45NHKxqSOucUmCZCB1zQMRgSMmpoZsja7Y285pseDlnOSDTJipfdGMCqXcQ+dAqKwIIJPTpTIUBlA9Oacm2S2cEtv3A5PQVJaQlcsR16VpppYixZdtsXv2/GlIRYto+8oJ/wDr1F5gklKjkL396SSRdh28E8fUU5PQaRBnk0HpSCj2xWJQCszWbwWlm2D+8f5VrRdhGhLEAAZJJriNV1A316zA/ul+VB7etdeDo+0nd7IicuVFQmlB4qPNOB4r30cw/PSlpmadQAq9TTX6UA8mkfOKQxf4VrNvIw11z6VoZOxcVEyOJy20kEelDNISszNS2EYOF5Jq/wCcCuChJx2p+5iT+7b8qXL54jbp6Ute4nZsqygTMDsxgdhRVn95n/VtRRqOyPqZlJQ4J59DTFO1Tu49h6/SmyNjvn3FV3nXPfOOteYzqSJWnUMewPoO9ULidmOScr7dqjnmGcqeenSqUku1ucjPPFSaJJCTSqc571AzjYQTz05qOWbIJXp71TllzwW/WqBsjuAI/wDdPcVnuxJ78flV133Lj1qi2+NyCuCelNIkaVLHcvXjqKrXLhVLKAGHVelW5ZIxEeQPpXNanqG0kK3PcitIq4FDULwu5FY0spY064nLMSaxbrU8Ex2+Ce7/AOFddOm3ojKdRIuz3EVsu6Q9egHU1nPq0zN+6VUHuMmqmXbLO+4980wFOoFdcaCW5ySrN7GnHqs/QuoPugwalj1w9JbcH3VqyiRjimBvkOabpR6oSqyXU6qDXhp0sV1EHBPTGCD6g122m65BrNoZYD86/fjb7yf/AFvevH2mLKqHoOgrRsLyeymSe3kaOVehH8j6iuWtgY1o6blxxLi9dj1jzCRgsRjp7UjTnoRzj8DWLpniG31MLG4EN1/cJ+Vz/sn+lau9XG2QEGvCrYedJ2kj0Kc4zV0yvKWz8pOP5fWnxruA805x0IqTYq/eOR69xTxgDIxj2rlk3sb6WHxMv3T271oQ3KDhx+IrOG3qBz7U5X5x1rO0kTKKZ0dvOxXEMyH/AGS20/rTpR5rD7RbbjjqcE/pXPqwz1waVpCB8z5Pb2qlUbVjL2WpcnhO0KilQGJx6VVJ2TMV7cfWhJmCsFcjcMH6U3BzUuVyHCw0ZVuB1qXaHUqThh04p7qGRWXANPCGXDBcEdT0qkyGiCALuwR81SyykLhAcnvThEqtwQT7c/8A1qOA3UbvX0q07LUVhqhYk29CfvY7VG5DNkDAp7JlSdwIqPBNS53HawE5peFXJp20IpZiAByc1yWu+JA4a2sX4PDyj+S/41rQozrSstiZSUVdieINZ8xms7dvlBxIw7+wrns8mowacD8xr6GjRVKFkcspczuyQGniowaeOlbEjvSn0wHgU7NAAOpoalHWkb0pWGIp+UU95CEqMfdFKw3ED1oAs2iMQXPINWieeFpUAjiVaaxwKLDILhjxxRUcjbmopXA+iJJ2HQ4HvVC4uFHc/hUVzcNzzxis97kFcP1PWvKPSSsTSXJ5+tV2uWPX8cVWkuQCeM/nVV9wbIfrzzTsJssyTbiRuB+tVX7jP4U1j0Izx6GoySvzMRTQiRHX+IVHfTRCPBI/GoLi7QIcnoK56/1MkFVbIrSMbiIb/UmRmjDZWsG4uckknj3pl3PnLFvxNc7e37zSbEJEan867KVK5jVqWLV7O8o2x8oeuO9ZyogPJI+tOjuSOvBpWuVJ5UGvRgoRRwSlJvUCIyOWFRFFLfJk/hTxcIDxGKeLzssYqm4vqTqtiEkrxtP40q5b+HNWInkmkwygL9K0II442DFQVHUGmqTlqmS6ijozPS2BXJGDUgj8sZNXWVS5IGBngVmXk/70qp4FXKPIrkKTmywGIrf03xLcW4EV4DcQjgMT86/Q9/xrlY5jnBNWRJlDjrisZ06dWNpI1jKdN3TPR7W/tr1QbSdZDjlDww+oqXzSrZ5U15VCZRMJdzK4PBU4IrqLLX76KIC4xcKP7/3vz/xrxq+XW1gejSxnSR1/2kH7yg+604To3R/zrnI/EenSMokZ4HPQMMj8xWrBdRyjMUqSD2Oa8yph5x3idkakZbM0d7Y6E+5pI2AfJBB+tQCdl6ofwpGuVC5LMPqK5nBvoaI0VBznP5VOJOn7v8zWQmp7HADlvYiri6nHgbztJ7CsnSkiJJsuDeegA/Cn8j7zfhUS3Ecg4Yn8aXzAp4ABqUpGbTJdzEYGceppuCW5yfemvPDEu+4mjjUd3YAfrWRe+M9FssrHM1zIO0QyPzPFbU6FWo7RizGU4x3ZuCMnrVa+1G005CZpPnxwi8sfwrkLrxld30ZFsotkP93lvz/wrGFy5clmLMTkknJNejQyuTd6unkYyrL7Jo6/rt9fRERrsg/55KeT9T3rCRZ3g8zaB7d61I38zk9KhmZByjDPcZr2KdGFNWirHO227syPtsgbGw5FB1B1PKVd3K7ElVz7VDP5TIS6jirsBD/ab/3RSjVHA+6Kokox+UVI1uAgOcZpaGiptq5a/tSTGQowOtTx6tG2N4IrLwI4XXOSe9IgDRe9NK5jNOLsdLE4kAZTkGp5I9q5PpWJaYWAEzbWHbNTvqM7JjAYdM5puJUZLqXVbp9aliw0y1hyX08ce5QCc9KmtNRcgO7ID6UrBdHSSsNvFQvKAnvWZ/avG5o2AHcUC6Wc5jOaTQ7lsmiozu2jpRU2A9pnuBjg49qznlxnBAx7fpQ06upywH4VVkKuODzjp615dj0rkjS4A6jHWmGYSAkH6VUeV0PK8enWq8khQ7gQAarlJLv2jgg9qz7q/K5wefaqtxetnKmsu5ui2STWkYCuPur5nzzise4n4JJwKdLKzsFXJY9hWrpPhP8AtuJnluGjC9FA61qmo77Gc5vocTd3DTuVUEIO3rVP7Pj5nOM9q6zU/CsttdiCGdXLHGSKsXHw81CG0Fw1xE4Izt6GuxYmjFI4nGbbbOMaKNhwMVa0vQp9VuvJgdBxkk9qvReHr6dm8qIEqcYzSW6ahomoI3lOr55A71U6kZL3XqEYtPVFbUfDlzp04id1dicDbVu48IanZWQuWaMqRnAPNWrua8ubkzSROCTkFh0q7faxc3WnR22GGxcE+tc/PU0szTlRyaR3zL8qkgVNEJWX532sD0q7Z3L2wYMoP1FVJGaW4LkYB7CuqniJJ67GM6Sa03JxHK0DSB1IHBHeqj2YeM5Iz6065k2Qny8j1qvbySTHGTmuj6xGS1M1RaehB5To+MZq5HCONzY+lWPs+EySCTQIsLXNKr/Kbxp9ym2EuSF5APFaAlxb89TxVZ7UNIDkjNTi22qPnOKwlUV9WbKndaIoKPMvuegrYswu/ArMhgLX7qrdB1rSggeFtxOacqkeoo05GrHc3EeAkzgemaZPqd0pP71TjoCoqkbp1O3YTiqk8kjuzFcA1m403rYtKa6midWugAcR59cVUl8R3iyFQkPHfaf8aqh2xgA8U1LZJX+bIJNTyUluiuao9mXf+Es1VB+7eJPpGP61Um8S6vcHEmoTAeikL/KiSyjVsZOKj/s5N2BnnvVQjQWqijOUavVlOSeSVsySM5PdiSf1puKu/YEXJJPFRm3BbgmuyEoJaI5pRlcuW7COx8xuwqJbnP7zd8o6ipAh+xGHBIJzVPyTkrjg0NpiSaJ3up5eFbavoKaqyN3oQBDtYdKmJBPFc8mzdIi2uvO4Cq93JKPlbGParoQCqV/94fSiD1sElpczSzFuCamdJVRSW4PvUA+/XWQWVpJYxboMtt5JrSUlFXZknJ7HMudgGH3HvSwSHeF9TXQXlhpn2ctGjKwHr3rEt4R5ylcmmpKWxMk+peubON4A4yHArKjZvN2l2x25rTu5pI4sBGJPHSslNySbirZ+lUwR614D8A/8JHov2h7jhnKlMdBWJ4i8KJo+q3NuoO2LGPer/gn4ir4b0eS0KuG3FlwvWsLWvFkur6rJeS7gX7HpUJdyr2Rl3KCMJtZgSOQaq28pt5yVb3INT3upLdPGNqjHcUkEQLFmAOaajrYTl1NNbpJY1IPPeiqkcKLIykkDqMUUcjDmPT/OBP3jn60jSnGQ30FUmmHucUxrgjv+VeZynp3LklxhSd2KzJrvJ4OfrTJZjjO78KoSyHkZqlEQ+afOeapHfPKscalnY4UDqTQS8jhVBZieAK6vwzawWTNNKoeYrjce3sKpyjDcl36GH/ZklkoDrmZxyf7vsK1dIa4si74YrtxVu/kjub0kDAzgVrzrarph2KAwXFZe2TuS4bHGzyyvd+YCc579q2dQ14NYxWyOxYLgkinadZxy3OHIKsec1Pq+m2sKoY9vJqXUi46oOTWxylpfy2jvnAJOarXt69xdpMwHFXZ4kMp4FVZ4FAx/KrpuD1HKDWhNPqSyW3l7OT71HN9la3JUkNgcVALbIOOeKjdEKDacccitYx6RI0W5HFBC5bdjNQzRQEqoABNWIbWaWN2jxkds1Vkt51nRCOSeOad5J2D3WFxp6eSTleR0rF02Jm1Dyx7g10E8MyRNleQMGsjQozJq4ycda6KabWpjJpO6LMiYk2g5INROkueFOKv38HkyZA6nrUA3FVGetWqTaumT7VJ2IxFKzKAv51YdMIAeoPNIVbzVGSKtPF+74HeuWrZS5XudVK7jzdDJtgVv3JHatQtmqcURFzISDzjtVsAkfdNRNy6GkFHqV8HJIBOajnj8yM7W+Ydqsxq4BGCOaRo8KcKfqa0gkldrUipKTaUXoVIxtOTUvy9RU620gGdpwaa0JXrGQKainFticmpJIbIvIPrQcBRzVqO3M0ZJO3B4BpstngcvSpxaVxVJJuzMxrhcMPeo45EZwMioNsfmPu3/AHu1O+zwnkPIK6FHQ5nLU1z5YjXaRk1EscbE5Az61nbVXgTv+VPRUDDdcMR6Yqyblm7t2IGwZPtULQyxxq7LgGrbuFCqsoU+pqGSN5hh7uPHala472IFkB6Cqd8cv+FaiabJtyLmHHuajbR3uG4u7f0+/UqNncbldWOfH3q6iPU7aK0jQsQQuDxUK+Ebpm+S6tT/ANtKmPg/U5AAJLdvpIKuUVJWZmm1sUb7UYJECxHt0pdBv00+/W6kgWZV/gPerTeBtXz92I/RxUq+DNbUfLAh+jihJINWdIvjjTSPn0mL6cVIPG2jE5bR4T+ArnU8L6yi4bT1Y/7wpG8Nav8A9Av8jSC7OlHjPQe+jxfkKX/hMfDzD5tGj/75Fcq3hrVe+lv+BqM+HdUH/MLlp6BdnWHxV4bPP9jx/wDfIrM1jxBo15ZtFaWAilPRsYxWG2g6igJOlz4+lZggPmspiZSDgg9qasJsvxnzW+XnAoq3Yw/uvu4oqyTqWkA6Go2m4OefxqJicVE/evNsemEk1RQxTXlwIYVLOfyH1qGQndWp4WYm9nyegGK1pQUnYyrTcY3Rrx6PbWMG3zd05+85H6D2q9a6dth3ebgnsao6iT9q6961rclrHLckCta2Xw5ea5wU8fJtqxmmxmNz8pBGetXLuGdLbb971xTdJYvM4Y5571e1L5FG3jp0rmlgVGLdzqhi3JrQy9MhuGZtqHI61X1B5QxVgeK6K2+VcrxxWdqfzbsjPy1zVcPywWpvCvzT2OMupiGNUJbp+Oa11VWuCCAapXsaLdoAoAzUxVrI6ObmGGUiMHpkVV35JOfwrWnjQBcKOlYlx8pbHHNerhIK9zz8TLS3maFqWFq5A6DrVSKRmu42ZuM1Yt/+PGT6VTg/4/I/rXf7NODPP537Q0r1mkikGO3XHNc/4f41XcWAxmt28J3P9DWHoIBv3z6GuWtojqo6s19UcEgE5qjEhZ8n7o6Ut39+kTiMYrCnNxR01KSbLGweeuDWnEEhG6TABFZdj811GDzWhqH3h7GuScm6tzpjBKlYSC8tzcT8DAIxxUhuoMH5f0rL0oB2mLDJzU9yArMBxxWs67XQyjRi2WVu4Qo4z+FRz3cbwsoHJ9qop/qxSH7hpOvKxpGhG5dW9VUC7ScCkNwLhgmMe9UCTt/GnxffH1qXVbjYapJSuTTSlTtQkCq0kjEH5iamm6mqrfcpQk7BOKuUInTe2496khj85ztbAqngb2471bseJTj0rui9DgktSw1sqMMtSrDGGGVOPenSKN+cUxqYkSvGDKTgYpph3sMED8KlVQVPFPtwNwGOKAKt2uyLbu4IrCmxFxu5rY1n5CAvHFc+5LOSeaaFccJnHRj+dSx3UoPEjg+zGqtKvWmI1E1C52hfPk/76NWF1O8QfLdTD/gZrLTrU9IZoLrWor0vZx/wM1Zh8Raoh/4/piP96sanjpQB0A8U6qvS8k/E1PF4r1X/AJ+3rmwTU60WFc7PTPE9/cXccUk5KscHIFY+pIDqV1gDPmVDon/ITh/3qsaj/wAhO6/36EtQewW4xGKKfb/6uitLEXP/2Q==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2B1320B-8A30-42A0-835F-951CBF193DCA}"/>
              </a:ext>
            </a:extLst>
          </p:cNvPr>
          <p:cNvSpPr txBox="1"/>
          <p:nvPr/>
        </p:nvSpPr>
        <p:spPr>
          <a:xfrm>
            <a:off x="263352" y="1344226"/>
            <a:ext cx="2664296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数学与自然科学类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BA51DA0-AEE4-4A8C-A327-237251689898}"/>
              </a:ext>
            </a:extLst>
          </p:cNvPr>
          <p:cNvSpPr txBox="1"/>
          <p:nvPr/>
        </p:nvSpPr>
        <p:spPr>
          <a:xfrm>
            <a:off x="263352" y="1805891"/>
            <a:ext cx="2664296" cy="36933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高等数学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线性代数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大学物理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普通化学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分析化学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有机化学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概率论与数理统计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1E1B131-FF7F-4C93-9585-A50036DF3B00}"/>
              </a:ext>
            </a:extLst>
          </p:cNvPr>
          <p:cNvSpPr txBox="1"/>
          <p:nvPr/>
        </p:nvSpPr>
        <p:spPr>
          <a:xfrm>
            <a:off x="3143672" y="1344226"/>
            <a:ext cx="2664296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工程基础课程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A5C548E-F14E-499B-A88E-C6046F25D3D0}"/>
              </a:ext>
            </a:extLst>
          </p:cNvPr>
          <p:cNvSpPr txBox="1"/>
          <p:nvPr/>
        </p:nvSpPr>
        <p:spPr>
          <a:xfrm>
            <a:off x="3143672" y="1805891"/>
            <a:ext cx="2664296" cy="37312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工程学导论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工程制图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物理化学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现代仪器分析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化工原理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食品机械与设备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食品工厂设计与环境保护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A3BA484-D673-4B20-82E5-A9221F7AAEE3}"/>
              </a:ext>
            </a:extLst>
          </p:cNvPr>
          <p:cNvSpPr txBox="1"/>
          <p:nvPr/>
        </p:nvSpPr>
        <p:spPr>
          <a:xfrm>
            <a:off x="6023991" y="1340768"/>
            <a:ext cx="3096344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核心课程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96BCA47-A93E-4258-8564-758D1DF78EA3}"/>
              </a:ext>
            </a:extLst>
          </p:cNvPr>
          <p:cNvSpPr txBox="1"/>
          <p:nvPr/>
        </p:nvSpPr>
        <p:spPr>
          <a:xfrm>
            <a:off x="6023992" y="1812708"/>
            <a:ext cx="3096344" cy="37312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食品分析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食品化学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食品营养与功能性开发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微生物学及检验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食品工艺学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食品保鲜与冷链技术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食品安全风险及信息化管理技术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814FF63-3A13-4565-B250-28989EDFF7D3}"/>
              </a:ext>
            </a:extLst>
          </p:cNvPr>
          <p:cNvSpPr txBox="1"/>
          <p:nvPr/>
        </p:nvSpPr>
        <p:spPr>
          <a:xfrm>
            <a:off x="9255613" y="1340768"/>
            <a:ext cx="2664296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实践课程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F67CA1E-8B18-4BBF-A55B-C08C17833DA5}"/>
              </a:ext>
            </a:extLst>
          </p:cNvPr>
          <p:cNvSpPr txBox="1"/>
          <p:nvPr/>
        </p:nvSpPr>
        <p:spPr>
          <a:xfrm>
            <a:off x="9264352" y="1788524"/>
            <a:ext cx="2664296" cy="37312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工程创新与实践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化工原理实验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现代仪器分析实验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生物化学实验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食品分析实验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微生物实验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食品工艺实验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食品营养功能实验</a:t>
            </a:r>
          </a:p>
        </p:txBody>
      </p:sp>
    </p:spTree>
    <p:extLst>
      <p:ext uri="{BB962C8B-B14F-4D97-AF65-F5344CB8AC3E}">
        <p14:creationId xmlns:p14="http://schemas.microsoft.com/office/powerpoint/2010/main" val="122779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01882" y="129395"/>
            <a:ext cx="8229600" cy="576064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专业特色优势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--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学科平台</a:t>
            </a:r>
          </a:p>
        </p:txBody>
      </p:sp>
      <p:sp>
        <p:nvSpPr>
          <p:cNvPr id="7" name="矩形 6"/>
          <p:cNvSpPr/>
          <p:nvPr/>
        </p:nvSpPr>
        <p:spPr>
          <a:xfrm>
            <a:off x="479376" y="620688"/>
            <a:ext cx="1768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l"/>
            </a:pP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学科平台</a:t>
            </a:r>
            <a:endParaRPr lang="en-US" altLang="zh-CN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D8C9420C-BFDE-EEEC-5F7A-4EDA4DFFF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82" y="2241882"/>
            <a:ext cx="9233691" cy="2790187"/>
          </a:xfrm>
          <a:prstGeom prst="rect">
            <a:avLst/>
          </a:prstGeom>
          <a:solidFill>
            <a:srgbClr val="EEDEEE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省部级专业平台：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国家一流本科专业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食品科学与工程”（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2021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     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上海市一流本科专业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食品质量与安全”（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2021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     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上海市高水平大学建设学科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“食品科学与工程”（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上海市教学团队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“食品冷冻冷藏与冷冻干燥技术”（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2016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上海市高原学科重点建设点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“营养与食品安全”（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2014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itchFamily="34" charset="0"/>
              <a:buNone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上海市一流学科重点建设点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“营养与食品安全”（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2012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709191-C5D4-1EF2-6CDE-D8E9E84F20B0}"/>
              </a:ext>
            </a:extLst>
          </p:cNvPr>
          <p:cNvSpPr/>
          <p:nvPr/>
        </p:nvSpPr>
        <p:spPr>
          <a:xfrm>
            <a:off x="407368" y="5085184"/>
            <a:ext cx="9233691" cy="1405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监研学合作平台：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上海功能食品产业技术创新战略联盟理事长单位（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2016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上海市食品安全风险评估委员会成员单位（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2010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上海市食品安全舆情监测工作组成员单位（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2010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）               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77D0D40-EFB8-FBEB-4BEB-E167B89CAD5D}"/>
              </a:ext>
            </a:extLst>
          </p:cNvPr>
          <p:cNvSpPr/>
          <p:nvPr/>
        </p:nvSpPr>
        <p:spPr>
          <a:xfrm>
            <a:off x="407368" y="799671"/>
            <a:ext cx="9295309" cy="1405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省部级科研平台：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国家粮食产业技术创新中心（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2021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）          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上海食品快速检测工程技术研究中心（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2019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上海食品微生物工程技术研究中心（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2016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                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4B0EBC0-B7BC-B2B5-30EF-0DD41AFC2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659" y="2793676"/>
            <a:ext cx="2412255" cy="1671315"/>
          </a:xfrm>
          <a:prstGeom prst="rect">
            <a:avLst/>
          </a:prstGeom>
        </p:spPr>
      </p:pic>
      <p:pic>
        <p:nvPicPr>
          <p:cNvPr id="14" name="Picture 38" descr="222">
            <a:extLst>
              <a:ext uri="{FF2B5EF4-FFF2-40B4-BE49-F238E27FC236}">
                <a16:creationId xmlns:a16="http://schemas.microsoft.com/office/drawing/2014/main" id="{93405312-4E90-B468-F97F-A14A69F7B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6316" y="4626219"/>
            <a:ext cx="2454940" cy="1870545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F4EC0F3-BC06-236B-D3EE-B3F120F011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316" y="951060"/>
            <a:ext cx="2412255" cy="16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94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263352" y="132283"/>
            <a:ext cx="8229600" cy="576064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专业特色优势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实践及对外合作平台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CA68DB2-8A8F-C6C4-B24B-591C05946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027" y="1051113"/>
            <a:ext cx="3217926" cy="205038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757374F-BB54-BF16-293F-B92A75CD822F}"/>
              </a:ext>
            </a:extLst>
          </p:cNvPr>
          <p:cNvSpPr/>
          <p:nvPr/>
        </p:nvSpPr>
        <p:spPr>
          <a:xfrm>
            <a:off x="263352" y="1340768"/>
            <a:ext cx="4879052" cy="170540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57150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年实验室通过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教育部工程教育认证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150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中心实验室面积达到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4730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平方米</a:t>
            </a:r>
          </a:p>
          <a:p>
            <a:pPr marL="57150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实验设备固定资产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6400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余万元</a:t>
            </a: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57150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涵盖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个专业方向的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个专业实验模块</a:t>
            </a:r>
            <a:endParaRPr lang="en-US" altLang="zh-CN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3BE355A-5853-D858-B788-468EA9AFA7F3}"/>
              </a:ext>
            </a:extLst>
          </p:cNvPr>
          <p:cNvSpPr/>
          <p:nvPr/>
        </p:nvSpPr>
        <p:spPr>
          <a:xfrm>
            <a:off x="378527" y="674830"/>
            <a:ext cx="2031325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校内实践平台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67BAC7D-059F-4DC8-CFE0-9D8EAFBEA74C}"/>
              </a:ext>
            </a:extLst>
          </p:cNvPr>
          <p:cNvSpPr/>
          <p:nvPr/>
        </p:nvSpPr>
        <p:spPr>
          <a:xfrm>
            <a:off x="378527" y="3101493"/>
            <a:ext cx="3570208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校外实践平台及对外交流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2822A03-6156-E116-7738-DA2FC4DAFE90}"/>
              </a:ext>
            </a:extLst>
          </p:cNvPr>
          <p:cNvSpPr/>
          <p:nvPr/>
        </p:nvSpPr>
        <p:spPr>
          <a:xfrm>
            <a:off x="263352" y="3792351"/>
            <a:ext cx="7757169" cy="279954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与光明集团、中科院、国粮院、上海农科院等建立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战略合作伙伴关系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与丰益、金枫酒业、</a:t>
            </a:r>
            <a:r>
              <a:rPr lang="en-US" altLang="zh-CN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SGS</a:t>
            </a:r>
            <a:r>
              <a:rPr lang="zh-CN" altLang="en-US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、天祥等建立了校企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产学研合作基地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成立上海功能食品产业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技术创新战略联盟</a:t>
            </a:r>
            <a:endParaRPr lang="en-US" altLang="zh-CN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与上海市市场监管局、质检院、嘉里、良友等多家企事业建立了良好的合作关系</a:t>
            </a:r>
            <a:endParaRPr lang="en-US" altLang="zh-CN" b="1" dirty="0"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招收蒙古、越南、巴基斯坦等国留学生，与美国、加拿大、英国、澳大利亚等国高校、研究机构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开展广泛国际科研合作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C6CF785-9EC8-6CAF-8E8B-73A695308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673" y="5111205"/>
            <a:ext cx="2105947" cy="11401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4110AF4-D5D0-7C0F-B095-4B61D73E5F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665" y="3787707"/>
            <a:ext cx="2436796" cy="12172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1AD2CDE-56C4-21DA-25C3-E526C356E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2024" y="5104479"/>
            <a:ext cx="1716101" cy="11427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4F2BE92-CB71-EA6C-EBCE-157D5BB835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826" y="1051112"/>
            <a:ext cx="3131104" cy="20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55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327355" y="95088"/>
            <a:ext cx="8229600" cy="576064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专业特色优势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科研创新平台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FF19241-EE07-1680-0775-6A5C36F69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986" y="4824532"/>
            <a:ext cx="4936654" cy="1505665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871F8D26-BA76-B049-CF3C-3AD45AF05003}"/>
              </a:ext>
            </a:extLst>
          </p:cNvPr>
          <p:cNvGrpSpPr/>
          <p:nvPr/>
        </p:nvGrpSpPr>
        <p:grpSpPr>
          <a:xfrm>
            <a:off x="8427999" y="3412032"/>
            <a:ext cx="3253714" cy="1394183"/>
            <a:chOff x="8519469" y="1192037"/>
            <a:chExt cx="3316756" cy="149880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D7A93F0-4F4F-7A3C-8FD3-CD0007E78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9469" y="1192037"/>
              <a:ext cx="1112442" cy="1469593"/>
            </a:xfrm>
            <a:prstGeom prst="rect">
              <a:avLst/>
            </a:prstGeom>
          </p:spPr>
        </p:pic>
        <p:pic>
          <p:nvPicPr>
            <p:cNvPr id="7" name="Picture 2" descr="G:\徐斐\2018创新团队\libaoguo-3dengjiang.jpg">
              <a:extLst>
                <a:ext uri="{FF2B5EF4-FFF2-40B4-BE49-F238E27FC236}">
                  <a16:creationId xmlns:a16="http://schemas.microsoft.com/office/drawing/2014/main" id="{02B80CC9-EA7F-DD7F-A0A3-D92F4C99AE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5" t="12671" r="8235" b="25140"/>
            <a:stretch/>
          </p:blipFill>
          <p:spPr bwMode="auto">
            <a:xfrm>
              <a:off x="9312071" y="1220602"/>
              <a:ext cx="1090282" cy="1450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91B92D6-9943-25EF-DBA0-02CCEB583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8229" y="1200910"/>
              <a:ext cx="1091517" cy="148993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8D248AE-C66C-85B1-E352-0B604B6A6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56463" y="1208153"/>
              <a:ext cx="1179762" cy="1469593"/>
            </a:xfrm>
            <a:prstGeom prst="rect">
              <a:avLst/>
            </a:prstGeom>
          </p:spPr>
        </p:pic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BFC8B6D7-61B6-28BE-D6D7-1B2288AB32B9}"/>
              </a:ext>
            </a:extLst>
          </p:cNvPr>
          <p:cNvSpPr txBox="1"/>
          <p:nvPr/>
        </p:nvSpPr>
        <p:spPr>
          <a:xfrm>
            <a:off x="335360" y="980728"/>
            <a:ext cx="11462755" cy="2342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近五年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近五年承担科研经费近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9600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万</a:t>
            </a:r>
            <a:r>
              <a:rPr lang="zh-CN" altLang="en-US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 ，</a:t>
            </a:r>
            <a:r>
              <a:rPr lang="zh-CN" altLang="en-US" sz="20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为学生培养提供了良好保障</a:t>
            </a:r>
            <a:endParaRPr lang="en-US" altLang="zh-CN" sz="2000" b="1" dirty="0">
              <a:solidFill>
                <a:srgbClr val="002060"/>
              </a:solidFill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发表论文</a:t>
            </a:r>
            <a:r>
              <a:rPr lang="en-US" altLang="zh-CN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982</a:t>
            </a:r>
            <a:r>
              <a:rPr lang="zh-CN" altLang="en-US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篇，</a:t>
            </a:r>
            <a:r>
              <a:rPr lang="en-US" altLang="zh-CN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SCI</a:t>
            </a:r>
            <a:r>
              <a:rPr lang="zh-CN" altLang="en-US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收录</a:t>
            </a:r>
            <a:r>
              <a:rPr lang="en-US" altLang="zh-CN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353</a:t>
            </a:r>
            <a:r>
              <a:rPr lang="zh-CN" altLang="en-US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篇，其中</a:t>
            </a:r>
            <a:r>
              <a:rPr lang="zh-CN" altLang="en-US" sz="20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中科院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</a:t>
            </a:r>
            <a:r>
              <a:rPr lang="zh-CN" altLang="en-US" sz="20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区和</a:t>
            </a:r>
            <a:r>
              <a:rPr lang="en-US" altLang="zh-CN" sz="20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</a:t>
            </a:r>
            <a:r>
              <a:rPr lang="zh-CN" altLang="en-US" sz="20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区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150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篇</a:t>
            </a:r>
            <a:endParaRPr lang="en-US" altLang="zh-CN" sz="2000" b="1" dirty="0">
              <a:solidFill>
                <a:srgbClr val="C00000"/>
              </a:solidFill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获得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重要科研奖励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21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项</a:t>
            </a:r>
            <a:r>
              <a:rPr lang="zh-CN" altLang="en-US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，其中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省部级一、二等奖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6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项</a:t>
            </a:r>
            <a:endParaRPr lang="en-US" altLang="zh-CN" sz="2000" b="1" dirty="0">
              <a:solidFill>
                <a:srgbClr val="C00000"/>
              </a:solidFill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申请发明专利</a:t>
            </a:r>
            <a:r>
              <a:rPr lang="en-US" altLang="zh-CN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184</a:t>
            </a:r>
            <a:r>
              <a:rPr lang="zh-CN" altLang="en-US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项，获得授权发明专利</a:t>
            </a:r>
            <a:r>
              <a:rPr lang="en-US" altLang="zh-CN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93</a:t>
            </a:r>
            <a:r>
              <a:rPr lang="zh-CN" altLang="en-US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项，其中美国专利</a:t>
            </a:r>
            <a:r>
              <a:rPr lang="en-US" altLang="zh-CN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</a:t>
            </a:r>
            <a:r>
              <a:rPr lang="zh-CN" altLang="en-US" sz="20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项</a:t>
            </a:r>
            <a:endParaRPr lang="zh-CN" altLang="en-US" sz="2000" b="1" dirty="0">
              <a:solidFill>
                <a:srgbClr val="0070C0"/>
              </a:solidFill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0833840-9C4F-992A-558E-C725FA5342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273" y="3942125"/>
            <a:ext cx="5403227" cy="2342244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00454D31-A51C-0B5C-7007-D71834E3E582}"/>
              </a:ext>
            </a:extLst>
          </p:cNvPr>
          <p:cNvGrpSpPr/>
          <p:nvPr/>
        </p:nvGrpSpPr>
        <p:grpSpPr>
          <a:xfrm>
            <a:off x="6140725" y="3448986"/>
            <a:ext cx="2226463" cy="1367008"/>
            <a:chOff x="8970806" y="4719902"/>
            <a:chExt cx="2165479" cy="1548244"/>
          </a:xfrm>
        </p:grpSpPr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F0136033-E417-38D3-02B8-33BF9741E1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0806" y="4784828"/>
              <a:ext cx="1035926" cy="1483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69CA0220-4071-344E-13ED-113913746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1795" y="4821720"/>
              <a:ext cx="964702" cy="1412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F2C6F5F6-B247-ED30-3A8F-F218A222D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0459" y="4737543"/>
              <a:ext cx="1044980" cy="151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4BC9E968-3D2F-E9FF-C030-8FD98C93A5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02" r="2279" b="1923"/>
            <a:stretch/>
          </p:blipFill>
          <p:spPr bwMode="auto">
            <a:xfrm>
              <a:off x="10108683" y="4719902"/>
              <a:ext cx="1027602" cy="1536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1059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6209028D-93DF-0F91-ABE4-8FF3604A3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>
            <a:extLst>
              <a:ext uri="{FF2B5EF4-FFF2-40B4-BE49-F238E27FC236}">
                <a16:creationId xmlns:a16="http://schemas.microsoft.com/office/drawing/2014/main" id="{0DB037B8-FDFB-8B61-81CD-45C9AEE8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16597"/>
            <a:ext cx="9793088" cy="576064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专业特色优势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“师徒式”和“阶梯式”培养模式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36D6203-DC46-437D-856A-0CAA68FA16D0}"/>
              </a:ext>
            </a:extLst>
          </p:cNvPr>
          <p:cNvSpPr/>
          <p:nvPr/>
        </p:nvSpPr>
        <p:spPr>
          <a:xfrm>
            <a:off x="853099" y="2375378"/>
            <a:ext cx="10443411" cy="9612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  <a:prstDash val="solid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C00000"/>
              </a:buClr>
              <a:defRPr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大二进入专业即选择心仪导师，进入各老师科研团队，锻炼动手能力，参加“互联网”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等竞赛、以及各级各类创新创业项目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302EE84-C94E-4569-BDEB-D8069F2B7A15}"/>
              </a:ext>
            </a:extLst>
          </p:cNvPr>
          <p:cNvSpPr/>
          <p:nvPr/>
        </p:nvSpPr>
        <p:spPr>
          <a:xfrm>
            <a:off x="2965965" y="943771"/>
            <a:ext cx="6077646" cy="664156"/>
          </a:xfrm>
          <a:prstGeom prst="rect">
            <a:avLst/>
          </a:prstGeom>
          <a:solidFill>
            <a:srgbClr val="DEE1F0"/>
          </a:solidFill>
          <a:ln>
            <a:noFill/>
            <a:prstDash val="solid"/>
          </a:ln>
        </p:spPr>
        <p:txBody>
          <a:bodyPr wrap="square">
            <a:spAutoFit/>
          </a:bodyPr>
          <a:lstStyle/>
          <a:p>
            <a:pPr lvl="0" algn="just">
              <a:lnSpc>
                <a:spcPct val="180000"/>
              </a:lnSpc>
              <a:buClr>
                <a:srgbClr val="C00000"/>
              </a:buClr>
              <a:defRPr/>
            </a:pP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师生比：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1-1.5               </a:t>
            </a:r>
            <a:r>
              <a:rPr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本研比：</a:t>
            </a: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1:4</a:t>
            </a:r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85074C4D-C415-4773-BA84-6AC6321B0E3A}"/>
              </a:ext>
            </a:extLst>
          </p:cNvPr>
          <p:cNvSpPr/>
          <p:nvPr/>
        </p:nvSpPr>
        <p:spPr>
          <a:xfrm>
            <a:off x="5820304" y="1816428"/>
            <a:ext cx="548640" cy="4324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1C39BDA-7A8E-46AE-A1BB-82E1C5DB76E5}"/>
              </a:ext>
            </a:extLst>
          </p:cNvPr>
          <p:cNvSpPr/>
          <p:nvPr/>
        </p:nvSpPr>
        <p:spPr>
          <a:xfrm>
            <a:off x="6261513" y="1786223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“导师制”培养</a:t>
            </a:r>
            <a:endParaRPr lang="zh-CN" altLang="en-US" sz="2400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20A23E7-7445-443A-BBA9-E34E2B033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99" y="3762535"/>
            <a:ext cx="5210704" cy="236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C73601-CF48-489D-A40B-D60DEB65B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462" y="3677727"/>
            <a:ext cx="4597439" cy="25351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039DC84-5261-4A39-8CAF-46D7EF039A75}"/>
              </a:ext>
            </a:extLst>
          </p:cNvPr>
          <p:cNvSpPr txBox="1"/>
          <p:nvPr/>
        </p:nvSpPr>
        <p:spPr>
          <a:xfrm>
            <a:off x="2534426" y="6182596"/>
            <a:ext cx="184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阶梯式培养模式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BE904E2-15DE-47AB-925B-240222A45AB4}"/>
              </a:ext>
            </a:extLst>
          </p:cNvPr>
          <p:cNvSpPr txBox="1"/>
          <p:nvPr/>
        </p:nvSpPr>
        <p:spPr>
          <a:xfrm>
            <a:off x="8208390" y="6187358"/>
            <a:ext cx="184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师徒式培养模式</a:t>
            </a:r>
          </a:p>
        </p:txBody>
      </p:sp>
    </p:spTree>
    <p:extLst>
      <p:ext uri="{BB962C8B-B14F-4D97-AF65-F5344CB8AC3E}">
        <p14:creationId xmlns:p14="http://schemas.microsoft.com/office/powerpoint/2010/main" val="40095679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4DF93-77AC-12A6-F3F1-B237A9AE3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>
            <a:extLst>
              <a:ext uri="{FF2B5EF4-FFF2-40B4-BE49-F238E27FC236}">
                <a16:creationId xmlns:a16="http://schemas.microsoft.com/office/drawing/2014/main" id="{6E9A54B8-BCE2-5820-07DE-01CFB790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6632"/>
            <a:ext cx="8818034" cy="576064"/>
          </a:xfrm>
        </p:spPr>
        <p:txBody>
          <a:bodyPr>
            <a:noAutofit/>
          </a:bodyPr>
          <a:lstStyle/>
          <a:p>
            <a:pPr algn="l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食品工业是制造业第一大产业，是永恒不衰的长青产业</a:t>
            </a:r>
          </a:p>
        </p:txBody>
      </p:sp>
      <p:sp>
        <p:nvSpPr>
          <p:cNvPr id="2" name="AutoShape 6" descr="data:image/jpeg;base64,/9j/4AAQSkZJRgABAQAAAQABAAD/2wBDAAgGBgcGBQgHBwcJCQgKDBQNDAsLDBkSEw8UHRofHh0aHBwgJC4nICIsIxwcKDcpLDAxNDQ0Hyc5PTgyPC4zNDL/2wBDAQkJCQwLDBgNDRgyIRwhMjIyMjIyMjIyMjIyMjIyMjIyMjIyMjIyMjIyMjIyMjIyMjIyMjIyMjIyMjIyMjIyMjL/wAARCAFN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aSHhq4XxEgW/tyB0kFd9czQZGZSmOxHBrjfElsxMU0YEiLIuWQ5xz39Ki+ozJCYvW94x/Op9tKUxeA+qH+dS7asRDtoxUu2kK0ARbaTbUpWkxSAjxTfLDHkZqXFORe9AEMsCKnBINZ0kJBJxn3HWtKVtx9qrsKAMwvJ/CpH+/wAUb/74P/AelXmUHqKgaFT04oGRiReqgfWneZnrTGgI9DW54a0Nru4+13Cn7NGflRv+Wjf4CgDU8O6R5KLfXC/vGH7pT/CPX61vkU+kpgRkU0ipCKaRQBGRSYp5FJigBmK4/wAVx7dSif8AvR/yNdliuW8XJ89q/swqXsNHM4pDS0hqChjKG6itfTZRJAI/4k4/DtWUafbzm3nWQdB1HqKEAy+RZvFOpNzuttKjX6b5Qf6U7WB+8tl/6ev6UsCi41DxLeIcpI0NureyKGP6mn6uuby2X/p5J/Sn1DoQtGpOc4b1HWmMpKlJIxKh68f0q1to21RmcvqPhtL0GbT3COD9xzx/iK56d7yzkEN3C8cqfdY8H8+9ekNACdwyG9RUNzaxXUJiu4Vlj9cdP8KLgczpHiyQARXgMiDjePvD/GuoiuIbqISwSK6HuK5e/wDCTRkzafKXX+4T8w+h71nW013p02SzRMP4scfQjtTsO9juGFRMKo2mspNtS4Aic9G/hb/Cr7dMg8UhkTCoyKlNMIoGREU0ipCKbigBmKp3SiJS+Dt9AMmr+KguFyq/7wpDO80WPbo1oCCP3Q4NLeDg1bsI9thAPSMfyqvfDCmkNHFalbvPc/K4UDrkZqoNO/vTt+ArTm5nf60zFNCZQOlwOpWQyOD2LVMthbLj90Dj1OatYpQKYiFbeFfuxIPwpdoHtU22mkUAQlaaVFTEU3bQBEVFQutWttRsnNAFUpSbOasFabt5oAYqUu2pAKCKAIStMZasFaYy0wO88BDGhTf9fLf+grRT/Agxoc3/AF8t/wCgrRTJZ1l4m4GuN1YyQ6xbqjsqySgOFOMjFdxcrwa4vXVxrVof+myfyrNbgxzL/pMZ9mFSbaV1/fxf8C/lT8VoIi20hFSkUhFAEJFNIqbFNIoAi20r/KuBUgGDmoX5bNAEBFMIqYimEUgICKYRUxFOt7WW7uEghXLucD29zQBJpelvqd2Ix8sS8yP6D0HvXdRxRwxJFEoVEGFA7Co7Cwi060WCLnuzd2PrVginYZGaSnGkoAaaaRT6QigCPFIRT8Um0noDQBHiue8Wpmxgf+7Jj8xXS+U56KaxvFMDLobyOMBHU0nsNHCmkNLkHoc0hrIoaabTjTaBl6ylT7FcWuFXO6QHpuPGfx4pupIz6lbKi7mMxOP+A1S5HI7VpRSi51iykAwCTkeh200J7D1tpiceSy+5IxTxYzHso/GtgrTcVRmZg05z1lA/3RTjpiNgO7nHocZrR20YoApxWUEOdkajPtUN9pFnqCbZ4hu7OvDCtEijFMDgb7w7faTuktkW7tOpXHI+o7fUVBZXathbZyrd7aY/+gmvRMYrJ1HQLHUCXaMRzH/log/mKAMCO4SUlcFHHVG4Ip5outIurMASL9pgHRgcOv0b+hqBXdASGM0Y6nGHX/eWgq5KaTFCsrjcpBHtS0hjcVHKudo9WFT4pjLmSIesg/nQM9Ftxtto19FH8qoagfkNaaDEQHtWVqPCNSY0cs3Mjn3pMU4DJY/7RpQKaExoFLinhaULTAZik21NtpCtAiArSbamIpMUARFeKjZeasEVGwoArlaZjmpmFMxQA3FGKdRimAzFMYVLTWFAju/Awxok3/Xw3/oK0U7wOP8AiSTf9fDf+grRTEdrcKCDXFeIU26pan/psldibmGdWMUit9DXIeIz/wATG2H/AE2jNZrdAx8gxLEf9o/yp+KWUfOn+/TsVoIiIppFSkU3FAERFNIqUim45oAjbgYqIipmHNMIoAhIphFTEUwikBEVJIAGSegrr9F0sWFv5ki/6RIPm/2R6Vh6EoOuWuVBG48H6V6EFA6AU0hmbsduik/hThbTH+D860xRTEZwsZT1Kil+wf3pPyFXzmkNAXKX2OMdSx/Gk8iMdFH41aIqMimK5AUUdFH5UhFSEU0ikxjK5/xnx4Zm/wB9f510JrnfGxx4bf3lWkxo8yBI6HFSCZu4zTKSsiycOG70GoKUMw70gJataa6R6lA7nCgkZ+oxVMOO4xTuD0NAHZkU3FVdJvPtdptY/vY+G9x2NXttWZkYFO208LSlaYEJWkC1KRRtoAj20wrU+KQigCuyZBBGRWXeaNBOd8f7qXsynFbRWo2SgDibqyntZCZFKn/nsg6/7y9/qKjWbGPMwM9HHKt+NdlJEGBVgCD2NZN1oqnc9sQjH7ykZVvqKB3MoClRd11bL6yqP1ojsblJ2iRQjAbvLkb5T/ut/Q06B1F9beYGQrKpZWHIFIo9Fx8lYupnCEd+avTalCqYCM+Ocg1ganrEJjYNGy0MaZmRLlM+5qQRk1LZoGtInGfmG7JqfZQguVxHijbU5WmlaYiIimkVMVphFAEWKTFSEUhFAERFRMKnIqMimBAwqM49RS3Y/wBGk9xiuBW/1FgR9vmC5ICqFGBnjtQGx3mR600uo6muH+13e3DXU7fWQ/0qtKzP993J93NFhXO/aeJBlnUD3NU5tYsYc7rhM+zCuFMaf3QfrzTfLXso/KiwrnvngDUba50GZ4pFZRcsMg99q0Vh/CtceFrjj/l8ft/sJRTC52Munwu7MskkbE9Qaz7jQZ5ryGf7aXEbK21/QGtph8x+tCr3PSkSQTW837tljyN4J56D1ppGDg9atFzngkfjUUmW56nvTTAgI5ppFSU00wIyKTFPIoI4pAVyOaaRUxWmFaAIiKYRUpFNIoAu6CuNbtT/ALR/lXfiuF0Ef8Tu2+p/lXd0DCiiloAQ0hpTQaAImFRmpiCe1RspAycAepNUIhIppFJLc20X+suoE/3pAKz5/EWh2/8ArdXs1Pp5oNIdy+RXN+OOPDv/AG2Wrg8W6DI22LUY5T/sAms7xDPDr2lfZbKQCQSBv3oIBFS2CPOaKvXWkajZgtNZybB/Gg3L+YqiCD0P4VkaBRRRQAlGcdKKKALul3ckGoQ7ed7BCPUGuy2nPSvPnlkgRpojtkQblPoap/27rM4O6/cf7qgVcSJOx6dtpSvFc94OeeazmkuJnlctjc55rpSOKZJCRQBTyKAKYDCtIVqXbSFaAIStMZasbajZaBlVl5pAoNTEUBaAKV9GDARxyCDkdR6Vh3UZWLS1LFtvC57D0HtXQ34At/z/AJVhXBz/AGcuc4xUPctbGsV/cmub1jiJvpXUMv8Ao7fhXL63xC/0psEbFjHjTrX/AK5L/KpSlSWyYs7cekS/yFPK0xFYpTCtWStMK0wK5WmFaslaYVoArlaYRU7Co2FAyEimEVMRTGFAFG84t3PtXnKnoc9a9Ju03W8g/wBkn9K4BYMxDCjkUIT2Kp57imkL3cVP/ZvHL/pSiwQfxGmSVf3Y/ipVUNkjpVn7FGPU/jThAEHHAoA9T+F648MXHH/L43/oCUVL8Mlx4an/AOvtv/QEooA7Pblj9aVj2HSnN1IFMIoJGGmE1IwqM0DI24NNNPYcUzrTQDaDS4pDQAlNOKWkPSgCFutN709qYaQFjT7wWGoRXLIWCZyB9K6H/hLLdhhYyrdt/T9K5NqjNAG/deLNZUH7JplnP6bbsZ/IgVzt94+8XW2c6IkK/wB4ozD8xxSkZpUkkj/1buv+6cUajujAm+JfidyR5sMR9FiH9apyeO/Ekp+bVZU/3VC/0rqZW8//AF8cc3/XRA1UZdK0yY/PYov/AFyYr+lS+YacTmpfE2uXAIk1i8YHsJSP5VnT3l5L/rLy4f8A3pWP9a6ibw1pzgmKSaI+4DD+lUZfCr4Pk3kTezZU1L5h6HJ3BJzuJb6nNU7ZQ0p4H3vSujuvC2q87It49UIb+VWdD+HGv3MSXjva26OSVSZiGxnrjtUlG/4Z0ciBHZeTzXZwwLEoHGayLfRtdtLcK2o6XEijliT/ADoNvdL/AK3xTpaf7pB/rTSYmzeVtpyrEH2NQXFlY3n/AB9WkEp/vFcN+Y5rHEMJz5ni+1467FHFaEPhx7m3FwmuXMkRG4OiDBH5U7MV/MoXPhWwkybeeWA/3WO9f8axrjw5fwk+X5c6j+42D+RroLzStP0+xlvbzWr0W0TIjuOxfAUYA75H505dE0t/+Xy/f/tpijlY7nFTwTWzbbiGSE/9NFIqKvRhpFlZWzzeZdtEi7mR5SwI+h4rC1O30IWyXItZ4w5IHkkL09R+NHKwujkbj/j3f6Vnwx/KfrWtfrAsR8gylTxiQDP6VUt4SUJx3qkrGUmm9DsPB6Y06Q/7ZroyOKxPCsZTTD7ua3T0poZCVpQKcaAKYBtppFSYpCKAI8VGwqU1G9AEDCgClNKvWgCO5gE0LAjoCf0rC1K3EEuljGNwzXS8CKVmbAC/nntWPcILkxGX5jCMIemKhrUuL0LDri1c/SuT10/umro2Z9hQsdp6jNVZLO2l/wBbAj/73NDGi9GuIIh6Iv8AKgiqNpqDfbDY3A+cf6tx/EO2fetAiqJIiKYRUpFMIoGMIqMipSKYRQIhYVGRUzVGRQMixTGFTEVGwoAryIGinz0ELn/x01ykGmwmFN8pHyj09K6m8ne0sLuaM4IgccjqCOa4iLxnfIu6Cy0yMcYxahsD8aaB7GkLKzXIaYH/AIEKeLO0xwCw9jms9vGWvpAFSS3jD5+ZLVAf5VFJ4t8ReUqLqlyFK4wox/SnYm5rjTkYHZaSN9I2P9KRdIuXb5NMuWz0xA1Ylx4o8SToI21bUGQjGAxH8qrSaprkkBga81Boz/CXbFAHtngKymh0GVWtmjJuWOCuP4VorG+Fyz/8IvP5iyBvtbfe6/cSigD0BgpJ+UUwonpQX5PFIWpEjTGuOpqPyR61KWFMJwKAK8qFR1FU2co/setWZnqk/JzQK5b7U09KcOgpDVDGU1ulPNNagCEimEVKRUbUgIzUZqQ0w0ANptONFIBlMNSGmEUAMNNNPNNIoAYaaPmcEkkk96c1JGPnBNAF3XUDeFJhj+CvOobcF1G0AYBPFela0P8Ailpf+udcRZWUt5ex2sABkcD8B3JpCZJaWcrwy+TDJJ0HyoTXrWgK0fheJJFKuIGBUjBHBrNsrSOwtI7aHIRB17se5NbETiLSJpG6LFIx/AGhbjtY5fWbrPggqEDveXDOPlz+7i5z/wCOj86s2nManGCeazrhXbw5s3ZWz0NS2R/HMwP8l/WtKx5t4s/3R/Kh/Ea29xPzNDUeNFuz6RCuRvF36RH/ALMjD8wDXX6qMaFee6D+YrlZFDaLJ6rMp/Aqf8KJEs5y9TEA/wB4UWkeYD9alvRmAY/vUtouLfkY5qjA63QE26REfVn/AJ1pkcVlWDSR+HY2jba+XwcZ/irmpvGMiXzWTXL/AGgOU2LF1I649aLF3O3xSgc1xZ1zUG/huv8AvkCmHWNQ7pc/99qP60Bc7nHtSFT6VwZ1i+J5Sf8AGYVFJq12Bkxv+M1AXO9IqJyB1YD8a89fWZ9pJh/OU1LZ/b9TtvPhjhVMkfPIc0Bc7VpIweZEH/AhQJ4AeZ4/++xXFSadqI6/ZvzJrQ0fS5/P8+78kxr9xUB5Prz2o2HudBO+9sA/KP1quwqY1GQfQ1BZCRTCKmIPoaYVPofypDMjVYmUxXKcMpxkdvSrqa3ZmJWkZlcj5lCk4NPuIDPA8ZB+Yccd643UhcJbl4HKuh+YY6jvTQM6xtbsf70h/wCAUw63Z9hKf+A1539svD/y3amm8u/+fh6rQWp6G2uWvZJT+FQtr1uP+WMv6V5813df8/En50w3Fwes8n/fVGgHeP4ggB4t5T+IqFvEUfa1k/FhXDF5W6zSf99U3Dn+N/8Avo0aAdu3iP0tD+LVGPEEkj7Usxn3euM8vPVm/wC+jWvokYWOYjPLAZJz2oA6m4b7R4fvZSoBNqxIrjBaBIVIA6DtXZ3GU8I6gR/z6Y/MiuaWPNsmR2FCB7Eui2RvbvY23aik/OwUfrW4dOtUcB7i0XHq+f5Vg28YGeKcSxuSuTgds1RJtm2sQyn7faDj7oDE/wAqhkjsVyRewnJ+6EYn+VZqrm6+gqBxmYfWgD1jwSsA0WURybh9obnbjnatFU/APGgzZz/x8t/6CtFIZNrmqXNg03kyxrsPyiRTk/0rnn8U+J9oe10+O5j6F1QkZ/Cuo8V2u/cfNudqplVXBXPSqnhkeXZToHDES8kcHp3HanYhGVbeJ/E8mPM0CM/TcK2LfVNXnUedo4j/AO2h/wAK2cn1NNNFh6Ge0l2//Lkw/wCBikEc7feh2/VwavmkNFgGYwKaakphpgMNJTyKaaQEbVEalao2oAiNMNSGmGkAyiloNAhmKYRUlMPWgBhppFPIppHagCMjJpyD5hQRiljPzikBq6ogbw+Uboy44qLQdEi04PdEH7TOihs/wKB0rTCI9taq4BG4cGryqnoKGBABU2qSi38H6jL3FrKB9SCo/nUyqnoKpeKpkt/CU24Da8iqfoDuP/oNCGZ8kYPgbXbgHKuVt4zj+GPbGPwyDU1ou2NF9ABS6gp0/wCG+m2TgtLciBX9QSQ7H9DS23IH1pdTV/Al6/oXNZ40Sf3Q/wA1rkg2YLqH1hVx+DY/rXXa4caPKP8Apm3/AKEtcdB82pNH/esZT+TKf6U5bkmco4p6imgc4qRao5jorLnQox6E/wDoVeWXpA8aIxOP9Ifn8TXqtqMaFF75/wDQq8xkjV/F5kYrhJ34PfJNHQ0N/wC0xjO5ifwpj3cWP4vypwkjDv8AdxmkaRDnGKQFVruPPRvyqCa4V1wFP41dJUc4FVbp0MXBHXsaAM+aYBCNpOa6jwwv/EkT3Zv51y7OChHeuu8ODboUX1P86a3AtyjrXU6WijSbbgfc9PeuYkGTV3+37u0so4rbT4pzGuMNOUJ/Q0xo33A9B+VVZB7CuM1D4havYozy+D7lo1OC8c+5fzC1VT4kXUijzPDc8JPIV5Dn/wBBqW0Ukztm+lRtXGt8QZQOdGZfrIf8KjPj6U/8wg/99n/ClcdjsieetcTcWUhklcchnY4/GkPjuUn/AJBZ/wC+z/hTbTxFbz/LKjwvn+McH8acbPcG2tjnb2xazunhYDIwRj0PIqo0Rz0rc1NhPqM0gwQSMflVMR5PSk1qNbGYYj6UwxH0rVaP2qFo/agCgI/al8uroj9qQx0AU9la+kJi3l/3v6VSMdaWnDbbP/vGmhG1qjGPwhdjs0Uan/voVggg2yYNdDrJA8FXqY+Z2gUf99VzQRkhQEUkNlm0APHqahDD7SWJxk1JAp2bh2BNV413SD61RJaQr5shyOlV9wE2SRTxGQshqFYyz0AeneAz/wASOb/r5b/0FaKZ4BBGh3AP/P03/oK0UhnYzIJIZUIB3Iw/SuA0TUWs45l8osjNnBfofavQwfm5rg7vSJ9LnIl8tkmJZWX+tBmjRGuL3tm/77/+tWmjiSNXXowyK5THaulsyPscH+4KpFF6JFeNsgEg0phT+7U9naTNGzeWSpwQRTmjIPIwaTJZQmjCAEDGTUBq7dLiIH0aqJNAIQ000pNMJpjEaomp5NRMaQDTTDTiajJoAKM0maM0gEpp60uaaTzQIQ8UmKXvSigBjDg0kY+cU5u9CfeFAGvfTta6THOmN6YIz0rj9R8cavbam1rF9mCCNWyYsnJH1rqddbb4eH0Feaam0R1Z853+UnP4UyW9TorTxbrt5dxw/bI41bqVgWt7xHcXV34S0ayllaafUb0wl9oXjDEnA9BmuK0XnU4/ZSa7slZH0XeQI7O3vLpie2F2g/8AjxpMqGrN3xGwnsWVR8ltbxn6M7qP/QR+tVbTnH1qe6jf/hDpriYFZrlopGU/wDcu1fwGKgs+o+tSjaW9uxd1z/kGzDv9mY/+PpXBrcmDxXpiZ+WaCWNh656frXea3zbTj/pyY/8AkRa8y1KYQ+JNKlJ4TB/8fFN7kvREttJK13dxyNkRvgcdKuAVFLD5Gt6gh/vA/wA6mHSqWxhLRs6O3GNCt/cf+zGvJ7gk+LW548yQ/qa9aQY0G190H/oRryNznxW5P9+T+Zo6FlxnPPJqS2dixyTUPUmrNtH1NSMsTZ8h/pVDb+7zWhMP9Hf6VSx+7piKZGXH1ruNCGNFh/H+dcTj5x9a7XRTjSYR7U0BdYUzGBTmJzTe1MDqvCpxpl7noX/pWb4uAPjGyXA4sx2/2jWn4WQnR7px/wA9f8KzPFHzeOIB/ds1/wDQmqH8RpHY4Lx5xowxwTP2qExgQr/uj+VS+Pv+QXEPWerFrFBJdQx3MmyI4DHNEnZXYLU5ucYc1JAmV5FbevR6UYi9kQGU4GP4x6j2rLtl+SohLm1LkrCbOKRU5qwVpEXmrJIHSq7JV91qtIMUwIVWgrT1FKRzQIhK1atuICPc1EVqWLhMe9MDQ8RTFNDjgHSSePP4Vlz8W8daXiWFzplpLj939qVPx2k1m3TfJGvpmkhsljG2zc+2KqxffH1q5INmnj/aNVIR+8FMk3PD+jxa7r1npk7ukMxdnKHBwqkjn64rvk+EmkIcia4J95m/xrnfh7AZPGVs+P8AVQSsfxwK9lpXCx53o2lxaI+o2EErvHHdnBY5PKIaKt2wP9qazn/n+b/0BKK0kknsBr/xGqupWC6haFOBIvzIT6+lW8cmnAVBBwE9vLbOyToyN6EVvaZG9xBDHGCflGT2FdE0ayDDorD0YZqWKNUXaihR6AYoQ7mjZII7REXooxRcWiXC9MP2NPtxiFalqSuhzWpWzw27hh0INYpNdnqkYk02cEdFzXGEjtVIlqw00wg1IT70w4NMRE1RNUzVC3WkMYajJp7Uw0AJRmkzRmgAzTTTZJY4k3yOqL03McCqrarpy/ev7Yf9tBQItilFZ51vSgOdStf+/gpv/CRaKvXU7b/vugRpGhB8wrKbxPoYznU4OPc0xfF3h4MP+JnF19DQB0XiNtvhxT9P5V5nqUh/thhxjyk7c9K9K8So8vhqLylZtxXGBnrXFp4cvNW12OG2hcNKigyMDtjAHJNF0hNNjNBGb8H/AGTXUW0bajqb24bEEGms847sN+4AexIGfYVrf8IzpmiQJDZwNdX02ViMh+Zz3Y9lUdzVPQtNXTta8QKzmScWXlyyYxuIGeB2HzcVDlfQ1hBx9652evoB4Y3Hq3lZ/MVjWPVfrW54jH/FMAe8X8xWFYn7n1poZd1g7lugO2nk/nIP8K8m8RuV1K2I6rGSP++hXquoNvu9TjHVdNX/ANCJryfxE2NUh/65f1o6insdNfDfffaR/wAtokfP1Gf61EDxTYZ1uNC064yPljMLE+qMR/IikDqRwy/nVIxnvc6pR/xIbT/rmv8A6Ea8ek58TSf77/zNevRSiTQbbH8Kqn6mvHnf/iopT7v/ADNHQoun5peD061q2iZjPFY0TZl9z1res8GNhSQ2JcLi2f6VXtrc3LbM4AGSat3QxavRpa5WZs4wmKYjP1m1j0aKxeVpGe6QyABRgKDgV1OkcaXB9M1z/jwbtL8Ozf8ATu65+jVu6TJv0u3552D+VMZeNNJ4qnqGrWGlrm+u4oeOFY/Mfw61yd/8S9NhPl2VtNcydi3yg/1oCx61oLyJpbhGIBkGefeqWvZbx02Tyton8zXlkfjjxxcwRx6bpAt4mOVbySdxzwcscU6a7+J91rT3D7DfeUu4BYsbO3HSodr3LWxp+O23WdsPWf8AqKtsLIw5lEplAYcHg+mK5Ge+8R6s/kazpjItniaWSOPaxBYDgdDz6V1V1DJCzxyIUZTgqe1DaY0Ykww2PQYHtVq1H7uqs3+sNXbQfuqSKY8iiNeaeRRGKaEMcVTlFXpB1qlNTAiUU7FCinYoENIqSEcr9f60x8lwR0zzxUsAzLGP9ofzpgbPiMg+GtOixy+olvySufvAPPjX/ZBre8QsDYaLCMZ+0zOfwUCsO4G/Udo7YX9KSB7E9/8ALbwJ3IzVO3GZlFWdRbfdBB0UBfyqvbc3IpiPQfhuAfFcx/u2h/Vh/hXrNeU/C/D+IdSOOUt0GfTJNerVIzz/AEeY3F1rLnP/ACEZBz7KooqPw+VaTWCvT+0pf5LRV1PjYjpscmnAUmfmNOBFIzHqtTIlMQirUeDSY0WIhiNRT6QDAxS0jQiuV32sq+qH+VcAeDXoTjKMPUVwcqqJD0GCR0polkXGOtMLAd6e+0dxUezf05qiRjOKiLAmhiASO9RF8HikMcWFMJppeoy5zQBJmkqPcx6Uqk45FAGT4nONDf8A66p/WvPNVh0ZNG01rB2bUH3fbMscL6AA9Pwr0LxOksuiMkMbSOZU+VRk968xbRNYY8abc9e6YpiKsYUj0Io8pck5FX18PaubUA2Tq+/PzEDimjwzq5PzRRIP9qZRSGUdkfQ80JDGSMKOvFaI8M3q/wCsubOP6zA/yqQaC0YwdUsR/wACJpXHY7yHw94zvpxfPryQuigRorHYgx0AxgcVo/bfFmhT2oOpRTL5QTyjhjM/PYjOPfPQVjt4oe30MQJexC5GFWRAWGPbNZ7XdldSpcXGqTTTqgQsCwHTpUuXYtQsuaS0/P8A4B3On+MRp1/t1yxlS6uTt+1RndGFB4VR2X+fWrenXUdzrniGaJ1dGR8EdwAlecXE9itmYmvb0ocfcBc/hk8VLoPiaLTr28it7O7ljkV0CiL5sHb2/Cgl3buz27xO4/4Rrg/xR/zFYFpIsYUscAdaoN4mm1zQ5IzYzWx8yMBJBgkA9celSmaGOIBpVFNDNO4YNq2p7Sf3tgAvHUBc/wBa4+2ewtdZmOpW6yrJaoY9wzj5jmuukuIf7WuIw/zi0bjHbYK868VW8mqX9rNYywqkdv5becuedxPA/GhhudbDPoupJHaWkEf7ufLwHjcGHJA9iBV4eH9Lz/x5IPxIrypNK1KN1aPU4YXXo0NuMj6Gpjp2qv8A6zXtSbP9zikmhWZ6ffRQ2WmiKHCIHGF3dK8Z8qZtakcQyFcvztOOprWTSJ0O57vUZz/00k4psuhtcHLR3LD0MxA/SnzC5SnHHKkmWRh9eK2LG7gjVhLMik9BuGazz4ZiK4ayUgf32JoTQobc5WC1jI/2aEw5TYuZlktWVAxJ6fKRVKz1e3tnlti5aUr9yNCzfpSCJyNomjbHp82K3vCtqY9RkmL5IjKjCgdad2HKjC12/TVtC0+2+z3oms5GCqtq3zI3Oc/Wql1qeuHS47PTLaWzVQFe4lUhz7KO31r1gNgYJNLhT12/jRqNRR4jY+E0kc3GqzS3khOTGspjB+rHk109nFBYRiOw0Wyt/wDaEi7vz616IY4io3RJn3UVSvbe3IgXyYvmmUH5R70tR2Rh2txeT+T5ltbfu8AbpuvOatG9WDWZ7qdUQOgVVjbcBgVanhijPyRIv0FUpLeCQ5aNSfUijUNDY8OpDPJvAWRmyCwOcDPQVD4ns0mtJlQFJDnDrwQfWsqONISTDlP91iKzdSt792Lw3Ukid4iefwqJRb1Ki7FvwxpmnatYf6SvmzLwzHAII+lVb3wxqekX5aOb7bphUnIQCSP6gdR9Kyn1HYVSKPydowyjjJq5b+KLm0iCi4OzoQ3zMo/2atNCaIpJYlx+8GCcD609OKw9SvVvLt5I8CJ1AwBjBxycVLpNzIXNu8jSALkFuooT1BmpIetUZTzUlxciOZI9ud3f0qCRuaoQqmnA1Epp26gB5p9od13EP9sVCWo06TdqMY/2qBF7UpJZtcgj2SNDBG3KqSAzY9KpwuP7QaSQMMMTgqa6M7MlsAE9T61GY4i2dgz60tSnZnNtIDOzMSO/KkUlpJH5xJcdO9dG6I4w2T9WNReTGn3QV+ho1FZD/B+rTWFzq09tceWxMaZBHIwT3rqrbxtqUrOPtfyrx8yLzXGyW0Un3tx/GovsFvggbwD/ALVUpeRLhrudb8PrprnRLyZ23M99IxPrkLRV3wLY28GiTLGpANyx6/7K0VLd2VY6phMDzcW6/X/9dJ5ir97ULYfTH+NYX9gX0jE+RIAT/E2KePC963WNB9Xo5vIXs/M2lu7VT8+qRj6AVaTVdKi66kG/z9KwF8JXJPMkS/makHg5j965UfRKLvsNQS6nQDxHpmOLjd+FMbxRpaDmb+VY6+Dof47lj9FAqVfCFiMbpJmx74pa9h2XctSeLrDkIryH0XFc7qut2MMJkl094A/R+etb0fhjToyCEkJ93NTy6Dp0yBJ7cSoOiyEkUaisjzWTxhpQJUGViPaoJPG1lGvyQSt+Ir05PDuixHKaVaA+vlCrSafZR/cs7dfpEv8AhT1CyPIY/Ff2nPlWTevOTUU3iDV9wFvodxOD/EsTEfyr2cQxp92NF+igU8ZyACaNQsjxVbvxlPgweF7gA9C0RH86cbL4gzEBNISPP95gMfrXsF2m1mYM3J6ZqgzN6n86m5XKux5iPC/xBn++bOL6yg/yqxH4C8Zzoxm1y0gAGcKST/KvQJJti5PTOB9ari9SQttBO3rRcVkcND8PteLbrnxA7DHQKeKtD4eSkfvNWmb8P/r116XRlOMEYGeaUyGi47HID4c2w5kvrlvxFMk+HejLJiQ3EhH+3x/KuvaVgKtogES8cgULUT0OJXwPokYwLKVv96Q1Fc+HdItnSCDSI5rqUExxsxIA7s3PCj/61dff3gtfLhhjE15NkQw5xnHVj6KO5/Cm2dj9lWR3YzXUx3TTEfePYD0UdhTt0RaslzS+X9djm7XwvaW0QVrGCWQ8s7oPyA7D2q2ukogwlpboPaMf4VtySxRDMksaD/acD+dZ1xr+jW+RLqlopHYSAn9KfKkRKbk7siFjIOmxfotc5Y2kg8c6jB5hBEXmfgQn+Fa7+M9AVgv24sM4LCJsD8cUy2W1l8WS6xDeWz281isORJzvDZ6fSnYm5orYkDmVvfFVrizTLDZNLtAYrGCxAJx0FayFZPuSRH/tov8AjVrRrlLLUJppI87o9gYdcdTzTUbibtqY0l7ENWnuUsLpjLG0SgxkE5XHeuL1Txdpmj3LWl1brDOoBMb53AHpxivaL/VJVtopLZVwz4beN3GM18rfEuSaTx/qb3EYjcsOA27IxwaVgTuro7CXxgNQ0u7udLdYzbryTHnJ6jrXHv4319+t6R/uxqKraFJs0DVF/vOo/wDHaxz1pPYZsSeK9ck66lcfgwFVn1vVJfv31y31lNZ9LmlcCdr26f71xKfrIx/rURkkbqxP1JNNzRmgDrfA5O+8J7hf5mvV9AiEVuZ+TvOMAZrzn4Z6YmoJqbvKU8oJgAdck130RazHlrO5Qfw9KYHQmcL1D/8AfJqCW/hU4Z8H0IrFe6TOTuPvmoXvIM8lvyoGbn9oxEf61fzqtd3sebYmVB++X+IehrJF1bvwpP5VVur5Y3CeS2Qc/N3ouFjekuY5ORIh+jCqskg7H9a56S9dvupGo9lqrJezRkN5SyDuAMGjmQWOkL89aztT1KazeFYoTIJCcnnj2+tV7S/trhQVwD3GelW8xnoW/BjTA5zW5R/bE3PZf5VQ3weUSy5lB+VvQUzWjnVrnqQGxyfas/cw6VkyrFuKXLEZ6VoaZKkc8srE7UjyfzrFmidIJJYwwfG4HHGcVSg1yRUInSSX02Hb/SqjqJ6HVXF5E9xHIGOzeAMj2ND39ueRJ+lc22u2p4+z3Kkerhhn8qZb6m9xOsW3AOcYFWI6tJAyhlOQelO31RtGYWyhwQw6g9RU++gCcvTNIfdqiexJqMvwfpTNBbOpD2UmgR15bn2pC9Q76TfSKJi1MZqj30hamIUtSbqYWpC1AHoHgo50WX/r4b/0FaKZ4IP/ABJJf+vhv/QVopAehd6SlNFUAlJTqSgBKSnYpKAG0mKdSUAJSU6koAYaF++PrS0yQlUJHXtSewEczB92OmeKzZlwatliageMt1rDU0M0tKRhlxz6dqhBmHdOD2x0rQeE+351X+yRg9BmnqBWJkY/LIODng9qVSyghjk+tWBbRoPlUCk2cdKdmIquTzU8t9JHaqLeAz3L4CR5wAfVj2UU4gdxUDzpbHk4BBPFCuguuqMjxBqMnhLQ5dV2pe30siJLJIcA5zgD0UdhXBSfERr0EXumRyA9lkdf5NXR/ETUTL4TdbZHaTzkIwhPHrXkIY55BDH+9xWsfIiUm3dnZnWfDd1zPohU+qXMn9c05F8JzkbYb+Instyp/LK1zMATaCdpb65rQjhxGZNpB9a0UEyHKxty6V4alXamqatCTwR5UcmPyIp7PY6XaKbLWJbtiwBjktjGVHrnJFc3PIFZssTx6YquJwGOGxxSslsK9zr4tayeSPxq2usjb1xXBSX0cCF92AuNw9M9DUn9qxBc+dkY4KgnNHMgsd7HrKoQftG1mOFG8gsevFcJ4n1mOHxTI97YWmoQyBXIlUh8YxjcDntULa7Gm3ahcr3JHH0rD1CRL+7NxITuIAwOgFS5JlJHd2Z8IahpzpZ20duJcGRBI4ZT6c8VW/4QvSZxmCW8yem07s/+O1S+GSofEN8pQMqW2QGGedw5+tb938RXiuZILfTSEjYrmdypOPYdKhy6FJGSfh2zuGje8ji/i82NVP4EkVy2saJf6HcCO8h2o/8Aq5VIZHHsw4z7V6l4f8Wrrtw1nNYmJypO5G3p9D6U7U9NMU4txZtd2E4PmRE5CkenofQ1N9R2PGaK63xD4IuLCE6jpW+604jcVI/ewj0I6kD1rkc1SEel/ClttrrJ9o/610883znmuT+Fz7bLW/8Atn/Wt24m+c896YiWSfA61RluDk81HLPweaoSTZJ5pNlI1LSf5+tacpjmiCuARXOWs3zVpef701sJlDULkWdwYVXccA5NZM9/M38e0f7NP1xzNqHkq4R5FAVmOAOKzZAYl8ssGK8EjvWbKGxahLBeOUcj5ufeuktNV81F3HmuIaUC4kywGWrpPC7gztMXTC/LhhkGnFsGO1CNvtk8kqN80hA7ZqhKm0ZXJB9q7TUCk9u8YWHJBwdvQ+tcjJ8sTgnkGiwXLMEsbRKokUkDGNwrSi0+zuYh5kEbe+K4azUf2i7ngZY5qx9pZrmVbWWXzFhY/KD1xnj1oSBs62Xwxps33VeM+qtVdPDUelTG+huHkIGxY2AAGe+awF1i9J3BZQdoGA5H41PLq1zNAYnmlIYcqTxVBc0fNzI/OeaeHrNtZAVCg8gcj0q2rU0STu2I2Psab4eOb1z6JUUz4gc/7Jp/hzmaY+igUMDqN9M31GXqMvzSGWPMo8zNVt9AemBZ3Uhaot1IWpiPRvApzoc3/Xw3/oK0UzwGc6FN/wBfLf8AoK0UgPSKKU0lUAlFLSUAJRS0lABg4zgke1V5LlIuCrn/AIDV6L7tOIB6jNK4GR9vB+6gH+81Ma7mPRVH4ZrWe2gk+9Eh/CoTptvnKqVPsaLgZMk9zjcSwX1A4qNJmZvmkb8a1pNOLKQtw4HTBGaqyaVcYAV42A/ChgVJHKqNpLHNQs7n/wDXVuSwuV/5ZE/7pzVSSKRfvI4/CpKIyz+1RNvP8YH0FSblHBAP1pCyDqMfjQIhKO3WV/wpnkZ6u5/4FUrTwL1lA/WoHvYRnaS2PQUtBim2Tvz9TmkMMY/hFQvfn+GMfiarvdyk9cfQUroLMsSxJsxtNVJbGymGJ4IXH+3GDTWldurE03cafMHKVJvD/h+T7+m2+T/cTb/Ks+48LaIykRW00f8AuzEf41tHnimkevT1o52LlR5l4n8MXmno15pzSXFso/exEZkQeo9R+tcjHchwDnNe7Oma4LxT4G+0tJf6QoS5+9Jb9Fl919G/nVKfcTj2OL1G5tW8P+Qtri7EwZ7jd95Oy7fY85rIzx61JdMwgkjdWR1YBlYYKnPQioM05CQ/d70hPNNzTWcLyTxUgdf8Mmx4ivyP+fb/ANmFelXFpp9yd91bW8jeroCa8u+HLZ1u+YHj7OP/AEKvRz1rOW5cdi1E9nZpstoFRfSNAopGv3P3UUfXmqppM4FIola5mJJLnB644zXhTH94/wDvH+de1yPtjc9gpOfwrxHOefXmqiTI9B+Gr7bHWf8Atn/Wte5l+c/Wud+H8zpa6qq7fm2Zz+NadxK+85Ufg1aEhNLwapmSkkmJ7frVYyezVDKRft5OavCSsaCYA9/yq6s6+oFNbCZQ1mP7VeeSGRXdRgucAVmTb13R8fL8u71q1qksZuSzFcLjBNZzPJOwWMZzwKFByegnNR3M2Vs3H4mum8NRTLpck6qQhkxu7VQi8PXTEs4IHX5eTXR2Wnmx0qNfOZVdnO1jwDSfu7jXvDxeXBOC/f0rm7jUoizru43cv2HNbHnBXAJJY1xotZ1jYTzpGrNkgtkn8BVMSJbu5c3EpiA2M3Dev0rQWC2g8Ow6jDdTR6iLgoUKkLtx1Dd/cVllIREsaM8jg8uwxx6Yq0gllgjtVDPhiwQevrQBZMgC7iQBipbe1kuPnYmKH+8fvN9PSjZBYBZLpvNm/hiXkD6DvU0s7Shd/wAhb+D0ppXAkiCR/LGMLnirAaqcbcCrANIB1y+LWT6VY8OHCzt7gVQu2xavVzw8cWsrer/0oY0b5embuaj3UmaQyTdShqizSg0wJg3FIWqPdxQWqiT0rwCf+JDN/wBfLf8AoK0Uz4fnOgTf9fLf+grRSA9PpKWiqASkpaKAEooooAki6GpKji71JUsAooopAFMmcxwSOOqqSPwFPqOcZt5R6of5UAebeEPGniTU9c1DT9USyP2d8qY0IO0/d7+hr0zqOa8o8NwNZeL9WubhGigeKJldxgNwOnrXR6p40uIdZsLXSm0m5juwAIri6MMpJbHy8EH6darcb6HXyW0MoIeJTn2rjta0iWwkMilnt2PBP8Psa09R8Wx2U81utpJJNFnco7454x9a14Jvt9sPNtysci52sPX1qdw21OABoPPfB9a1tY0V9PcyxZa2J6/3fY1kVDVik7kF5BLd2ksMF09rMR8siYJU/wBRXMaLqGr6dqT6VqsE9whbKzqCxXPfPdT+ldaV3Y7EdD6U1pkQHzHVCPU0ABABpOKqTapaR5+ZnP8Asiqj6w7cRQqPdjmkM1gc9qa8kaDLuqj3NYEt9cP9+faPQfKKhDbmyWzRcLG1JqFshADFs8cCq8mo7vuRY92NZxGSuPWp0gkkGVXj1pXYHm/xJCnVrOYIqySxHeVGN2DxmuSyK6/4mKYdQsVfGRExJH1rh/tUfofxrRbGb3LBOajm+7gkD60i3CH+ICo751Z4tpB/djOD7mgDr/huf+Jve4P/AC7j/wBCr0csACWIA9ScCvMPh8s8up3ghuBD+4G5vLDHG7tnivQhY26fvJ99y4/iuH3fp0H5VD3LWwrahEzlYt0rDtGuf16URm5lP3VhB/vfO35Diporm3ubJ7hJo/JjO0vGpwD/AHcdc1Gt3sCSQxFVIyJbg7FA9cd6fI9g5kKYkwd5aQ4Od54/LpXjPk7i53KFDHvjFe2XQKwo7srSPGzMV4B64P5V5HawWzqzC2chOXdlLBR6k9KcRSLWga3a6Ityku+QTgcx87SCetXpPElhIfvyL/vJWZItlKp2FOPwqhJbQnOMfgaok3f7ZsX6XK/jkU4Xtu4+WeM/8CrmTaKeQDimG0HY1Nh3OwgmUn5XU/Q02/1aLTodzndIfuID1/8ArVyAtG/hYg0ySB92XJJ+uaaQXFuL6e9uxJK5JLZx2FbFjuNxAvOS44rCEeGFaulzm2v4Z88IckNyMVvSnypmNSHM0ddJp960oktbhoBjaYwOPrU95DONH2urvPkb2Ufe98VWj8QWzHJiiznsxFW11q3ZlXYRkj/lpwKzZojnZL37OTGQqvg4Vj8x/wAKxY0ORWlqbJc61dzKAzNIVTYOoHAP/wBerVnpaqBJc445EY6fjUbFFSy02W4bcPlQ9ZCP5CtCWW302Py4V3SE4PqfqaS91IIpihIBHHHascuzurYY/MMk1ajfVibtsT2oZElup1PnlyoZuoHtVhJCAXII470wTma1EjIV3OeD2pf+WRPenHYTMtdbuEJGyM4PpUyeIpB9+2U/RsVA1sOfk/Sozar/AHKzuVY0jrEV4phWJlY85J4roNB408n1c1x8MCxy7hnOK7DRvl0yP3JP60MEam7ilzUO6l3UDJc0ZqPdS7qYh+6kLVGWppamhHqHw9P/ABT83/X03/oK0VH8Omz4en/6+m/9BWigD1aiiimAUlLSGgApKWigB8XepKii+8alpMAooozSAKbIN0bD1BFOooA8xt7z+3/E7abexKIrS2QKUYqX570/xZYSaJdWq6X9utrVF3nytNS9i35zkg/OD7g1U0IbfiDeD1tl/RjVv4jmyTWrBpjYLcmIiNpNQls5hz/C6/L+Bq4rUb6HodsitbxyFVLuoZm2bckjrjtVioLI5sbckk5jXkvvJ4H8Xf696mzUCY2RFkQo6hlYYIPevMfEdx/ZWrzWtug2LggtzjNeoZryfx42zxLOAcExr/KlLYa3MGXXC9wYHugsgGSgOKjdy00eSTw3U5rMS1gjkVkiE7LlnLckntVo5WaOTbgHIIA6Vim2VG/UskZqvqCXMljKlnN5M5HySbc7fwqUMxxhfxPFKVYjlvyqijk18MXV1IG1TVbiZc8oh25/HtXVxcIAFOAAB9KTCJycAeppRLuGY1Zx69B+ZovcRI5fyzggH+HHPJ4FaFjcM2232rhFwCDk8Vmo7iRXJTCnO0DOame7ndcbtqDsgwB+VNOwHBfFPnVrQEEgRsCce4rgljjHJRz+Fd58QiWk03Jzkv8A0rlEBEbY644qr6EW1GR2NxLbG4iti0I6uAMVKNLtrnTvOS9QXG3d5W39M1Daahc26iIOfKGcKehrWvbrSPKtZU01FVx+8lI5Len40O40kWfhvxqd9/1wH/oVegX8bz6RdxRFhI6YBUZI9a4jwS9m2tag9mjxxmJflY5x83Y13Et1FZxGa4lWKMc72OAKE7SuFtLGd4ahRkuNQlOFldsIAdu7oWx3Pp9KvGC33BmVpmByGmbdj8K5vVPHdnGTHYRPdMP4yNqZpnhbWr7V7q9a8cbUVdkarhV5NVOcpNsUUlodNLKdkj5yVQnn2FeWXOsahfZM8xCuBlEAVD/wEcV6EomRdRllJCtuEYJ4ChTyK8tWZY4wCw6VMQburkvO7+8fTvS70Gc449aqvO8jfKCewpVtZZPvEgVQi2kyOh56cZNRtPGCRuH4U5bXEDISeapvaunAOaALazr2GfpUrAOm4dDWYIpc8ZBrVgQrbKGGCBzTQFMrhulTRAE4PSkdfmpQdpHcnoKQE32eDG5gAB7063tXupMQKwRersTgVds9IkmIku8qvaMdT9avXV1b6bGIwoMn8MS9B9aW7sgHWljFaxlsfNjlj1P0rNvdUMpMcGVTpu7mpNPuZbqa6mmbJEfA7D6VkIyZUum4dxnGfxrSMLPUTfYk31ato2kwzE7FyQDUNvCZW3uMIOgrRI2W8h9FNOUugoozxcEoqZ+UHipklBQD1NZqnpxT1nWJlZzhRTYIugUuKqnUExxGSPrSrfrjPlH86wsXclmG0KcV0el/LpsP+7muWmvElVfkKgdanh8Q3VrCI/IR0ThW9qdgOuzRurmU8Vgj57Tn2ap08U2p+/BKv0INFh3OhDUbqx4/EWnP1kdP95asDV9PYcXkf4nFMRceQAc1lSeILFWI3OcHstTS3VvPGypcRMCMcOK5G7iFtctGjEqOlMTPoH4YahBc+GZ3jY4F2w5H+wlFY/webPhC5OP+X5//AEBKKQHvdFFFUAUqjJwaSlX71AAw2nim0ucgc0lADo/vVLUUf3qlpMAooopAJgU0OWdlCsNuOSOD9KfRQBx0HhC7svEMurR3Mcu9NgiK4wN2etausGW50qVHsI5JRjbHLGJEbnnOa3KKdwODsotae8YPq1vbxNGEWJDnbg8YHAGBxxXaxEbR8273oltbeb/WQxt7larnTYV/1TSRf7rcUDuQX+v2Wn3CW8zESuQFBGM5OM1574+VT4mkyOsS1302lM1ytw6QXMi4AMqcgA9vSuA+IRmXX/MWDgwKQXYDpmpktAW5zA3dM5TsMUrMsYBdwv1OKiQSSIC8hAIztQYx+NPVEjO5EAb+8eT+ZrKxoKJC33I2I9W+UfrS7Xb70gX2Qf1NGcnJOT61HcyvHayvGAXVSVB6E0wJFjRSWCAt/eb5j+Zqrfaraaeu66lKkjIUDJIridR1u5S4VL698xt4Bt4TtVc9zXS6rPFHNZyJFFNJLiOOQkELxnOfwp2tuTe+w9tbabRru+gieExrlPOXk++K5zSNTur/AMS2X2i6llw7fKThR8p7dK17uR5/Dl+zYLtEM46E5rnPDsZTxJZkkfebgH/ZNNbAX/iFIEk05yMhd5/lXGpqEfQoea634i8/YB7P/SuCIZecU0rolvUugOQNqjJPAY4p08lxAsts/G0iQIcEAkf/AF6pvNJNsR2yF6D0pXOGc+vAqo7h9k1vDV/dWdzOtq6xtKgDOV3EAHt70r3Mst1Jc3d7JJIjlQztnI+npTPDenTaheyLEyKEXLMzYxnjtya6q30XR9MbdKv2y4Bz8/3Qfp0/Ok2kBgWun3erRBrG1KAEBmPyxj3H+FdNpFpHoCTGa6FxcSgBlQcLiluNTdlO91ihVTgA4AFc3c+II1ytsu8/3m4FLVgtDT8R6/MtoYI22PMCuB2XvXGJFk9KmnnluZTLK25z3pqdaaVhNmjZQKF6CrbIB2qGz+7VsiqEVitQsmatEVGVpDIVjHpUrYVMngVHLMkI9W9Ks2Ol3F+RLOTHD2Hc/Si9gsVIYZbyby7dCx7nsK6HT9JitP3jYebu7dF+lW1jttOtcnbFCv5k/wBTWBqOrSXmY4sxwendvrRGLkDaRc1HWBEDFaHLHrL/AIVz5Yu5JJZieSepqRui/wC7QrkKyhE3E/exyK3UeVaEXvuaGljbBeseyY/nVK0gWRiX/hGcU1LiSKN442wH+8R3qxpw+WU/SoldXY0W1Ap1xxZzH/ZNCikvDixl+mP1rPqWYi0qIJLu3QgEZJINC1LbKf7RjJHSMmqk9CUiW4sLdIXlAZNoJwp4qCDTJ5IdzOiA4K+4q9qBxYSj1wP1qwOI1X0AFZl2MSe1lg27ip3HAINAt5gThVH49au33MtuvrIKtiBSR2ouFjEW185d6tjPUY6GkNlKOmDWhYx7hce0zCrJhNFwsYZtZh/Bn6VG0Ug6o35VvGE+lRtHjtRcLGCRg8jFWI8NEAeRWi8QbsKrPCyn5QCPSqiyJI9n+D6AeELnGf8Aj+f/ANASinfCBWHhK5yCP9Of/wBASimCPeKKMHpnJpNwyRTKFpV+9SZpV+8KBDaTNBpKBj4z84qaoE++KnpMQUUUUgCiiigApCaM00mgBSabmkJpuaYA2CCD0PFeYfECFINUto4l2oLbAHpya9MY15x8RuNSsz6wH+dEthrc4uI/ul/3RTg2c1FG37lPpTgaxNCTNQXpItJcddpqUGobsn7LLgZIQ4HrQhM8guo547qZ543yXYlivB59a6fw7HFBo7S6htWB5d8CyewwSBUrNcTSssksdvHzlAASx9M1P4rvxYwWrJGpkMYCkjgVpLsTG28tjQnuEn8P6jIkbKnlgAMuMj6Vzvh7H/CRWZxg7m/9BNU4/E949nNazRpIs4CbhwR9K3dA0K/i1CG8uYxDHGScMfmfIx07fjU7LUbab0IfiAGlk09UBLEPgflXERGMBg6g7uNxP3fwrtvHMwiutNcNkpuJx26Vyt7aKyG6gGVPLgfw+/0prYmW5nklD3z2zVmGwkmjWR5FjVvu7upHr9Kgch+e/rVq2ZjEEYkqM4H+FUK5u6DbCxWd2uAglAUFyEDAc8etOv8AVWhiJtVSXH3iGzt/AVWmWCREBgkYrlQj5AUAUy6gewjVxDEhYArt5GDSGZn2ma6nZ5pGchGxnoOPSoUjPerEaBInbH3vlH9aAKYiJlxTkHNPYcU1OtAGla8AVdzkVRtzwKllukiGPvN6CgRK5CAsxAA7mqZlluZRDbIzMfQc1Paafd6rIHbKQg/fPT8B3rp7LT4bOLbEoH95z1NJsaRm6boKQES3OJZuoXqB/jV6/v4NOTDEPMRxGO31pf7WhOow2dsN5Z8O/YewrmtSO7Urk/8ATQ1UKd37wOVloR3l7Ney+ZO+f7q9h9Kr5p8aRPJiR2RcHkDPNLHE0reXGvv/APXre9tEZjWGSB/sioy3YdP50O+7gcAfrTc80rjFrQ04fupD7is7NamnD/R3Pq1RPYa3LSiob84sn9yKnFQXyGS3CL3YZJ7D1rNblmVGoILt90fr7VNZSeffyPjG2MLj8ajyrSKEztThff3qayObi5fpyFpN3CxLqPMEaf3pVFW8VSvDvuLRP+mhb8hV0GkMo3fN7aj/AGif0rQXrVCf5tTth6BjV9e1JjRS04ZW5/67NV3FU9O6XP8A12ar1AIZikI60/FJjigZA6j0FVmXk4q3J8q5qqc0xM9i+Ewx4Uuf+v1//QEop3wn/wCRVuf+v1//AEBKKZJ7ghy1DHJPFA/1lNb7xqxAygsOwNAIUjJwB61FMH84N5mBt4WpGKeWd65VuMEUJA3ZFG51iytSRJMC2eFQZJrLn8RyFgLe12g9GlPX6Crt1pFlcEtEWhk9RyPyrHudJvrcEqBPH6x8/pXdRhRe+/medWrVltt5Grba5nHmw7j/AHoj/Q1pw6nbz8LIu7+6eD+RrioiVkUYKsD3rRb5l/eqp9xVVMNDoKlip211OtEqnv8AnTt1cpFcywD9zcMo/uv8wobxfZ2RC38scRJxlHz+lc0sNNbanXDEwlo9Dq91IWrOtdTt72MSW00cqHoVODVjzfXj61hY3LG6mlqh30bqBjyaQmmbqM0CFJrzv4kD/S9Pb1jcfrXoBNcF8SB82nN7OP5UnsNbnAxH92v0p4JqGNvkAqQHisTQdmoLtiLaXacHacVJnmo5sMhDdDxQI8m1B3e+k83d8pwPpWjo9jLrQlimlkaGIAgk52n0FdfLbWcRJkij2ns65z+HU1WW4hto/KtIEiTOenf6VdybFaz8L2FldRXclw7JG24I+NuR056n6VrXOtDkRAsf7zcD8v8AGsW6vEjBkuJgPdjWBf66JY3itVIDDBkbg/gKVrhexX1zVJdSvyzSbo4/lT096rWl61s/PzIeoqpRVWJNWWyjulM1lgt1MX+H+FXNH0d722aR5lgCsRhlJbj27VhwzyW8geNsH09a66xc6jpsbSq0AkbCTgcFh2JovYCKO0TzDEQ+QT8+3NO1yyWC0gb7SksYCrlQQR14waLm11SJh5ikY/jMi4YfjVK/g8uyLlucr8u/PJJ5xQMy3fcRxgDgD0pyVGOalXpQIGHFMUEtwKlOO/5VastOuNQbEKhIx1c9B/jQBAjOzCOIFmPAwOTW7p3h/aRLe8t1Efb8a1NP0qCxXES7pD1c9T/hT73UYLCPJIZz0A559v8AGlq9EO1tydzDaxb5SERR06cVzepazJd5ihzHD7cFqp3l9NeybpG+XOQueBVauiFJR1ZDlfYv6IP+JzbezE/oarXh3Xs59ZD/ADq3oQzrEPsGP6VSnBM00h+7vP481V/eF0IscZPSrFgc3J7AIxx+FVWYtjIxjtVmw4llPpE1TJ3Q0tSjSU7tUlvbtcS7RwP4m9BQ2IW1tjcPk8Rr94/0pt3dsZdlu5SNOBtNWbyYRxi2gBVQOTVAR1i5XNErEsd/dL/y03fUVNJezTxbGCgHqR3qBYqnSPHapGEQAYelPsefOb+9IaNtTW6qiEAY57UBYik+bU4F/uozVcziqifNqsh/uxAfmat4oAqE7tVj9oyf1rQHWqqRr9pL4+bbjNWl6ikxop6b0uf+uzVezVHTvu3P/XZqu4oGhe1JjinEcUUARsoIwelQtCOxqxSGgR6x8KkK+Frgf9Pj/wDoCUVJ8Lf+RYuP+vx//QEoqiWep3utpY6rbWhiZmnYANnAUZxVbXb2WO0vjE7IyJ8rKcEciqOqmK8vYsEC4hdZIz/eAPK07xK6rDeoc5KEitrbEN6F6G8Labp8pOS8WCSaQagbu53IyhYFKOueSfWuefUBD4b0tsEkZH5NXK313caf4vGpwKJCFZTEWIVgRWsUt/Mzqt3a8meni4PrUcupW6W7zLI+UYIwUZOcgdPxrlrDxhp14RFMzWc5/gn4BPs3Q1qWxw0pBBDSEgjnOQK6lSW55TqSi7M0pTFc/wCujWT/AGhw351yXjHxEvhWO28lHnNxu2hjjZj19etb3m4rhviBANQm01JJJBGokJCYyTgHGe1Wo8iv0Qoy55JLdnKah421e+JBnECH+GPisvyL+7je48qR1UFmeQ4HH1rXtba2t4dy2yxPnnnc2PcmoNSuHS1UISq/NuAPBGD1rnlim9Ej0I4VLVs6X4d6tK2mqC54Y456CvVLPUDIoDH86+ZvDfjB9AYI9sJ4CedrbWH07V614e8f6Bqm2Nb5beb/AJ53HyH8D0Ncu52npqyK3qP93/CpMt7N9ODWPbXGQDkFT0IOQa0EkyOtSBY3jODwfQ0uajD8Y7ehowO2V+n+FIBxNcL8SP8Aj209v9tx+grtiWGejfTg1w/xIcDTLItkETHjHtSew0eexH93+J/nTywA5NZ76hFAm0tubJ+VOfzPQVm3GpTzZCkRoey9/qeprKxRsz38Vvw7Yb+6OW/+t+NZVxqssmRGPLX1zlvzrJub6C1XM0gU+nc/hWFd6/LIStsnlr/fblv/AK1NITZv3N7DbgyTShc+pyTWHd6+75W1TaP779fwFYzyPI5eRizHuTmjBJqrE3CSSSZ90js7epOabtNSKlPxxTEV8UU8jBpMUANrc0rWbrTrCa2jZHt5Tl4pFypPqPQ1i4qaM/LigDstLuoPEFq+m3W1LlRvgYnrjtXOXxuorh7S4jWMxHlVGAfQ571ZspbWJ0eFmjmU5DPwQfY10V7Hb63brdMqmZBiQDqfXHsev51F7FWucYBTgSWCoCzHgYFXV02a8vpIrWPbErYyei/jXS6dpFvYKCo3ynrIw5/D0ptiSMvTfDzNia9yM8iIHn8f8K6SOJIohgKkajsOBTZ7iCziMk7gAdvWuZ1DV5r59i5jhzwo6n61UYOYNpGlqOtJCvlQDLHse3u3+Fc7LI8rmSRizHqTUt5/x9y+x/pVc10QikjKTuMJJPXFPCMg+diWPb0p8UzQxSIFQ78fMy5K/Q9qYzbeTyx6D/GjVvUehPaXw06f7SV3sEYKvqT6+1V4ZGmsWkc5ZnJP51XmJIJJyamtuNLX3b+tRLdDQVYs+PPP/TFqr1ZskaTz0QZYx4H50PYEVoYXnkEaDJPf0q/JJDZoLdHAb+InqalwmnW+xcNM3U+v/wBas9oFmJaQbmJySaylO+hcY2JJcPGoBB5pgj9qkSFY1CqABUgWs7lWIQlSBakC0uzmgdiPb3qSNPlp22pEX5RTArQwbbmaQtndgfSrIHtSKPmb61IBQFiNF/eNU2zHSkjHJNPbhTSArWcAiWTBJ3uW5qzimxriNafigBvtS4pT1FGKYDCKTFOIpMUAet/C3/kWLj/r8f8A9ASil+F3/IsXH/X43/oCUVRLOuazmvNet4YlO3AeSTP3F61e1ZYZtXJm3G3YbGA7jGK20FravcecyR7lXczHHy4rB1vxHpu9dPsFE927BUCDjJ9621urEW6GZrVmNJ8LW0e8Tok7BXxyVPTPvXI6k/8ApIc9HUMv0rv9bt/tFiukQDzJYUDsw/vdTXE3Cpf6e0LAJcW+TEcdfVTWkOxlU0dzBnZJVKsoYe9QafqOo6VdO2n3jouR+5k+eM/gen4UjPgkEYI4INVS+2UtXWp22ORwvudjYeOraQ+XqkDWUn/PQHdGfx6j8areMtQtY7KxvvOR7cSMu9DuHI9q5OVg+c81haxbBrTYhZUZwWUMcE+uKc6vuNNGcMOvaKUejHX3i5EBS2jH1fk/kK5671O8vmJkdivoTx+VSLYxr0pWgAXGK87m7HqW7mfg0h960IrYk8ipm08MOlSA/R/F2vaBIG07Upo1H/LJzvQ/8BNelaF8cwuyLXtLx2NxZnj6lD/Q15RLp7p05qo8Lr1BouO7Pq7Q/GPh/wAQqP7N1SCSQ/8ALJm2OP8AgJrfyRwcg18Xco4ZSVYdCDg11uhfE/xXoG2OLUTd2w48i8HmLj2P3h+dA7o+oya8c+J+vte6ymlwyH7PZj5wD96Q9fyHFPs/jvp8unSG/wBMmt70IdghO+Nmxx15Arx7UvEd5fXEsqnY0rF3c8sSf5UmM2Lq+t7RcyyAHso5JrCu9emlytuvlL/ePLH/AArKYs7FmJLHqSc0mCamwrgzM7FmYsx7k5pAM9qeEqQJTEMVKeBinAUvSgBopcUtFAETimVK9RmgBMVLGpbp+JpVg7yHH+yOtWre2mu22Qp8o6nsKAIeBwOT61t6ZM1tDER0xhh6jNUp7RbYqudzdzUbXDIRChw2eSewqXqik7M7azRRCAgGB1qDUNXhsAUj/eT46en+FZEV7KtvGyTELu2uvZgaq6jbJbXIVH3hl3E5zg/WnRSbsxTbWxBcXM13KZJn3N2HYfSo1++PrSUqcyKPcV17IxJbv/j8m/3qgqW6/wCPuX/fNFxBJaxRs/DycgegpXskPqQswT3b09KiJyc9TRRSAjl+4asQcaZF7n/Gq0v3DVmL/kGwVEt0UhtaVsBZWxmf/WyDAX2qraxqSZpf9Wn6n0p8jtPJvf8AAegrOpLoXFdRpLSOXc5Y09RQBUirWRYoFO20Yp1AxNtKBilo70AGKkXhQKZUg+6KAEQct9afjimoOv1p5FABGOKWT/VmiP7vbFK/IUe9IBVGABRTuppCKYDf4jQaXHWkoENpDTqQ0wPWvhd/yLFx/wBfjf8AoCUUfC7/AJFi4/6/G/8AQEoqiWd5rF7Dq+602YhP8eMHil0DRI7e6Ny1tHGYgSHLbix9a8/tPF14uoTQvFG0azMq4JBAzxXQanq1xN4dmKsYtyH7jEVs1pdEJWZ0l/qehaI8l3dXaTXwB2qDkgntgdPxryK31mS6v5ZJQuXYn5eBkn+VbQt7WzsVubiD7XLKvPmPhefYUvhGzg1a8+yyW1rHFIcHbF8w+hzxST1G1oYerwyQ3CySIVMq7xn+IetYsj811vj9wviaW0iRY4bZFjjUemM1xrg561rGbMZQQ7fxVG+BZOKuqvvRJCrDmrlO6IULMwFgY9utWEsieorVjtE/yKtpbIBXMdBkJYgdqf8AZsdq2PIXFMaEetAzINsD2qGXT0ccrWw0QqNowO9AHM3GkA5K1mTWEkR6V2rRA1XltkPX+VIDh3jYLgioSvNdXeWERQnv9KwXtwrYz+lJgU/LpQntVkRAHrSmMev6UgK+2jFTtH7/AKUnlDPWgCEikxUrJg4zSeUD3oAizRmn+UPWpI4FILE5A7UAQiNn6dPU1IqCMZUZbOM9/wAKk2kkDOPTjpXVaZo1vbRpMf3kxGQzD7v0FJ6AY9hock5ElzlI+oT+I/4VtmKO2iCIgVQOFAq+U5AB61kaxO1rbuUGTkDJ75qUnJlbGPeXA+05OOD0rKMnmTs5OCzZpx3SOWZsk1qyaZCse5Plqpe6Jala0kYkKQSikFver19++UThWCjCDI6/hSxAQ6MXABfzPvdD1rStIBcILiTkqhIXsD61kpuMrovkTWpzvenRkCRSegOSfSgJuI5602UHcUBwoP516DOZIW5lUyyGM53End7e1X9a4W1H+xWWU961tbTm35/grJ7otbMx6Sn7PejZ71RJDKPkP0q1GubG3U8evtVnTrNJi8khyE6LjgmlnXdLsGAq8AAVlOVmXGJETu2qOEX7o/rTwKcsXvTxH71izVDQKkFSCIDjNLs96QxlLTgnvTvL96YDBRjmpNnvSbPegBopQ3HSnbPel8v3pAIpwKXdTvL96NnvQA6Pp70rDLqKaE96cqktnPagB1HFLj3pCvvTAaOlFPCcdaQp70CGU01IU96YV96YHrXwu/5Fi4/6/H/9ASik+F/Hhm4H/T43/oCUVRLP/9k=">
            <a:extLst>
              <a:ext uri="{FF2B5EF4-FFF2-40B4-BE49-F238E27FC236}">
                <a16:creationId xmlns:a16="http://schemas.microsoft.com/office/drawing/2014/main" id="{29307B06-7FC9-F36C-CE28-3839716E54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10" descr="data:image/jpeg;base64,/9j/4AAQSkZJRgABAQAAAQABAAD/2wBDAAgGBgcGBQgHBwcJCQgKDBQNDAsLDBkSEw8UHRofHh0aHBwgJC4nICIsIxwcKDcpLDAxNDQ0Hyc5PTgyPC4zNDL/2wBDAQkJCQwLDBgNDRgyIRwhMjIyMjIyMjIyMjIyMjIyMjIyMjIyMjIyMjIyMjIyMjIyMjIyMjIyMjIyMjIyMjIyMjL/wAARCADcAY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MOM88U4c81BLlMEcjvTQ5HSuRT7nQ4roTsoNR4KNlaVZR/FQHVjweatO5NhkrJIdj8H1qnPZZ5XkeorQKKw5FReW8fKHj0qkBivCyHpQp9a2SscvDrtaug8KfDq/8UXisgMFgrfvbkjj6L6t/k0OaSuy4psp+CvCN/4q1IRQgx2cZH2i4I4Qeg9WPYV799kt9M0230y0z9nt1CqCcnHuau6Zo9l4e0uLT9OhEUMa9O7HuSe5NNMeJCW+U+4rhqVed+R0wikPtSQB047VfS4GOTj8KqICABlSPenLIVJCEY7jrUob1NBXifKktx7VKrRo5OR69etZ6T5IyDxxxUrMzMArnp0NaRZlKJemdGxhyCOmRVVpiuM9OmarGWTOwvyPamK+52hk6kZDDvUykOELIlaUISM8npWTq0rrGNi7pCyhVHfJxVmZ8xFieV4P9Kr6eROZb2X7kOVjz3b/AOtWVnOVkbXUFzMk06MwyuSdwClCR/E3fHt1rTSGS6YyKOI12hm4FUtOja4ckAhM7foK3d0KQtbjaYwpDKegHfJrvpQtoebVnzalA3UUVsLa3YyblwzINxbPoP60lsJ5JxbGI27Mu/8AejJKggHGOO471DpsVpDG95bFMzfNheAFHSsHxH4lvLbU1js5GD+SA2FyRkk/h2rdWOaU+RczNfXNCghgnvhcyeZgAA4xnOPSucDxIpXzAPU1lzTa1qJBllkIPPztwKWPQ7mVczXioPQc1VzzKvLUldI1UuLRSC03epIrvSkOWmJP1rPi8NW5+/cyMfpV6Lwvp+BmSTNK7HGHZGhb3+jcfvmBPv0rZs77RpAmLoZHTccVgr4TsmHyyEH3FWU8GQsPkuBn64pXOmEZLodbby2jkmK4VyeuGFWGhR02kZH1rh5fCeoQcwSlgP7rVXL69pRyruwHZgaLs3Urbo6K+8OI7b4ZWRsnHGaxZxe6eCJCs23PzquO/pUtp43khYJf25/31HFaJ1XS9WiIilCS9eOM0XMJ0oSTa0ZmW+prJEXJG4dfX8quw3QblWBFY1/bbfdcHkdcVmW19Na5RJN6543U0zid4M6LWdQUW6xZG4nNZt2sX2WNOrAE9ayZL43FwrTH5+gx6/0q19qEoCvgEcq2f0pSjc2pYmzUWcJqtuLLX2cfcm459a4y+Ty72Zf9rNemeJrLz4fMCkMhzx6+n6V5vq4Bvd45DqDXNGPLNnrU3dFLNJSZpCa0NBTVO8j3xEDrVomo3NNAZVlL5U209+K1wRzWNcKYrjcOmc1oRTB4Q3cdabQFrIpC1V2nA6kVA94i980rCLpcetNMorMe/wD7oqE3E0hwM/hT5QNUzqDyRRWWLe4k52t+NFFkFjoQxeQxlflpJE2yqoHBqYH5S2MY6mojIJZ1x0Xk1gjoY1kHQHn0pi4zyOamZQ5JXJNEa75HGMkU2uw3EUHHWngZ6VqaJ4b1XXZvK0+zkmOeWAwq/VjwK9a8L/Cix04x3WruLy4HIiA/dKffu38qn2nLuLlRxHgv4eXHiKRLy9RoNNBzu6NL7L7e9e42lrDYWkVpawpDBENqIgwAKthVjUKgCqOAAOlNJGOvPoa56lRzZSIXTOf5d6aLdOecZ9OlTjaRmkPHTOO9SirlGW1AJ2gg+w4qlLEF6yMf+BYrVkGRyNw9jmoJLcP9x2APrgVSSLUjHAmRtwYOuf4s1oQSPtwdif8AAT/n8qgmtpoPnDs6jrwcj9alinWRMNKPxWmrIqWqHXLSEKzqAV6MM4P6VXWZnwQfmT5gR+tWEldJMEhlPGVPFVdSCIm+NcAc7hxUyY49iO+lxMqx/wDLVcD3NWbmGKy0uONpBHGiFmJOM+p/E1lw3ieSZ5GUiAF8kgY/+vWDquuvqt3LsyIVIEUZOdox1Pv1+lb4ane8jhxtfkXKtzYufETwPDZiVY7dWXcY129cE5PX+VX9T1m2N9Fp8blITgzSLyqjGccevH4Vxl7CFuUebJaRFbb+hz+VX47WGOFWubpLc8HyQpL49cdB+NdtkjxlWndpF5L5bTWJbmCR2t2bItycI3HUjtk81cl0/UbiT7XJahPNO4uxC4+uelU2vcyrbaPaxTeWOJ0hy2e/zHg/XH0qxB4f1K4xNeXUdupO4lm3Nn19M1Kl8h+znN2epauNOs7MILq+lWUjJUQE5H+z/iaDf6PGgBs5AFPDmbBb/e/+tUh0bSt2+7vrm6k7kuTn8qtImhW4Ai09TgYy+KlzS3ZtHDu+iEudc0lESKGKCdQMgbSu32z1NIviWFl8p4YGiHRfLbC1ZXVtMiCgWkAx/tf/AFqkj1uzOSsEA9cJ0qPbQ7m/sZEjeINOeBVG3HGUZCoH0NSR61ZuuzbEE7bZATT4tQsJMAxQ/hx9KsRxaXcICYosY5yM1amnsxuEiVJ7doVaOXaSOCGyR9RT/NWVSizRyt/dZcZqt/YOmsMxRhD6ocfyqtLoM6DNvdyZznD/ADf5/OqCzEvtJtJ4S1xarH6lK5PUPC5RjLYT8g54ODXRyX2qWEHlS2yuqn/WRjJI9wetIms2l8phlCow+6UXDL9VNLmM5wTOEfVb/T3EV8jMoP3qR7yK4Uyx8nHVetdvq2kJJaq4Q3ETD5spgj3+lcBqmgzWcjPZblYH5oW4NUmcNam0KxIjLJgE9WFMiuBkRg9PU9fx9ayYtRZmaOQFHHVTVg5kQFPvAHiqTPPldHVy20WoaPI8XEiptkXrhxyD+IB/GvIPEdv5dwJFX5QSvA4HevRdJvninjVcnJCsnr2xRLZQ2WpX1rOiyRTKjqGXgg5zWVRWdz3MuqurHle544XxTDIK1fGWmpot4stsp+zTE4X+43pXJtdyN0ppXO6UWnZmm0wHUiq8l2g71TWG4mPCsanTSZjy5C09EKxWnnEnAFTacS8xQ/dKmriaTGv3stVu2s1hfIUCk5K2g7GH9nuJXICtjNTR6VIfvsBW8kK1IsY9KXOwsZMWlRLywLH3q/FZxovyoo/CrW0YpwFLmAi8lfSipsUVIiuZ42Uq/GexqGFkVmParjW6SD7uDXZeD/hle640d1e7rXTjyCR88o9FHYe5/Wok7G6Rz2g+GdR8R3Qi022aQfxyHhE+p/ya9d8N/CPSdOAn1SQ39weSmNsQ/Dqfx/Ku10zTLTR7GKzs4FhgjGFRR+p9T71f34PB59KylUb2CUn0GQWkFpCsFtDHFEvARFAA/AUDupPSnknGf0pjnHzLz6g1i+5KuNfpUTMO/GOmDTmfIOenoarls4UDr0NI0iiOSYxncRtHQk9DSecC3C+/ynpRI6shB+nTr7GsGa9azuAj7lU8owOQwo2Noxubnno4G5Awzyd1QsgOSuVPfaMn9ayDqUcrcvtJ7jHP1qCXUzGciYoe+eRmnctQaN0LcuMHYf8AaL4/QVBJaTbiVMGe5DH/AArGi11mbBOT9etaMWoedHhnCj3GTTTDlaJHkuYUwUVl/wBl6z31R4X2PExVuACM/hTrh35MUoOe1ZN9qElvbSPIBuHCH/aNTZykkKbUIORneIL5GkNpaqFSM845y3c/59KraLZNNK4zsUAF5W5x9BVe0tjcyM8jFUAyzYzgV1Nlap/ZzLIzRrxtUcMx9/wr0eZQjZHh8kqs3KRUAlS8ZNP8xpj8gdkACrjsTkj+dW7fRrSL97fSNdTE5KA/L+PrU6bYk2IoVf5/Wo3uFXgcn2rmniFE3jh43NP+0GjjEdvHHBGOAEFVnuNxy75Puaz3nc98fSoixJrjni29jojTSL7XS4+9n6VVllL9CfxqHn1pOTXPKtKRaikBdhSeaw7mgikK1m5srQcJnHG41YhvJIzkMemMVU203HPWnGrKInFM3odfniHcnHUNWlbeLGXiQsP97muOye/NL5jfStoYua6kummegx67b3WMsh9enNZ99DY3ALSRqhIwsgORn69RXGiQqc9PpVuLVLiIjLbl9DXTHG3+Ih0jSmuNRsPLaC7eaFc+WA/K+oB6H6Gki1C21uSOG8M4uQdoeNQWYdgynv6EVSW9Vy3lt5LEfMP4WqvIIbtxkiGZTlGBxj6HtWscSjCeHuUdf0PFy0bgh+sc4XAdex/z0Nc0Z5bO58qb5WThW/rXXrquo6bK8V3I09rM371X5DZ6/wC6fesrVdNgmtRItwk0DMVVwCHjPYMP89K64VLo8mvQs3ZFDzw7q3c9cVoaxftNbW10zEsqbGPuv/1sH865mKV7S4NvP26Gr87mSxK/w9Rx3q5aozwU5Uay7HP+JJE1GzSJ+cOGFc/FYQx9Ixn3rQmdnc56LxTMVnG9j6OpJSd0MVAOw/Cl2CnYowe9MzG7RTSPnFSYpv8AHQAiU4Dmmocsaf3oAMUoooFAC0UUUWEe4eFvhlY6RL9r1Ro727U/IpX92nocdz9a75QoGFAwOlQn3609eg5rilNyepu0PLHvzTDgnPehj+GKb94A1O4kgLkA5z70qtj7wyDTDuzwPyqNiVKk9ewFBVglAQ5BO3uM1XkYqDwSBzVolWiZWGcDJrPdjH8oOVHcc8UNGkNSCWVhyGO7GcqOorC1zd9lE0e4ZJKnGBnuCO2a1592AVGSePlPf3qg8ZmjdcliRyCOfw9DULsdC01OSS+J+RlBHsOPrU3mCdQFZD7E4pLjT5LW9ZZD+73YLYzj0NadvYZVQUVwOuRg1oolSkjJZfKG4blYdQeefrUlrqTRy4ORg1snSpAxZI2I4BH1qQeGzO3zRcAckjBX+tJp9AjJdR1reJcKA4D/AIc1zOuXKXeqLa2ygRxnGB3bvXXS6DFYWctwvmkRRs7Zkx0Ga5Lw3aJPNLez87OVU/xNV0k07yOLFyUrRibNnYeRbR+ZgLjIQdT7mp5JlXqfwqO4uTuPOWPU1VAMjbmPFY18T0RlCnYlMjynjgUhIXgUm8dFHFJXFKd9TWwdaOKQmkJrNsLDs0hamZpM0rjsPJpM0zNITU3AfuppNNzSZouFh+RTfwpuaM07iFwDSFT1pCaXdx607gMJoD4BB6H2pzAN0qJsiqTsBJ526MxyjemMDPUf59Kq3U02mxFYdlzpzsWMbjp6j1HY+1SZpyMQCAAc8FD0Yf4100cQ4uz2MatFVF5mHqdkt3bC4t0KpjMZ649VJ9RU3hnU0Ik0q8IaCfIAbor9P1/wqyoisXmjLOtnc/d54jcHuK57VrZrG/LBhjPVTkH3FevCanG6PGnTdKdzH1S1ey1O5tnHzRyFfrVWtTXLk30sF0y/vTGEkb+8R0P1xj8qy6o9SnNTimhO9KRR3oNBYg6U1jginr0pp+8KAEAw1Ox81H8Zpe9AMKBS0CgAopaKBH1RwchqTkAj8qMHkkU0Ek8muA6AJ56c00MOi5AFBOGOKYW+bnAz3FIaQ8N8wHC9cUxmB5I46+4pAPfPFKoyeetNaj2BFHGDkjpUVxb+aAQpVux9xzzVtFA7fnUwAY4x19O9Va+guezuZAtAUywwCO3UUwWEe7DDBY8MPXsf6YrWlAUndjn9az7ufy/u8gnn1B7GpaSLjJyKWp2CPAJyiuV4cHjcKxobtIGaHkhOFJPO3sD9K059R2rtPQ8MpPUHrXGahO0WoKVyCflbHcdjScjeEXszsYb6EjafTFaFvcFwACCB2Y9K5qwZGi3EYJ781r2/mb/kKY/KquxSihvimZk8PXMUSMJJtsKgjuxA/wAa5mFUsrRYY+wwPf1NdN4glA06NHILFwwAPoOv61ybPk/yrnr1uX3Uc7gm7jicnnmnbs49KhDfnTtwFcXMOxJkCjORUeaeuNwDEDPQdzS3CwoBNBGOtScdhTGUk4FJ6ANyPekzxkCnrET1qQQY61IEGfpSZNWhGgHXmk8pOfmAp2EVc+1NOPpV6OGFmxJIUB6EDNQPBgkDn3FIZAQOxppGOtPaIioyCvWnqAUh4paQ5xQAZzSHpTSaUGmmBGRikJ75qRhUTChghJUSeJkfoww4/r9ax7+2M2kPHIMz2zbS4/iUj5TWuGwfSobhSVyuBkGNvdG9focGu/B17PlZy4qipxv1Rw7yebZMp+8hB/p/Wqop8waG6uITximV6xz4b4bB3ooooOgRelI3WlXoaa3WgYv8Zpf4hTf4jTs/MKAY6kHU0uaTIzQIdRTdwopDPqvovPJpjAcjP50SHHWq7S57n2rglI2jFsdgb+DUTtuPHTvULSOSP15p4PrjnvU7m1rD925eTgj+dPD469e3vUauMHIxjrUNzOsKMd2OKq9hKN9C4s67M8k9DmmS6lHEOTgVzlzqzbmA698VlyXskr852ntUub6Gqw66nUXmrh4/lPH51jNcyy7t2QeQef1qvCTtw2Tkc+9SqCrbueeSO4qdXuaKMYqyGKpaUlyG7g9Nw6Vn61bIYN6qQBhuO3YmtR42fIz06D/CnSxrJCwxngjno3tVxE31MbSpy0YB5IOK1TfrCcAkY96wgVtLiWMcL1XPb2qrd3zbuuT3NU9h7mvqV8bmReeAuKzycCoonMkMbE8kc0pPOK8utK82YSJAaM1Hux0p8fPPpUEE6LxuNSAZOcc1HuwM9qaZDn0x09qrYRPk8EDinhlC4xk1V8z0p6uc9RUNgWQWxwcD2pwUetVw5pQ5qHJlWJidvQVWaVw/XjPT0p7SBV+Zh+VVLicKPlX8TQmxWLbO3saZ5o+n0qil447ce3FK8xkXKjnvRcLF5LoRyBgVJ7BhSOVkYkkAnnHSssnPY/nU8TkDa3SrUu4rE5THGMimjjvxS+aUwHGV/Wpdm9GkjUlV+8fSmtdgK7p3FRZPSrPT2qGRc/Mv40AIGpjUmaCc+woGMNMPKkH05+lPNRmiLcZXQnG5wesIY9bmUc8Z/rVet3XovKupbjyiRLbiPfjgMGH8xWDX0NGfPFM4o0+S4ueRS03vS1qWApjUqng0jUABznj0rMutRlinMaqOK0/4/wAKybm1M9zI+8Lika0+W/vCf2ldEcACoH1K6zjcKjnVoW8veTUSxsx5BoN1GFrjxeXCkkSHmipWt+Fwp6UUXQ7x7H2EXyKjIIYgdPapRHg9M1MIlB3Yxx2rzlFk8yRUFqWAbOPp3FEiJEhbP+9/Wpri4SKMjI4/Wubv79/MZd3fjvRKSWiLhGUtySbUDFJgMd3f3qnJdvMMZ7cVWiDTfxZPUe9PEZjk+bPuaSXc3slsNMO7GF59/SlW3CkYHB6E1bVMDnrSHBBGf/rVQrsiji2MMZP6VM4ICtwFPOfekBXg5/8A10smDHyOO9SDEMoA4/n1qtc3iRZGMYwc+tG/YeR8wOOnY1U1H97bOBznNUhMy/EACyLcx8K33iPXtWLNKZEEi/dFTC88+F7Odv8AZye1ZBuCivAeSvH1qxq50VlJvsomH93H61KSM5rN0icS2AHAKMVOK015U5ryaq99oxluMZsVOjbUAFVM5fGeOuKtW48xlyR0yaaSSuTZg8uGwD05/GmGQu3LDceTk0t6yLChVApJyTVBmJJzUOSeocrvYuG52I2Mc8dKozXThhzgUpyRk9BVS43SNtQFj7Ula9jSMS5Dduej/rWgJCIs+ac+g71iw2cindK+3PbvWiGCx7cAZ7d6znGz0KcUS+YScknI6c1atLQXW5pCTzgDNZytzmrVveG3bIxjuDRBpPUyktNC8+mQc+W2GHo2azmG1uw9cdKvtq8YUhY0DHvms2STexcnPtWlRroTFNbj1KknjvTs+lV0BJ96mCOeAD9KzKH7iRgd6lglMedhIOMEHoagAPQ5FKzBeeM1pFohosIjyBmAJxyfpVZ32sfSpIZwj7ygfj7p6Uy42sdyAhT0BOcU2CI24PHQ9KZmlzlcelNzzSGL1qNjTs0x+KT2GjA8TMRZwrk4MpJHbpXNA9q6LxOc20C+sjH9BXM7WxxXvYP+EjmqfEyU8UZzTVAC/OST7UDDE7eBXUTYXikPSlC89aaaAFb7w+lUWH76THrV49R9KzZZ0inkDEAk96C4q+xTvEP2nPtTRc+UOADViWeJmLA54qose9Gc8DtnvSWrNm0lZj/t5/hUk980U+2RUBLRhs0U7ozsz7HbEfzenrVaW9Cj3qSaUEFQayZlYseuO+K8yUn0NoRT1kR3MpmPbHXFUpbbduZs/lV5FAYArwe9TJEDnnI96SRs5W2MpbVR0xjqOaAF6Acj16Vemi2cZHXjnp9aqsiqT/L0pjTuBKqDg4B457VWlmjAPc57UsjKGw2Rn1qjcsQSQTRcY6ScKchue/pUsNyCoBbrWTLIeg656VXFwwbIJH44qWVoaFzcmOTGePbkVVe8AU7uuO/emTSh4CSwBPH41gy3mGIckYPQiriiHqZ2rymK8Z04Dc1nSz7wJAee9WNUmEjEgdRWQJSpx2IrZRBSN7QLzbdvATxIMj6iupjIMZrziG4a3uUlTqjAivQbGdLiFJEOVcZFediocslIifcVV3uy5A+U9aljfZHk91qBvkm56Zwakj+a2x3HymsbXVhLuLctvtSMfdAOazxJhaWWWRTsyCCADzVJ5Sp27c1mo9C7FtZVZiGYhfUdTTluIYF2oDnvVJdzDJPWmnjqapWQ+Ulmu3YkA4psMpVs1EV3Ek9MU6PpUS1ReiRqK3Gc9ac0jAbexqvC2V3HoOlOzk1kjB7jxHCX3iJUYnPy09mIOKjXJI4I96n2CRh5almHXNaWvuQxPmIGDjHtU8cmRyeaiabbKInxgccetEilW3Lye/uKdrMRLK2fnPUDGc1BHMXba/4GoZJmIx2NMRyGyDg1S1YmaaqChPQ9qmDxyWJXYu9Sfm7kUyIYhGTlu9RRAtD94AbuSfpVtCRBu5ppNJ3pCaxKHZprmkzTJGwCaEruwzmfEcu64hjH8Kkn8f8A9VYoqzqM/wBov5ZM8ZwPoKrDpX0dCPLTSOWTuwPrRkgUtFbCuKO9MbinDvTW6UADfw/SsLUR/pZrd6hfpWJqORdnFBvR3K8TLvUOuV71bupIpI1jjXAFUQQ3FXGtGVlbkjbnimm0rIdRR5rthbwFgQjYI60U6AFWY5x2waKydzPlXc+s33E56e1NXBTkgHoakfOMjI/3qaFbbkAZrzzq6EL7sEA1FuAAGTVhgpJAB3VDLtjAL/hjoaRSI5jH5fP3scCsuSRRx61LNMQ+4885rOmL7jJ2PX2oLSsSO+7JJ571VmHGd2Pb0pHuAR83TFUZ5fQnHrmmK4yUiJSBkEZ68+9Zs1xtO4t1/SpnmZgQ2PTNUJ1VxlD06girSFcnWYSA7uQe1Yl/L5T4Y528DPcVLJM1tyx47DNZF/eiQ4HSrjHUGQ3M+48ms9pfn6/SmvMW4qMcnmtkibk5OOc810nhfVPLkNnK3B+aP+orl+TUsIdHV1YoVOQR1zWdWkpxsxXPR7j5juU0sEgEmD0bn8ao6VqCalaZGPOTiRP6j2q35Y6HI9j1ryJXg+VlpXIblPmIA75FU2AyCa0drkGNyAQPlY96oSW7hjn7tZt63Liug3jOP4RVdmbd83TtVoIAu3cc9sVVkBEgRwQTTKSAS5ODx6YqaNPMcAHrUa27P8w/WtOzsmjQEkeY3rUtp7ETaSGBdoAPbjNFXG0+dj/qpAfpmoJbeSA4cYPp3qXFrU57iIcFSRwDQN3nEg45NHKxqSOucUmCZCB1zQMRgSMmpoZsja7Y285pseDlnOSDTJipfdGMCqXcQ+dAqKwIIJPTpTIUBlA9Oacm2S2cEtv3A5PQVJaQlcsR16VpppYixZdtsXv2/GlIRYto+8oJ/wDr1F5gklKjkL396SSRdh28E8fUU5PQaRBnk0HpSCj2xWJQCszWbwWlm2D+8f5VrRdhGhLEAAZJJriNV1A316zA/ul+VB7etdeDo+0nd7IicuVFQmlB4qPNOB4r30cw/PSlpmadQAq9TTX6UA8mkfOKQxf4VrNvIw11z6VoZOxcVEyOJy20kEelDNISszNS2EYOF5Jq/wCcCuChJx2p+5iT+7b8qXL54jbp6Ute4nZsqygTMDsxgdhRVn95n/VtRRqOyPqZlJQ4J59DTFO1Tu49h6/SmyNjvn3FV3nXPfOOteYzqSJWnUMewPoO9ULidmOScr7dqjnmGcqeenSqUku1ucjPPFSaJJCTSqc571AzjYQTz05qOWbIJXp71TllzwW/WqBsjuAI/wDdPcVnuxJ78flV133Lj1qi2+NyCuCelNIkaVLHcvXjqKrXLhVLKAGHVelW5ZIxEeQPpXNanqG0kK3PcitIq4FDULwu5FY0spY064nLMSaxbrU8Ex2+Ce7/AOFddOm3ojKdRIuz3EVsu6Q9egHU1nPq0zN+6VUHuMmqmXbLO+4980wFOoFdcaCW5ySrN7GnHqs/QuoPugwalj1w9JbcH3VqyiRjimBvkOabpR6oSqyXU6qDXhp0sV1EHBPTGCD6g122m65BrNoZYD86/fjb7yf/AFvevH2mLKqHoOgrRsLyeymSe3kaOVehH8j6iuWtgY1o6blxxLi9dj1jzCRgsRjp7UjTnoRzj8DWLpniG31MLG4EN1/cJ+Vz/sn+lau9XG2QEGvCrYedJ2kj0Kc4zV0yvKWz8pOP5fWnxruA805x0IqTYq/eOR69xTxgDIxj2rlk3sb6WHxMv3T271oQ3KDhx+IrOG3qBz7U5X5x1rO0kTKKZ0dvOxXEMyH/AGS20/rTpR5rD7RbbjjqcE/pXPqwz1waVpCB8z5Pb2qlUbVjL2WpcnhO0KilQGJx6VVJ2TMV7cfWhJmCsFcjcMH6U3BzUuVyHCw0ZVuB1qXaHUqThh04p7qGRWXANPCGXDBcEdT0qkyGiCALuwR81SyykLhAcnvThEqtwQT7c/8A1qOA3UbvX0q07LUVhqhYk29CfvY7VG5DNkDAp7JlSdwIqPBNS53HawE5peFXJp20IpZiAByc1yWu+JA4a2sX4PDyj+S/41rQozrSstiZSUVdieINZ8xms7dvlBxIw7+wrns8mowacD8xr6GjRVKFkcspczuyQGniowaeOlbEjvSn0wHgU7NAAOpoalHWkb0pWGIp+UU95CEqMfdFKw3ED1oAs2iMQXPINWieeFpUAjiVaaxwKLDILhjxxRUcjbmopXA+iJJ2HQ4HvVC4uFHc/hUVzcNzzxis97kFcP1PWvKPSSsTSXJ5+tV2uWPX8cVWkuQCeM/nVV9wbIfrzzTsJssyTbiRuB+tVX7jP4U1j0Izx6GoySvzMRTQiRHX+IVHfTRCPBI/GoLi7QIcnoK56/1MkFVbIrSMbiIb/UmRmjDZWsG4uckknj3pl3PnLFvxNc7e37zSbEJEan867KVK5jVqWLV7O8o2x8oeuO9ZyogPJI+tOjuSOvBpWuVJ5UGvRgoRRwSlJvUCIyOWFRFFLfJk/hTxcIDxGKeLzssYqm4vqTqtiEkrxtP40q5b+HNWInkmkwygL9K0II442DFQVHUGmqTlqmS6ijozPS2BXJGDUgj8sZNXWVS5IGBngVmXk/70qp4FXKPIrkKTmywGIrf03xLcW4EV4DcQjgMT86/Q9/xrlY5jnBNWRJlDjrisZ06dWNpI1jKdN3TPR7W/tr1QbSdZDjlDww+oqXzSrZ5U15VCZRMJdzK4PBU4IrqLLX76KIC4xcKP7/3vz/xrxq+XW1gejSxnSR1/2kH7yg+604To3R/zrnI/EenSMokZ4HPQMMj8xWrBdRyjMUqSD2Oa8yph5x3idkakZbM0d7Y6E+5pI2AfJBB+tQCdl6ofwpGuVC5LMPqK5nBvoaI0VBznP5VOJOn7v8zWQmp7HADlvYiri6nHgbztJ7CsnSkiJJsuDeegA/Cn8j7zfhUS3Ecg4Yn8aXzAp4ABqUpGbTJdzEYGceppuCW5yfemvPDEu+4mjjUd3YAfrWRe+M9FssrHM1zIO0QyPzPFbU6FWo7RizGU4x3ZuCMnrVa+1G005CZpPnxwi8sfwrkLrxld30ZFsotkP93lvz/wrGFy5clmLMTkknJNejQyuTd6unkYyrL7Jo6/rt9fRERrsg/55KeT9T3rCRZ3g8zaB7d61I38zk9KhmZByjDPcZr2KdGFNWirHO227syPtsgbGw5FB1B1PKVd3K7ElVz7VDP5TIS6jirsBD/ab/3RSjVHA+6Kokox+UVI1uAgOcZpaGiptq5a/tSTGQowOtTx6tG2N4IrLwI4XXOSe9IgDRe9NK5jNOLsdLE4kAZTkGp5I9q5PpWJaYWAEzbWHbNTvqM7JjAYdM5puJUZLqXVbp9aliw0y1hyX08ce5QCc9KmtNRcgO7ID6UrBdHSSsNvFQvKAnvWZ/avG5o2AHcUC6Wc5jOaTQ7lsmiozu2jpRU2A9pnuBjg49qznlxnBAx7fpQ06upywH4VVkKuODzjp615dj0rkjS4A6jHWmGYSAkH6VUeV0PK8enWq8khQ7gQAarlJLv2jgg9qz7q/K5wefaqtxetnKmsu5ui2STWkYCuPur5nzzise4n4JJwKdLKzsFXJY9hWrpPhP8AtuJnluGjC9FA61qmo77Gc5vocTd3DTuVUEIO3rVP7Pj5nOM9q6zU/CsttdiCGdXLHGSKsXHw81CG0Fw1xE4Izt6GuxYmjFI4nGbbbOMaKNhwMVa0vQp9VuvJgdBxkk9qvReHr6dm8qIEqcYzSW6ahomoI3lOr55A71U6kZL3XqEYtPVFbUfDlzp04id1dicDbVu48IanZWQuWaMqRnAPNWrua8ubkzSROCTkFh0q7faxc3WnR22GGxcE+tc/PU0szTlRyaR3zL8qkgVNEJWX532sD0q7Z3L2wYMoP1FVJGaW4LkYB7CuqniJJ67GM6Sa03JxHK0DSB1IHBHeqj2YeM5Iz6065k2Qny8j1qvbySTHGTmuj6xGS1M1RaehB5To+MZq5HCONzY+lWPs+EySCTQIsLXNKr/Kbxp9ym2EuSF5APFaAlxb89TxVZ7UNIDkjNTi22qPnOKwlUV9WbKndaIoKPMvuegrYswu/ArMhgLX7qrdB1rSggeFtxOacqkeoo05GrHc3EeAkzgemaZPqd0pP71TjoCoqkbp1O3YTiqk8kjuzFcA1m403rYtKa6midWugAcR59cVUl8R3iyFQkPHfaf8aqh2xgA8U1LZJX+bIJNTyUluiuao9mXf+Es1VB+7eJPpGP61Um8S6vcHEmoTAeikL/KiSyjVsZOKj/s5N2BnnvVQjQWqijOUavVlOSeSVsySM5PdiSf1puKu/YEXJJPFRm3BbgmuyEoJaI5pRlcuW7COx8xuwqJbnP7zd8o6ipAh+xGHBIJzVPyTkrjg0NpiSaJ3up5eFbavoKaqyN3oQBDtYdKmJBPFc8mzdIi2uvO4Cq93JKPlbGParoQCqV/94fSiD1sElpczSzFuCamdJVRSW4PvUA+/XWQWVpJYxboMtt5JrSUlFXZknJ7HMudgGH3HvSwSHeF9TXQXlhpn2ctGjKwHr3rEt4R5ylcmmpKWxMk+peubON4A4yHArKjZvN2l2x25rTu5pI4sBGJPHSslNySbirZ+lUwR614D8A/8JHov2h7jhnKlMdBWJ4i8KJo+q3NuoO2LGPer/gn4ir4b0eS0KuG3FlwvWsLWvFkur6rJeS7gX7HpUJdyr2Rl3KCMJtZgSOQaq28pt5yVb3INT3upLdPGNqjHcUkEQLFmAOaajrYTl1NNbpJY1IPPeiqkcKLIykkDqMUUcjDmPT/OBP3jn60jSnGQ30FUmmHucUxrgjv+VeZynp3LklxhSd2KzJrvJ4OfrTJZjjO78KoSyHkZqlEQ+afOeapHfPKscalnY4UDqTQS8jhVBZieAK6vwzawWTNNKoeYrjce3sKpyjDcl36GH/ZklkoDrmZxyf7vsK1dIa4si74YrtxVu/kjub0kDAzgVrzrarph2KAwXFZe2TuS4bHGzyyvd+YCc579q2dQ14NYxWyOxYLgkinadZxy3OHIKsec1Pq+m2sKoY9vJqXUi46oOTWxylpfy2jvnAJOarXt69xdpMwHFXZ4kMp4FVZ4FAx/KrpuD1HKDWhNPqSyW3l7OT71HN9la3JUkNgcVALbIOOeKjdEKDacccitYx6RI0W5HFBC5bdjNQzRQEqoABNWIbWaWN2jxkds1Vkt51nRCOSeOad5J2D3WFxp6eSTleR0rF02Jm1Dyx7g10E8MyRNleQMGsjQozJq4ycda6KabWpjJpO6LMiYk2g5INROkueFOKv38HkyZA6nrUA3FVGetWqTaumT7VJ2IxFKzKAv51YdMIAeoPNIVbzVGSKtPF+74HeuWrZS5XudVK7jzdDJtgVv3JHatQtmqcURFzISDzjtVsAkfdNRNy6GkFHqV8HJIBOajnj8yM7W+Ydqsxq4BGCOaRo8KcKfqa0gkldrUipKTaUXoVIxtOTUvy9RU620gGdpwaa0JXrGQKainFticmpJIbIvIPrQcBRzVqO3M0ZJO3B4BpstngcvSpxaVxVJJuzMxrhcMPeo45EZwMioNsfmPu3/AHu1O+zwnkPIK6FHQ5nLU1z5YjXaRk1EscbE5Az61nbVXgTv+VPRUDDdcMR6Yqyblm7t2IGwZPtULQyxxq7LgGrbuFCqsoU+pqGSN5hh7uPHala472IFkB6Cqd8cv+FaiabJtyLmHHuajbR3uG4u7f0+/UqNncbldWOfH3q6iPU7aK0jQsQQuDxUK+Ebpm+S6tT/ANtKmPg/U5AAJLdvpIKuUVJWZmm1sUb7UYJECxHt0pdBv00+/W6kgWZV/gPerTeBtXz92I/RxUq+DNbUfLAh+jihJINWdIvjjTSPn0mL6cVIPG2jE5bR4T+ArnU8L6yi4bT1Y/7wpG8Nav8A9Av8jSC7OlHjPQe+jxfkKX/hMfDzD5tGj/75Fcq3hrVe+lv+BqM+HdUH/MLlp6BdnWHxV4bPP9jx/wDfIrM1jxBo15ZtFaWAilPRsYxWG2g6igJOlz4+lZggPmspiZSDgg9qasJsvxnzW+XnAoq3Yw/uvu4oqyTqWkA6Go2m4OefxqJicVE/evNsemEk1RQxTXlwIYVLOfyH1qGQndWp4WYm9nyegGK1pQUnYyrTcY3Rrx6PbWMG3zd05+85H6D2q9a6dth3ebgnsao6iT9q6961rclrHLckCta2Xw5ea5wU8fJtqxmmxmNz8pBGetXLuGdLbb971xTdJYvM4Y5571e1L5FG3jp0rmlgVGLdzqhi3JrQy9MhuGZtqHI61X1B5QxVgeK6K2+VcrxxWdqfzbsjPy1zVcPywWpvCvzT2OMupiGNUJbp+Oa11VWuCCAapXsaLdoAoAzUxVrI6ObmGGUiMHpkVV35JOfwrWnjQBcKOlYlx8pbHHNerhIK9zz8TLS3maFqWFq5A6DrVSKRmu42ZuM1Yt/+PGT6VTg/4/I/rXf7NODPP537Q0r1mkikGO3XHNc/4f41XcWAxmt28J3P9DWHoIBv3z6GuWtojqo6s19UcEgE5qjEhZ8n7o6Ut39+kTiMYrCnNxR01KSbLGweeuDWnEEhG6TABFZdj811GDzWhqH3h7GuScm6tzpjBKlYSC8tzcT8DAIxxUhuoMH5f0rL0oB2mLDJzU9yArMBxxWs67XQyjRi2WVu4Qo4z+FRz3cbwsoHJ9qop/qxSH7hpOvKxpGhG5dW9VUC7ScCkNwLhgmMe9UCTt/GnxffH1qXVbjYapJSuTTSlTtQkCq0kjEH5iamm6mqrfcpQk7BOKuUInTe2496khj85ztbAqngb2471bseJTj0rui9DgktSw1sqMMtSrDGGGVOPenSKN+cUxqYkSvGDKTgYpph3sMED8KlVQVPFPtwNwGOKAKt2uyLbu4IrCmxFxu5rY1n5CAvHFc+5LOSeaaFccJnHRj+dSx3UoPEjg+zGqtKvWmI1E1C52hfPk/76NWF1O8QfLdTD/gZrLTrU9IZoLrWor0vZx/wM1Zh8Raoh/4/piP96sanjpQB0A8U6qvS8k/E1PF4r1X/AJ+3rmwTU60WFc7PTPE9/cXccUk5KscHIFY+pIDqV1gDPmVDon/ITh/3qsaj/wAhO6/36EtQewW4xGKKfb/6uitLEXP/2Q==">
            <a:extLst>
              <a:ext uri="{FF2B5EF4-FFF2-40B4-BE49-F238E27FC236}">
                <a16:creationId xmlns:a16="http://schemas.microsoft.com/office/drawing/2014/main" id="{CAC7DD0F-5401-211F-DDFE-19C813F843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F35801D7-AB2E-AD55-BCB1-1FBBC11996F9}"/>
              </a:ext>
            </a:extLst>
          </p:cNvPr>
          <p:cNvSpPr/>
          <p:nvPr/>
        </p:nvSpPr>
        <p:spPr>
          <a:xfrm rot="5400000">
            <a:off x="5957614" y="1924721"/>
            <a:ext cx="273070" cy="375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DADC52D-98B5-A4BC-8A0B-C983E2198883}"/>
              </a:ext>
            </a:extLst>
          </p:cNvPr>
          <p:cNvSpPr/>
          <p:nvPr/>
        </p:nvSpPr>
        <p:spPr>
          <a:xfrm>
            <a:off x="191344" y="836712"/>
            <a:ext cx="11826170" cy="3177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中国是全球最大的食品贸易国：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进、出口食品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多亿美元，涉及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个国家（地区），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形成“买全球、卖全球”食品贸易格局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食品工业是国民经济支柱产业：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食品规模企业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总产值突破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万亿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，占全部工业比重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8.7%</a:t>
            </a: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就业规模最大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食品工业平均用工人数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余万人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，从业人数占总就业人数比例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13.5%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B91DD92-3A42-C8B9-A0D5-FD5FB3EDD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2" t="13016" r="9054" b="20174"/>
          <a:stretch/>
        </p:blipFill>
        <p:spPr>
          <a:xfrm>
            <a:off x="479376" y="4221088"/>
            <a:ext cx="2764395" cy="12868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D0E3B6A-7F61-CAAB-97F1-CBEBC9E616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4077072"/>
            <a:ext cx="1558743" cy="97370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658C62-9B58-71AB-E774-2E4F9A57E1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5013176"/>
            <a:ext cx="1449455" cy="11028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B923E3D-125F-2AFC-7CA3-275B875E23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4077072"/>
            <a:ext cx="1352359" cy="97370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B291EEA-D1FA-FBD6-1E4B-F1A81C6DD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5085184"/>
            <a:ext cx="787603" cy="78760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69640093-537D-8A4E-6D0A-AA463769D250}"/>
              </a:ext>
            </a:extLst>
          </p:cNvPr>
          <p:cNvGrpSpPr/>
          <p:nvPr/>
        </p:nvGrpSpPr>
        <p:grpSpPr>
          <a:xfrm>
            <a:off x="6528048" y="4149080"/>
            <a:ext cx="3413335" cy="1700120"/>
            <a:chOff x="6878820" y="4357148"/>
            <a:chExt cx="3413335" cy="1995576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4607915D-48E7-D575-3C00-6710B203F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820" y="4357148"/>
              <a:ext cx="3413335" cy="1922932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EF75907-D21E-4A1B-F600-906D6C487B5B}"/>
                </a:ext>
              </a:extLst>
            </p:cNvPr>
            <p:cNvSpPr txBox="1"/>
            <p:nvPr/>
          </p:nvSpPr>
          <p:spPr>
            <a:xfrm>
              <a:off x="7099019" y="4534563"/>
              <a:ext cx="2176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全球灯塔工厂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3A006C58-CCF5-4465-714E-D99D711F96BC}"/>
                </a:ext>
              </a:extLst>
            </p:cNvPr>
            <p:cNvSpPr/>
            <p:nvPr/>
          </p:nvSpPr>
          <p:spPr>
            <a:xfrm>
              <a:off x="7000875" y="5521818"/>
              <a:ext cx="3169223" cy="830906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制造业数字化与智能化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最高水平企业</a:t>
              </a: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C6199ED2-66FB-C3A0-5E11-6DB6B5E8BF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4221088"/>
            <a:ext cx="1225152" cy="6463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8ED4570-8A46-4920-863B-A4D64DCFB6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72" y="5085184"/>
            <a:ext cx="1214632" cy="569383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44E841DB-3E47-6044-1F54-413A1742B7DA}"/>
              </a:ext>
            </a:extLst>
          </p:cNvPr>
          <p:cNvSpPr/>
          <p:nvPr/>
        </p:nvSpPr>
        <p:spPr>
          <a:xfrm>
            <a:off x="391851" y="6010078"/>
            <a:ext cx="5507748" cy="40011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食品与饮料共有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35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个品牌上榜，排名第一</a:t>
            </a:r>
            <a:endParaRPr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78F21C93-9171-2F0A-92CF-73C9FDF9BE35}"/>
              </a:ext>
            </a:extLst>
          </p:cNvPr>
          <p:cNvSpPr/>
          <p:nvPr/>
        </p:nvSpPr>
        <p:spPr>
          <a:xfrm>
            <a:off x="6096000" y="6021288"/>
            <a:ext cx="5968451" cy="40011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全球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132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家，食品行业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家，中国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家，排名全球第一</a:t>
            </a:r>
            <a:endParaRPr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127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标题 1"/>
          <p:cNvSpPr>
            <a:spLocks noGrp="1"/>
          </p:cNvSpPr>
          <p:nvPr>
            <p:ph type="title"/>
          </p:nvPr>
        </p:nvSpPr>
        <p:spPr>
          <a:xfrm>
            <a:off x="237602" y="260648"/>
            <a:ext cx="8229600" cy="720080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 </a:t>
            </a:r>
            <a:r>
              <a:rPr lang="zh-CN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专业学生培养质量</a:t>
            </a:r>
            <a:b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B9691C4-C270-7BC5-3681-06D53AC36058}"/>
              </a:ext>
            </a:extLst>
          </p:cNvPr>
          <p:cNvSpPr txBox="1"/>
          <p:nvPr/>
        </p:nvSpPr>
        <p:spPr>
          <a:xfrm>
            <a:off x="382198" y="952365"/>
            <a:ext cx="10992678" cy="212493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B1B739A-F5F9-5E98-5C26-F2CA24BA026A}"/>
              </a:ext>
            </a:extLst>
          </p:cNvPr>
          <p:cNvGrpSpPr/>
          <p:nvPr/>
        </p:nvGrpSpPr>
        <p:grpSpPr>
          <a:xfrm>
            <a:off x="347614" y="3535812"/>
            <a:ext cx="6768804" cy="2831601"/>
            <a:chOff x="1112671" y="3082471"/>
            <a:chExt cx="9577629" cy="3362415"/>
          </a:xfrm>
        </p:grpSpPr>
        <p:pic>
          <p:nvPicPr>
            <p:cNvPr id="4" name="图片 3" descr="G:\D盘\本科专业相关材料\2021教学成果奖撰写\彭开敏获奖.jpg">
              <a:extLst>
                <a:ext uri="{FF2B5EF4-FFF2-40B4-BE49-F238E27FC236}">
                  <a16:creationId xmlns:a16="http://schemas.microsoft.com/office/drawing/2014/main" id="{B7059E8B-1E7A-DB26-9F18-EE7BA223D5E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1528197" y="2666947"/>
              <a:ext cx="1740557" cy="2571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4" descr="C:\Users\ADMINI~1\AppData\Local\Temp\1615957543(1).png">
              <a:extLst>
                <a:ext uri="{FF2B5EF4-FFF2-40B4-BE49-F238E27FC236}">
                  <a16:creationId xmlns:a16="http://schemas.microsoft.com/office/drawing/2014/main" id="{4A18EE7B-E070-F7A0-10AE-C7ED7220BA6A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538154" y="4421535"/>
              <a:ext cx="1597868" cy="2448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09714A9-A61F-45AF-BB60-F708B6C1B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4847018"/>
              <a:ext cx="2448833" cy="1597867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84701BE-E33E-BEA4-0D98-579C5D32A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44832" y="4725303"/>
              <a:ext cx="2145468" cy="1719582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9E8A0E2-AA1C-EFB3-0553-ABF2044C6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1505" y="3106460"/>
              <a:ext cx="2534495" cy="17405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C8F08CF-5EB1-9642-8DDA-F028CE25F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405" y="3106460"/>
              <a:ext cx="2253856" cy="1597867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0FD07C3-7BB1-6886-ACE6-7A6200FC9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3127436"/>
              <a:ext cx="2307716" cy="159786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A626ADEF-D8B7-9507-DE16-309A42A83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1504" y="4847017"/>
              <a:ext cx="2534495" cy="1597868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3EE205AD-218F-9ADF-EA50-908450142A38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587" y="3607786"/>
            <a:ext cx="4638514" cy="2625586"/>
          </a:xfrm>
          <a:prstGeom prst="rect">
            <a:avLst/>
          </a:prstGeom>
          <a:noFill/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AC84DE5-F82A-6162-149F-73D6291C5C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37254" y="831117"/>
            <a:ext cx="2510112" cy="234946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E5710179-D283-3D0D-A40F-547F5EFFA691}"/>
              </a:ext>
            </a:extLst>
          </p:cNvPr>
          <p:cNvSpPr/>
          <p:nvPr/>
        </p:nvSpPr>
        <p:spPr>
          <a:xfrm>
            <a:off x="551384" y="908720"/>
            <a:ext cx="9526710" cy="2106133"/>
          </a:xfrm>
          <a:prstGeom prst="rect">
            <a:avLst/>
          </a:prstGeom>
          <a:noFill/>
          <a:ln w="254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在校本科生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100%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参加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教师的各级科研项目，实践动手能力强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在校本科生均参与发表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SCI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等高水平科研论文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申请发明专利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在校本科生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100%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参加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各级各类大学生创新项目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7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国家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省部级竞赛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获奖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30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余次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02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222443" y="250890"/>
            <a:ext cx="8229600" cy="720080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 </a:t>
            </a:r>
            <a:r>
              <a:rPr lang="zh-CN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专业学生培养质量</a:t>
            </a:r>
            <a:b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26A37939-7686-41CC-A8D3-F58D0B3721D2}" type="slidenum">
              <a:rPr lang="zh-CN" altLang="en-US" smtClean="0"/>
              <a:pPr/>
              <a:t>21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00FA464-8CD3-2284-C37C-6CCB4BADDBB6}"/>
              </a:ext>
            </a:extLst>
          </p:cNvPr>
          <p:cNvSpPr/>
          <p:nvPr/>
        </p:nvSpPr>
        <p:spPr>
          <a:xfrm>
            <a:off x="335360" y="764704"/>
            <a:ext cx="2031325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学生就业去向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99E1C33-FD6D-DC46-A3DC-BE525EB67B92}"/>
              </a:ext>
            </a:extLst>
          </p:cNvPr>
          <p:cNvSpPr/>
          <p:nvPr/>
        </p:nvSpPr>
        <p:spPr>
          <a:xfrm>
            <a:off x="262888" y="5120774"/>
            <a:ext cx="11626101" cy="1135054"/>
          </a:xfrm>
          <a:prstGeom prst="rect">
            <a:avLst/>
          </a:prstGeom>
          <a:solidFill>
            <a:srgbClr val="DFD8E8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毕业后在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食品加工、流通、进出口企业、卫生监督、食品质量监督管理部门、相关院校和科研机构等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工作岗位上发挥重要作用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822D53-8AC9-C5EC-38A7-8B4353852824}"/>
              </a:ext>
            </a:extLst>
          </p:cNvPr>
          <p:cNvGrpSpPr/>
          <p:nvPr/>
        </p:nvGrpSpPr>
        <p:grpSpPr>
          <a:xfrm>
            <a:off x="4750527" y="1592845"/>
            <a:ext cx="3024336" cy="1907214"/>
            <a:chOff x="3309335" y="1321334"/>
            <a:chExt cx="2360746" cy="1655986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721D5487-D2E6-E350-42D6-EA18DBCA20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335" y="1321334"/>
              <a:ext cx="2360746" cy="1655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25">
              <a:extLst>
                <a:ext uri="{FF2B5EF4-FFF2-40B4-BE49-F238E27FC236}">
                  <a16:creationId xmlns:a16="http://schemas.microsoft.com/office/drawing/2014/main" id="{5267F361-76F8-634D-B2B7-80FA013765F3}"/>
                </a:ext>
              </a:extLst>
            </p:cNvPr>
            <p:cNvSpPr txBox="1"/>
            <p:nvPr/>
          </p:nvSpPr>
          <p:spPr>
            <a:xfrm>
              <a:off x="3404317" y="1386460"/>
              <a:ext cx="1680927" cy="34740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第三方检验检测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3E83D16-6E30-EC14-25EB-A465CADE8A67}"/>
              </a:ext>
            </a:extLst>
          </p:cNvPr>
          <p:cNvGrpSpPr/>
          <p:nvPr/>
        </p:nvGrpSpPr>
        <p:grpSpPr>
          <a:xfrm>
            <a:off x="8475384" y="1557189"/>
            <a:ext cx="3084551" cy="1926775"/>
            <a:chOff x="4267212" y="3033942"/>
            <a:chExt cx="3530464" cy="2147216"/>
          </a:xfrm>
        </p:grpSpPr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D48AB8DD-BC89-1ED1-6B8E-9FFE755037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12" y="3033942"/>
              <a:ext cx="3530464" cy="2147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28D5EC1F-9F90-30C7-6C12-5845C8461B1B}"/>
                </a:ext>
              </a:extLst>
            </p:cNvPr>
            <p:cNvSpPr txBox="1"/>
            <p:nvPr/>
          </p:nvSpPr>
          <p:spPr>
            <a:xfrm>
              <a:off x="4281057" y="3162065"/>
              <a:ext cx="2061490" cy="4458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营养健康管理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5C70E31-132D-AAE4-8ECB-F53F46175A4B}"/>
              </a:ext>
            </a:extLst>
          </p:cNvPr>
          <p:cNvGrpSpPr/>
          <p:nvPr/>
        </p:nvGrpSpPr>
        <p:grpSpPr>
          <a:xfrm>
            <a:off x="365500" y="1564269"/>
            <a:ext cx="3684506" cy="1919695"/>
            <a:chOff x="370445" y="4659981"/>
            <a:chExt cx="3684506" cy="1785530"/>
          </a:xfrm>
        </p:grpSpPr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id="{9E22DDC4-3B28-95F5-948D-9A5A70EC4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45" y="4659981"/>
              <a:ext cx="3684506" cy="1785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78F96D46-C101-DC0D-5CF2-D3307CBFE4E0}"/>
                </a:ext>
              </a:extLst>
            </p:cNvPr>
            <p:cNvSpPr txBox="1"/>
            <p:nvPr/>
          </p:nvSpPr>
          <p:spPr>
            <a:xfrm>
              <a:off x="463501" y="4700316"/>
              <a:ext cx="1783320" cy="3721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食品安全监管</a:t>
              </a: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9786F6C8-01B7-893A-D17B-CFFF5445C47F}"/>
              </a:ext>
            </a:extLst>
          </p:cNvPr>
          <p:cNvSpPr txBox="1"/>
          <p:nvPr/>
        </p:nvSpPr>
        <p:spPr>
          <a:xfrm>
            <a:off x="245514" y="3893093"/>
            <a:ext cx="339761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上海市各区、不同省市的市场监督管理局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2FA505D-4A8E-5C42-2994-0B121C207C87}"/>
              </a:ext>
            </a:extLst>
          </p:cNvPr>
          <p:cNvSpPr/>
          <p:nvPr/>
        </p:nvSpPr>
        <p:spPr>
          <a:xfrm>
            <a:off x="4050006" y="3786618"/>
            <a:ext cx="4366279" cy="1015663"/>
          </a:xfrm>
          <a:prstGeom prst="rect">
            <a:avLst/>
          </a:prstGeom>
          <a:solidFill>
            <a:srgbClr val="DEE1F0"/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上海质量监督检验技术有限公司、通标标准技术服务（上海）有限公司、中国检验认证集团、赛默飞世尔等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AB6B44A-380C-EB4B-2093-71ABC79CE872}"/>
              </a:ext>
            </a:extLst>
          </p:cNvPr>
          <p:cNvSpPr txBox="1"/>
          <p:nvPr/>
        </p:nvSpPr>
        <p:spPr>
          <a:xfrm>
            <a:off x="8589787" y="4046981"/>
            <a:ext cx="3397616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医院、营养咨询和管理机构</a:t>
            </a:r>
          </a:p>
        </p:txBody>
      </p:sp>
    </p:spTree>
    <p:extLst>
      <p:ext uri="{BB962C8B-B14F-4D97-AF65-F5344CB8AC3E}">
        <p14:creationId xmlns:p14="http://schemas.microsoft.com/office/powerpoint/2010/main" val="207639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21724-1951-F12B-BFC6-E6E3A7F95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A3D74DA6-45BB-0DD4-CB5C-448FAD012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268841"/>
            <a:ext cx="8229600" cy="720080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 </a:t>
            </a:r>
            <a:r>
              <a:rPr lang="zh-CN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专业学生培养质量</a:t>
            </a:r>
            <a:b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51B4DE-6B53-27D8-E22E-09B2CE48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26A37939-7686-41CC-A8D3-F58D0B3721D2}" type="slidenum">
              <a:rPr lang="zh-CN" altLang="en-US" smtClean="0"/>
              <a:pPr/>
              <a:t>22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8BD6B87-B5FF-BBEE-3C78-BDB106F511A2}"/>
              </a:ext>
            </a:extLst>
          </p:cNvPr>
          <p:cNvSpPr txBox="1"/>
          <p:nvPr/>
        </p:nvSpPr>
        <p:spPr>
          <a:xfrm>
            <a:off x="4712991" y="1532737"/>
            <a:ext cx="6721821" cy="4788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28778AC-3C97-8115-46D9-1DCF4A69C0F2}"/>
              </a:ext>
            </a:extLst>
          </p:cNvPr>
          <p:cNvSpPr/>
          <p:nvPr/>
        </p:nvSpPr>
        <p:spPr>
          <a:xfrm>
            <a:off x="660782" y="779614"/>
            <a:ext cx="2031325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学生就业去向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A3BD258-D4ED-4495-B9E3-E4EB6C78AE52}"/>
              </a:ext>
            </a:extLst>
          </p:cNvPr>
          <p:cNvGrpSpPr/>
          <p:nvPr/>
        </p:nvGrpSpPr>
        <p:grpSpPr>
          <a:xfrm>
            <a:off x="4794077" y="1698344"/>
            <a:ext cx="2815982" cy="1488678"/>
            <a:chOff x="511545" y="3017451"/>
            <a:chExt cx="2815982" cy="1488678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BF2D93A-7779-BD4B-E821-FEACE4DDA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545" y="3017451"/>
              <a:ext cx="2815982" cy="1488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034CCAAD-0641-4FDE-B2FB-AF1FC54D02CD}"/>
                </a:ext>
              </a:extLst>
            </p:cNvPr>
            <p:cNvSpPr txBox="1"/>
            <p:nvPr/>
          </p:nvSpPr>
          <p:spPr>
            <a:xfrm>
              <a:off x="545862" y="3044371"/>
              <a:ext cx="702104" cy="40011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研发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2F346CA-9FF6-EFDB-A822-48F1706F4FD0}"/>
              </a:ext>
            </a:extLst>
          </p:cNvPr>
          <p:cNvGrpSpPr/>
          <p:nvPr/>
        </p:nvGrpSpPr>
        <p:grpSpPr>
          <a:xfrm>
            <a:off x="1019921" y="1542605"/>
            <a:ext cx="2656187" cy="1488678"/>
            <a:chOff x="8312036" y="3005603"/>
            <a:chExt cx="3054254" cy="2104766"/>
          </a:xfrm>
        </p:grpSpPr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7EEFDE13-0B41-7F44-D72E-D43ADF1307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036" y="3005603"/>
              <a:ext cx="3054254" cy="210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53BB1B65-EC75-8864-B5D3-8A1EC5736DB5}"/>
                </a:ext>
              </a:extLst>
            </p:cNvPr>
            <p:cNvSpPr txBox="1"/>
            <p:nvPr/>
          </p:nvSpPr>
          <p:spPr>
            <a:xfrm>
              <a:off x="8368899" y="3058156"/>
              <a:ext cx="1870946" cy="56569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国内深造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71E247F-54FA-447C-1E49-26891C7374EA}"/>
              </a:ext>
            </a:extLst>
          </p:cNvPr>
          <p:cNvGrpSpPr/>
          <p:nvPr/>
        </p:nvGrpSpPr>
        <p:grpSpPr>
          <a:xfrm>
            <a:off x="8396684" y="1698344"/>
            <a:ext cx="2815982" cy="1457771"/>
            <a:chOff x="370445" y="1386053"/>
            <a:chExt cx="2598450" cy="1419488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249AD667-D5FD-D70B-DEA7-5C28B4E09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45" y="1386053"/>
              <a:ext cx="2598450" cy="1419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B2A90264-5C1A-3004-B9DC-F9EBFF950C76}"/>
                </a:ext>
              </a:extLst>
            </p:cNvPr>
            <p:cNvSpPr txBox="1"/>
            <p:nvPr/>
          </p:nvSpPr>
          <p:spPr>
            <a:xfrm>
              <a:off x="1544431" y="1419967"/>
              <a:ext cx="1239201" cy="38960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生产管理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FE6B913-D2CF-BE92-D551-CE28997E1C54}"/>
              </a:ext>
            </a:extLst>
          </p:cNvPr>
          <p:cNvGrpSpPr/>
          <p:nvPr/>
        </p:nvGrpSpPr>
        <p:grpSpPr>
          <a:xfrm>
            <a:off x="4863501" y="3556521"/>
            <a:ext cx="2816225" cy="1490927"/>
            <a:chOff x="5967227" y="1299547"/>
            <a:chExt cx="2543252" cy="1635255"/>
          </a:xfrm>
        </p:grpSpPr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07B7B8F0-C94D-51D4-5D41-5F44236F8A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227" y="1299547"/>
              <a:ext cx="2543252" cy="1635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552B0A-7E21-2700-2613-033DBE0AD986}"/>
                </a:ext>
              </a:extLst>
            </p:cNvPr>
            <p:cNvSpPr txBox="1"/>
            <p:nvPr/>
          </p:nvSpPr>
          <p:spPr>
            <a:xfrm>
              <a:off x="5991771" y="1338752"/>
              <a:ext cx="1799851" cy="43884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食品安全工程师</a:t>
              </a: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3A8D889E-3BF7-DB8C-39DB-418A4168DB45}"/>
              </a:ext>
            </a:extLst>
          </p:cNvPr>
          <p:cNvSpPr/>
          <p:nvPr/>
        </p:nvSpPr>
        <p:spPr>
          <a:xfrm>
            <a:off x="4794077" y="5450319"/>
            <a:ext cx="65919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丰益国际、益海嘉里、光明乳业、天祥集团、旺旺食品等国内外著名食品企业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873EE93-76F5-C04D-B24A-28FD4913BAA0}"/>
              </a:ext>
            </a:extLst>
          </p:cNvPr>
          <p:cNvSpPr/>
          <p:nvPr/>
        </p:nvSpPr>
        <p:spPr>
          <a:xfrm>
            <a:off x="410524" y="5578694"/>
            <a:ext cx="43904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昆士兰大学、悉尼大学、东京大学、帝国理工大学、佛罗里达大学等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264F5AA-49FF-0751-DDCC-3FF53266D1AD}"/>
              </a:ext>
            </a:extLst>
          </p:cNvPr>
          <p:cNvGrpSpPr/>
          <p:nvPr/>
        </p:nvGrpSpPr>
        <p:grpSpPr>
          <a:xfrm>
            <a:off x="8349340" y="3592266"/>
            <a:ext cx="2815982" cy="1488678"/>
            <a:chOff x="511545" y="3017451"/>
            <a:chExt cx="2815982" cy="1488678"/>
          </a:xfrm>
        </p:grpSpPr>
        <p:pic>
          <p:nvPicPr>
            <p:cNvPr id="35" name="Picture 9">
              <a:extLst>
                <a:ext uri="{FF2B5EF4-FFF2-40B4-BE49-F238E27FC236}">
                  <a16:creationId xmlns:a16="http://schemas.microsoft.com/office/drawing/2014/main" id="{A1417F2F-FA49-94AA-115F-13CB58AB4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545" y="3017451"/>
              <a:ext cx="2815982" cy="1488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7">
              <a:extLst>
                <a:ext uri="{FF2B5EF4-FFF2-40B4-BE49-F238E27FC236}">
                  <a16:creationId xmlns:a16="http://schemas.microsoft.com/office/drawing/2014/main" id="{3997B601-8718-06AA-51C5-7AE8915F5F80}"/>
                </a:ext>
              </a:extLst>
            </p:cNvPr>
            <p:cNvSpPr txBox="1"/>
            <p:nvPr/>
          </p:nvSpPr>
          <p:spPr>
            <a:xfrm>
              <a:off x="545862" y="3044371"/>
              <a:ext cx="2628236" cy="40011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食品安全第三方认证</a:t>
              </a: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BFC027A7-0C4F-713F-BB13-64D44D512618}"/>
              </a:ext>
            </a:extLst>
          </p:cNvPr>
          <p:cNvGrpSpPr/>
          <p:nvPr/>
        </p:nvGrpSpPr>
        <p:grpSpPr>
          <a:xfrm>
            <a:off x="1010532" y="3960868"/>
            <a:ext cx="2656187" cy="1488678"/>
            <a:chOff x="1558860" y="3469313"/>
            <a:chExt cx="2656187" cy="1488678"/>
          </a:xfrm>
        </p:grpSpPr>
        <p:pic>
          <p:nvPicPr>
            <p:cNvPr id="38" name="Picture 8">
              <a:extLst>
                <a:ext uri="{FF2B5EF4-FFF2-40B4-BE49-F238E27FC236}">
                  <a16:creationId xmlns:a16="http://schemas.microsoft.com/office/drawing/2014/main" id="{BBCE1BEC-EEDA-0BBA-5C5E-8DC223CED5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860" y="3469313"/>
              <a:ext cx="2656187" cy="1488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TextBox 25">
              <a:extLst>
                <a:ext uri="{FF2B5EF4-FFF2-40B4-BE49-F238E27FC236}">
                  <a16:creationId xmlns:a16="http://schemas.microsoft.com/office/drawing/2014/main" id="{031FE0D4-AB07-50AA-3259-677793B87496}"/>
                </a:ext>
              </a:extLst>
            </p:cNvPr>
            <p:cNvSpPr txBox="1"/>
            <p:nvPr/>
          </p:nvSpPr>
          <p:spPr>
            <a:xfrm>
              <a:off x="1608312" y="3515241"/>
              <a:ext cx="1627102" cy="40011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国外深造</a:t>
              </a: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11497362-DCF3-8BF0-A842-55F19E17E5FE}"/>
              </a:ext>
            </a:extLst>
          </p:cNvPr>
          <p:cNvSpPr/>
          <p:nvPr/>
        </p:nvSpPr>
        <p:spPr>
          <a:xfrm>
            <a:off x="788733" y="3172910"/>
            <a:ext cx="3376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上海交通大学、复旦大学、华东理工大学、上海理工大学等</a:t>
            </a:r>
            <a:endParaRPr lang="zh-CN" alt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6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335360" y="310947"/>
            <a:ext cx="8229600" cy="576064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 </a:t>
            </a:r>
            <a:r>
              <a:rPr lang="zh-CN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专业学生培养质量</a:t>
            </a:r>
            <a:b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3338146" y="3333336"/>
            <a:ext cx="8600478" cy="1562659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国内外升学率连年增加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，近几年的升学率分别为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18%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25%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28%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31%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40%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国外升学率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5%-15%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大部分读研学生被国内外具有高水平食品专业的大学录取</a:t>
            </a:r>
            <a:endParaRPr lang="zh-CN" altLang="en-US" sz="2000" kern="100" dirty="0">
              <a:solidFill>
                <a:srgbClr val="5F49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zh-CN" altLang="en-US" sz="2000" kern="100" dirty="0">
              <a:solidFill>
                <a:srgbClr val="5F49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zh-CN" altLang="en-US" sz="2000" kern="100" dirty="0">
              <a:solidFill>
                <a:srgbClr val="5F49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/>
              <a:t>第</a:t>
            </a:r>
            <a:fld id="{26A37939-7686-41CC-A8D3-F58D0B3721D2}" type="slidenum">
              <a:rPr lang="zh-CN" altLang="en-US" smtClean="0"/>
              <a:pPr/>
              <a:t>23</a:t>
            </a:fld>
            <a:r>
              <a:rPr lang="zh-CN" altLang="en-US" dirty="0"/>
              <a:t>页</a:t>
            </a:r>
          </a:p>
        </p:txBody>
      </p:sp>
      <p:sp>
        <p:nvSpPr>
          <p:cNvPr id="7" name="矩形 6"/>
          <p:cNvSpPr/>
          <p:nvPr/>
        </p:nvSpPr>
        <p:spPr>
          <a:xfrm>
            <a:off x="234145" y="752242"/>
            <a:ext cx="2031325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学生发展轨迹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482" y="3406780"/>
            <a:ext cx="139786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/>
              <a:t>学生的发展轨迹</a:t>
            </a:r>
          </a:p>
        </p:txBody>
      </p:sp>
      <p:sp>
        <p:nvSpPr>
          <p:cNvPr id="6" name="左中括号 5"/>
          <p:cNvSpPr/>
          <p:nvPr/>
        </p:nvSpPr>
        <p:spPr>
          <a:xfrm>
            <a:off x="1752670" y="1682353"/>
            <a:ext cx="187610" cy="4122911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972400" y="1517704"/>
            <a:ext cx="1224136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/>
              <a:t>就业</a:t>
            </a: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3338146" y="902470"/>
            <a:ext cx="8600478" cy="202247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学生就业率每年保持在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96%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以上，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2022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年就业率达到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100%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，高质量就业率达到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90%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以上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，就业</a:t>
            </a:r>
            <a:r>
              <a:rPr lang="zh-CN" altLang="en-US" sz="20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竞争力较强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绝大部分进入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食品监管机构、食品分析检测机构、国内外著名食品企业及相关行业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等，就业对口率很高，用人单位对毕业生的满意度评价优秀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72400" y="3522460"/>
            <a:ext cx="1224136" cy="7078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/>
              <a:t>国内外</a:t>
            </a:r>
            <a:endParaRPr lang="en-US" altLang="zh-CN" sz="2000" b="1" dirty="0"/>
          </a:p>
          <a:p>
            <a:pPr algn="ctr"/>
            <a:r>
              <a:rPr lang="zh-CN" altLang="en-US" sz="2000" b="1" dirty="0"/>
              <a:t>升学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940280" y="5594046"/>
            <a:ext cx="1224136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/>
              <a:t>其他</a:t>
            </a:r>
          </a:p>
        </p:txBody>
      </p:sp>
      <p:sp>
        <p:nvSpPr>
          <p:cNvPr id="13" name="内容占位符 2"/>
          <p:cNvSpPr txBox="1">
            <a:spLocks/>
          </p:cNvSpPr>
          <p:nvPr/>
        </p:nvSpPr>
        <p:spPr>
          <a:xfrm>
            <a:off x="3323068" y="5461236"/>
            <a:ext cx="8600478" cy="6657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参军、西部计划等</a:t>
            </a:r>
            <a:endParaRPr lang="zh-CN" altLang="en-US" sz="20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Clr>
                <a:srgbClr val="C00000"/>
              </a:buClr>
              <a:buNone/>
            </a:pPr>
            <a:endParaRPr lang="en-US" altLang="zh-CN" sz="20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5" name="直接连接符 14"/>
          <p:cNvCxnSpPr>
            <a:stCxn id="2" idx="3"/>
          </p:cNvCxnSpPr>
          <p:nvPr/>
        </p:nvCxnSpPr>
        <p:spPr>
          <a:xfrm>
            <a:off x="1577348" y="3760723"/>
            <a:ext cx="362932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902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D673F-7575-1C7F-D622-518B959EA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37562DB5-6A81-B2DC-B8C3-51A729657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355" y="199687"/>
            <a:ext cx="8229600" cy="720080"/>
          </a:xfrm>
        </p:spPr>
        <p:txBody>
          <a:bodyPr>
            <a:noAutofit/>
          </a:bodyPr>
          <a:lstStyle/>
          <a:p>
            <a:pPr algn="l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 </a:t>
            </a:r>
            <a:r>
              <a:rPr lang="zh-CN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专业学生培养质量</a:t>
            </a:r>
            <a:b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6CE99D-2A30-BE5D-79DC-0EB984B1A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26A37939-7686-41CC-A8D3-F58D0B3721D2}" type="slidenum">
              <a:rPr lang="zh-CN" altLang="en-US" smtClean="0"/>
              <a:pPr/>
              <a:t>24</a:t>
            </a:fld>
            <a:r>
              <a:rPr lang="zh-CN" altLang="en-US"/>
              <a:t>页</a:t>
            </a:r>
            <a:endParaRPr lang="zh-CN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81B2EA3-9363-37CE-74DD-02DFA10606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948024"/>
              </p:ext>
            </p:extLst>
          </p:nvPr>
        </p:nvGraphicFramePr>
        <p:xfrm>
          <a:off x="119336" y="1174584"/>
          <a:ext cx="11649777" cy="53507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946860">
                  <a:extLst>
                    <a:ext uri="{9D8B030D-6E8A-4147-A177-3AD203B41FA5}">
                      <a16:colId xmlns:a16="http://schemas.microsoft.com/office/drawing/2014/main" val="4033953906"/>
                    </a:ext>
                  </a:extLst>
                </a:gridCol>
                <a:gridCol w="2008096">
                  <a:extLst>
                    <a:ext uri="{9D8B030D-6E8A-4147-A177-3AD203B41FA5}">
                      <a16:colId xmlns:a16="http://schemas.microsoft.com/office/drawing/2014/main" val="1430609852"/>
                    </a:ext>
                  </a:extLst>
                </a:gridCol>
                <a:gridCol w="779646">
                  <a:extLst>
                    <a:ext uri="{9D8B030D-6E8A-4147-A177-3AD203B41FA5}">
                      <a16:colId xmlns:a16="http://schemas.microsoft.com/office/drawing/2014/main" val="2521821782"/>
                    </a:ext>
                  </a:extLst>
                </a:gridCol>
                <a:gridCol w="2165684">
                  <a:extLst>
                    <a:ext uri="{9D8B030D-6E8A-4147-A177-3AD203B41FA5}">
                      <a16:colId xmlns:a16="http://schemas.microsoft.com/office/drawing/2014/main" val="990946221"/>
                    </a:ext>
                  </a:extLst>
                </a:gridCol>
                <a:gridCol w="1020278">
                  <a:extLst>
                    <a:ext uri="{9D8B030D-6E8A-4147-A177-3AD203B41FA5}">
                      <a16:colId xmlns:a16="http://schemas.microsoft.com/office/drawing/2014/main" val="1340300667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84009224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801466521"/>
                    </a:ext>
                  </a:extLst>
                </a:gridCol>
                <a:gridCol w="1620253">
                  <a:extLst>
                    <a:ext uri="{9D8B030D-6E8A-4147-A177-3AD203B41FA5}">
                      <a16:colId xmlns:a16="http://schemas.microsoft.com/office/drawing/2014/main" val="3960651597"/>
                    </a:ext>
                  </a:extLst>
                </a:gridCol>
              </a:tblGrid>
              <a:tr h="363967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食品监督管理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800" b="1" kern="12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食品第三方检测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2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食品国企</a:t>
                      </a:r>
                      <a:r>
                        <a:rPr lang="en-US" altLang="zh-CN" sz="1800" b="1" kern="12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800" b="1" kern="12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民企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200" dirty="0">
                          <a:solidFill>
                            <a:srgbClr val="C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国内外升学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107479"/>
                  </a:ext>
                </a:extLst>
              </a:tr>
              <a:tr h="62821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学生</a:t>
                      </a:r>
                      <a:endParaRPr lang="en-US" altLang="zh-CN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  <a:endParaRPr lang="zh-CN" altLang="en-US" sz="1800" b="1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就业单位</a:t>
                      </a:r>
                      <a:endParaRPr lang="zh-CN" altLang="en-US" sz="1800" b="1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学生姓名</a:t>
                      </a:r>
                      <a:endParaRPr lang="zh-CN" altLang="en-US" sz="1800" b="1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就业单位</a:t>
                      </a:r>
                      <a:endParaRPr lang="zh-CN" altLang="en-US" sz="1800" b="1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学生</a:t>
                      </a:r>
                      <a:endParaRPr lang="en-US" altLang="zh-CN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  <a:endParaRPr lang="zh-CN" altLang="en-US" sz="1800" b="1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就业单位</a:t>
                      </a:r>
                      <a:endParaRPr lang="zh-CN" altLang="en-US" sz="1800" b="1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学生</a:t>
                      </a:r>
                      <a:endParaRPr lang="en-US" altLang="zh-CN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/>
                      <a:r>
                        <a:rPr lang="zh-CN" altLang="en-US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  <a:endParaRPr lang="zh-CN" altLang="en-US" sz="1800" b="1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就业单位</a:t>
                      </a:r>
                      <a:endParaRPr lang="zh-CN" altLang="en-US" sz="1800" b="1" dirty="0">
                        <a:solidFill>
                          <a:srgbClr val="00206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863050"/>
                  </a:ext>
                </a:extLst>
              </a:tr>
              <a:tr h="5330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上海市浦东新区市场监督管理局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夏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四川省食品检验研究院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崔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丰益油脂科技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有限公司 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潘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根特大学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extLst>
                  <a:ext uri="{0D108BD9-81ED-4DB2-BD59-A6C34878D82A}">
                    <a16:rowId xmlns:a16="http://schemas.microsoft.com/office/drawing/2014/main" val="2819845246"/>
                  </a:ext>
                </a:extLst>
              </a:tr>
              <a:tr h="5330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黎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岑溪市粮食和物资储备中心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顾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上海质量监督检验技术研究有限公司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潘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益海嘉里食品营销有限公司        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黄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昆士兰大学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extLst>
                  <a:ext uri="{0D108BD9-81ED-4DB2-BD59-A6C34878D82A}">
                    <a16:rowId xmlns:a16="http://schemas.microsoft.com/office/drawing/2014/main" val="3202268030"/>
                  </a:ext>
                </a:extLst>
              </a:tr>
              <a:tr h="5330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严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宁波市海曙区市场监督管理局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马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通标标准技术服务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有限公司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上海旺旺食品集团有限公司    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胡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约翰 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·</a:t>
                      </a: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霍普金斯大学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extLst>
                  <a:ext uri="{0D108BD9-81ED-4DB2-BD59-A6C34878D82A}">
                    <a16:rowId xmlns:a16="http://schemas.microsoft.com/office/drawing/2014/main" val="4108325772"/>
                  </a:ext>
                </a:extLst>
              </a:tr>
              <a:tr h="5330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佘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上海市虹口区市场监督管理局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陈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上海微谱化工技术服务有限公司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彭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上海光明粮油储备管理有限公司   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劳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复旦大学</a:t>
                      </a:r>
                      <a:endParaRPr lang="zh-CN" altLang="en-US" sz="1600" b="1" i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extLst>
                  <a:ext uri="{0D108BD9-81ED-4DB2-BD59-A6C34878D82A}">
                    <a16:rowId xmlns:a16="http://schemas.microsoft.com/office/drawing/2014/main" val="2269132374"/>
                  </a:ext>
                </a:extLst>
              </a:tr>
              <a:tr h="5330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塔马夏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与伊犁州巩留县市场监督管理局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刘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普研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</a:t>
                      </a: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标准技术服务股份有限公司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顾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上海烟草集团浦东烟草糖酒有限公司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华东理工大学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extLst>
                  <a:ext uri="{0D108BD9-81ED-4DB2-BD59-A6C34878D82A}">
                    <a16:rowId xmlns:a16="http://schemas.microsoft.com/office/drawing/2014/main" val="408941285"/>
                  </a:ext>
                </a:extLst>
              </a:tr>
              <a:tr h="5330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苏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昆明市市纪委监委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唐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上海市浦东新区计量质量检测所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上海轻工业研究所有限公司       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吉林大学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extLst>
                  <a:ext uri="{0D108BD9-81ED-4DB2-BD59-A6C34878D82A}">
                    <a16:rowId xmlns:a16="http://schemas.microsoft.com/office/drawing/2014/main" val="1630637123"/>
                  </a:ext>
                </a:extLst>
              </a:tr>
              <a:tr h="5330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宇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上海市市场监管局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顾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中国检验认证集团上海有限公司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0000"/>
                        </a:lnSpc>
                      </a:pPr>
                      <a:r>
                        <a:rPr lang="zh-CN" altLang="en-US" sz="1600" b="1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邹</a:t>
                      </a:r>
                      <a:r>
                        <a:rPr lang="en-US" altLang="zh-CN" sz="1600" b="1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zh-CN" altLang="en-US" sz="1600" b="1" i="0" kern="12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</a:pPr>
                      <a:r>
                        <a:rPr lang="zh-CN" altLang="en-US" sz="1600" b="1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中粮糖业（漳州）有限公司</a:t>
                      </a:r>
                      <a:endParaRPr lang="zh-CN" altLang="en-US" sz="1600" b="1" i="0" kern="120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</a:t>
                      </a: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飞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复旦大学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extLst>
                  <a:ext uri="{0D108BD9-81ED-4DB2-BD59-A6C34878D82A}">
                    <a16:rowId xmlns:a16="http://schemas.microsoft.com/office/drawing/2014/main" val="3933775733"/>
                  </a:ext>
                </a:extLst>
              </a:tr>
              <a:tr h="53305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铜仁市场监督管理局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仲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中检集团理化检测有限公司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何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**</a:t>
                      </a:r>
                      <a:endParaRPr lang="en-US" altLang="zh-CN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五粮液集团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韦</a:t>
                      </a:r>
                      <a:r>
                        <a:rPr lang="en-US" altLang="zh-CN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</a:t>
                      </a: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霞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charset="-122"/>
                      </a:endParaRPr>
                    </a:p>
                  </a:txBody>
                  <a:tcPr marL="6667" marR="6667" marT="6667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0000"/>
                        </a:lnSpc>
                      </a:pPr>
                      <a:r>
                        <a:rPr lang="zh-CN" altLang="en-US" sz="16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上海理工大学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667" marR="6667" marT="6667" marB="0" anchor="ctr"/>
                </a:tc>
                <a:extLst>
                  <a:ext uri="{0D108BD9-81ED-4DB2-BD59-A6C34878D82A}">
                    <a16:rowId xmlns:a16="http://schemas.microsoft.com/office/drawing/2014/main" val="788676913"/>
                  </a:ext>
                </a:extLst>
              </a:tr>
            </a:tbl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23148720-0DF8-0D11-50F5-DEB1A127B0B4}"/>
              </a:ext>
            </a:extLst>
          </p:cNvPr>
          <p:cNvSpPr/>
          <p:nvPr/>
        </p:nvSpPr>
        <p:spPr>
          <a:xfrm>
            <a:off x="305355" y="610948"/>
            <a:ext cx="4493538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近几年部分学生具体的就业取向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8773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26A37939-7686-41CC-A8D3-F58D0B3721D2}" type="slidenum">
              <a:rPr lang="zh-CN" altLang="en-US" smtClean="0"/>
              <a:pPr/>
              <a:t>25</a:t>
            </a:fld>
            <a:r>
              <a:rPr lang="zh-CN" altLang="en-US"/>
              <a:t>页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681F35E-A63F-4A52-B69B-B88B225BFE9B}"/>
              </a:ext>
            </a:extLst>
          </p:cNvPr>
          <p:cNvSpPr/>
          <p:nvPr/>
        </p:nvSpPr>
        <p:spPr>
          <a:xfrm>
            <a:off x="1199456" y="1340768"/>
            <a:ext cx="95770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005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上海理工大学食品质量与安全专业诚邀您</a:t>
            </a:r>
            <a:endParaRPr lang="en-US" altLang="zh-CN" sz="4000" b="1" dirty="0">
              <a:solidFill>
                <a:srgbClr val="0053CC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56BA9B8-55D1-4821-9782-00F429C19798}"/>
              </a:ext>
            </a:extLst>
          </p:cNvPr>
          <p:cNvSpPr txBox="1"/>
          <p:nvPr/>
        </p:nvSpPr>
        <p:spPr>
          <a:xfrm>
            <a:off x="2971777" y="2420888"/>
            <a:ext cx="6032421" cy="220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800" b="1" dirty="0">
                <a:solidFill>
                  <a:srgbClr val="0053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同书营养安全新篇章   共筑健康中国新防线</a:t>
            </a:r>
          </a:p>
        </p:txBody>
      </p:sp>
    </p:spTree>
    <p:extLst>
      <p:ext uri="{BB962C8B-B14F-4D97-AF65-F5344CB8AC3E}">
        <p14:creationId xmlns:p14="http://schemas.microsoft.com/office/powerpoint/2010/main" val="246101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4E339-B091-CF5C-80EC-4B99F87B4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>
            <a:extLst>
              <a:ext uri="{FF2B5EF4-FFF2-40B4-BE49-F238E27FC236}">
                <a16:creationId xmlns:a16="http://schemas.microsoft.com/office/drawing/2014/main" id="{E353AB1C-00AC-4757-EA6C-7AA790FEB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98" y="108322"/>
            <a:ext cx="8818034" cy="576064"/>
          </a:xfrm>
        </p:spPr>
        <p:txBody>
          <a:bodyPr>
            <a:noAutofit/>
          </a:bodyPr>
          <a:lstStyle/>
          <a:p>
            <a:pPr algn="l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亚健康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老龄化，大健康行业是下一个行业“风口”</a:t>
            </a:r>
          </a:p>
        </p:txBody>
      </p:sp>
      <p:sp>
        <p:nvSpPr>
          <p:cNvPr id="2" name="AutoShape 6" descr="data:image/jpeg;base64,/9j/4AAQSkZJRgABAQAAAQABAAD/2wBDAAgGBgcGBQgHBwcJCQgKDBQNDAsLDBkSEw8UHRofHh0aHBwgJC4nICIsIxwcKDcpLDAxNDQ0Hyc5PTgyPC4zNDL/2wBDAQkJCQwLDBgNDRgyIRwhMjIyMjIyMjIyMjIyMjIyMjIyMjIyMjIyMjIyMjIyMjIyMjIyMjIyMjIyMjIyMjIyMjL/wAARCAFN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aSHhq4XxEgW/tyB0kFd9czQZGZSmOxHBrjfElsxMU0YEiLIuWQ5xz39Ki+ozJCYvW94x/Op9tKUxeA+qH+dS7asRDtoxUu2kK0ARbaTbUpWkxSAjxTfLDHkZqXFORe9AEMsCKnBINZ0kJBJxn3HWtKVtx9qrsKAMwvJ/CpH+/wAUb/74P/AelXmUHqKgaFT04oGRiReqgfWneZnrTGgI9DW54a0Nru4+13Cn7NGflRv+Wjf4CgDU8O6R5KLfXC/vGH7pT/CPX61vkU+kpgRkU0ipCKaRQBGRSYp5FJigBmK4/wAVx7dSif8AvR/yNdliuW8XJ89q/swqXsNHM4pDS0hqChjKG6itfTZRJAI/4k4/DtWUafbzm3nWQdB1HqKEAy+RZvFOpNzuttKjX6b5Qf6U7WB+8tl/6ev6UsCi41DxLeIcpI0NureyKGP6mn6uuby2X/p5J/Sn1DoQtGpOc4b1HWmMpKlJIxKh68f0q1to21RmcvqPhtL0GbT3COD9xzx/iK56d7yzkEN3C8cqfdY8H8+9ekNACdwyG9RUNzaxXUJiu4Vlj9cdP8KLgczpHiyQARXgMiDjePvD/GuoiuIbqISwSK6HuK5e/wDCTRkzafKXX+4T8w+h71nW013p02SzRMP4scfQjtTsO9juGFRMKo2mspNtS4Aic9G/hb/Cr7dMg8UhkTCoyKlNMIoGREU0ipCKbigBmKp3SiJS+Dt9AMmr+KguFyq/7wpDO80WPbo1oCCP3Q4NLeDg1bsI9thAPSMfyqvfDCmkNHFalbvPc/K4UDrkZqoNO/vTt+ArTm5nf60zFNCZQOlwOpWQyOD2LVMthbLj90Dj1OatYpQKYiFbeFfuxIPwpdoHtU22mkUAQlaaVFTEU3bQBEVFQutWttRsnNAFUpSbOasFabt5oAYqUu2pAKCKAIStMZasFaYy0wO88BDGhTf9fLf+grRT/Agxoc3/AF8t/wCgrRTJZ1l4m4GuN1YyQ6xbqjsqySgOFOMjFdxcrwa4vXVxrVof+myfyrNbgxzL/pMZ9mFSbaV1/fxf8C/lT8VoIi20hFSkUhFAEJFNIqbFNIoAi20r/KuBUgGDmoX5bNAEBFMIqYimEUgICKYRUxFOt7WW7uEghXLucD29zQBJpelvqd2Ix8sS8yP6D0HvXdRxRwxJFEoVEGFA7Co7Cwi060WCLnuzd2PrVginYZGaSnGkoAaaaRT6QigCPFIRT8Um0noDQBHiue8Wpmxgf+7Jj8xXS+U56KaxvFMDLobyOMBHU0nsNHCmkNLkHoc0hrIoaabTjTaBl6ylT7FcWuFXO6QHpuPGfx4pupIz6lbKi7mMxOP+A1S5HI7VpRSi51iykAwCTkeh200J7D1tpiceSy+5IxTxYzHso/GtgrTcVRmZg05z1lA/3RTjpiNgO7nHocZrR20YoApxWUEOdkajPtUN9pFnqCbZ4hu7OvDCtEijFMDgb7w7faTuktkW7tOpXHI+o7fUVBZXathbZyrd7aY/+gmvRMYrJ1HQLHUCXaMRzH/log/mKAMCO4SUlcFHHVG4Ip5outIurMASL9pgHRgcOv0b+hqBXdASGM0Y6nGHX/eWgq5KaTFCsrjcpBHtS0hjcVHKudo9WFT4pjLmSIesg/nQM9Ftxtto19FH8qoagfkNaaDEQHtWVqPCNSY0cs3Mjn3pMU4DJY/7RpQKaExoFLinhaULTAZik21NtpCtAiArSbamIpMUARFeKjZeasEVGwoArlaZjmpmFMxQA3FGKdRimAzFMYVLTWFAju/Awxok3/Xw3/oK0U7wOP8AiSTf9fDf+grRTEdrcKCDXFeIU26pan/psldibmGdWMUit9DXIeIz/wATG2H/AE2jNZrdAx8gxLEf9o/yp+KWUfOn+/TsVoIiIppFSkU3FAERFNIqUim45oAjbgYqIipmHNMIoAhIphFTEUwikBEVJIAGSegrr9F0sWFv5ki/6RIPm/2R6Vh6EoOuWuVBG48H6V6EFA6AU0hmbsduik/hThbTH+D860xRTEZwsZT1Kil+wf3pPyFXzmkNAXKX2OMdSx/Gk8iMdFH41aIqMimK5AUUdFH5UhFSEU0ikxjK5/xnx4Zm/wB9f510JrnfGxx4bf3lWkxo8yBI6HFSCZu4zTKSsiycOG70GoKUMw70gJataa6R6lA7nCgkZ+oxVMOO4xTuD0NAHZkU3FVdJvPtdptY/vY+G9x2NXttWZkYFO208LSlaYEJWkC1KRRtoAj20wrU+KQigCuyZBBGRWXeaNBOd8f7qXsynFbRWo2SgDibqyntZCZFKn/nsg6/7y9/qKjWbGPMwM9HHKt+NdlJEGBVgCD2NZN1oqnc9sQjH7ykZVvqKB3MoClRd11bL6yqP1ojsblJ2iRQjAbvLkb5T/ut/Q06B1F9beYGQrKpZWHIFIo9Fx8lYupnCEd+avTalCqYCM+Ocg1ganrEJjYNGy0MaZmRLlM+5qQRk1LZoGtInGfmG7JqfZQguVxHijbU5WmlaYiIimkVMVphFAEWKTFSEUhFAERFRMKnIqMimBAwqM49RS3Y/wBGk9xiuBW/1FgR9vmC5ICqFGBnjtQGx3mR600uo6muH+13e3DXU7fWQ/0qtKzP993J93NFhXO/aeJBlnUD3NU5tYsYc7rhM+zCuFMaf3QfrzTfLXso/KiwrnvngDUba50GZ4pFZRcsMg99q0Vh/CtceFrjj/l8ft/sJRTC52Munwu7MskkbE9Qaz7jQZ5ryGf7aXEbK21/QGtph8x+tCr3PSkSQTW837tljyN4J56D1ppGDg9atFzngkfjUUmW56nvTTAgI5ppFSU00wIyKTFPIoI4pAVyOaaRUxWmFaAIiKYRUpFNIoAu6CuNbtT/ALR/lXfiuF0Ef8Tu2+p/lXd0DCiiloAQ0hpTQaAImFRmpiCe1RspAycAepNUIhIppFJLc20X+suoE/3pAKz5/EWh2/8ArdXs1Pp5oNIdy+RXN+OOPDv/AG2Wrg8W6DI22LUY5T/sAms7xDPDr2lfZbKQCQSBv3oIBFS2CPOaKvXWkajZgtNZybB/Gg3L+YqiCD0P4VkaBRRRQAlGcdKKKALul3ckGoQ7ed7BCPUGuy2nPSvPnlkgRpojtkQblPoap/27rM4O6/cf7qgVcSJOx6dtpSvFc94OeeazmkuJnlctjc55rpSOKZJCRQBTyKAKYDCtIVqXbSFaAIStMZasbajZaBlVl5pAoNTEUBaAKV9GDARxyCDkdR6Vh3UZWLS1LFtvC57D0HtXQ34At/z/AJVhXBz/AGcuc4xUPctbGsV/cmub1jiJvpXUMv8Ao7fhXL63xC/0psEbFjHjTrX/AK5L/KpSlSWyYs7cekS/yFPK0xFYpTCtWStMK0wK5WmFaslaYVoArlaYRU7Co2FAyEimEVMRTGFAFG84t3PtXnKnoc9a9Ju03W8g/wBkn9K4BYMxDCjkUIT2Kp57imkL3cVP/ZvHL/pSiwQfxGmSVf3Y/ipVUNkjpVn7FGPU/jThAEHHAoA9T+F648MXHH/L43/oCUVL8Mlx4an/AOvtv/QEooA7Pblj9aVj2HSnN1IFMIoJGGmE1IwqM0DI24NNNPYcUzrTQDaDS4pDQAlNOKWkPSgCFutN709qYaQFjT7wWGoRXLIWCZyB9K6H/hLLdhhYyrdt/T9K5NqjNAG/deLNZUH7JplnP6bbsZ/IgVzt94+8XW2c6IkK/wB4ozD8xxSkZpUkkj/1buv+6cUajujAm+JfidyR5sMR9FiH9apyeO/Ekp+bVZU/3VC/0rqZW8//AF8cc3/XRA1UZdK0yY/PYov/AFyYr+lS+YacTmpfE2uXAIk1i8YHsJSP5VnT3l5L/rLy4f8A3pWP9a6ibw1pzgmKSaI+4DD+lUZfCr4Pk3kTezZU1L5h6HJ3BJzuJb6nNU7ZQ0p4H3vSujuvC2q87It49UIb+VWdD+HGv3MSXjva26OSVSZiGxnrjtUlG/4Z0ciBHZeTzXZwwLEoHGayLfRtdtLcK2o6XEijliT/ADoNvdL/AK3xTpaf7pB/rTSYmzeVtpyrEH2NQXFlY3n/AB9WkEp/vFcN+Y5rHEMJz5ni+1467FHFaEPhx7m3FwmuXMkRG4OiDBH5U7MV/MoXPhWwkybeeWA/3WO9f8axrjw5fwk+X5c6j+42D+RroLzStP0+xlvbzWr0W0TIjuOxfAUYA75H505dE0t/+Xy/f/tpijlY7nFTwTWzbbiGSE/9NFIqKvRhpFlZWzzeZdtEi7mR5SwI+h4rC1O30IWyXItZ4w5IHkkL09R+NHKwujkbj/j3f6Vnwx/KfrWtfrAsR8gylTxiQDP6VUt4SUJx3qkrGUmm9DsPB6Y06Q/7ZroyOKxPCsZTTD7ua3T0poZCVpQKcaAKYBtppFSYpCKAI8VGwqU1G9AEDCgClNKvWgCO5gE0LAjoCf0rC1K3EEuljGNwzXS8CKVmbAC/nntWPcILkxGX5jCMIemKhrUuL0LDri1c/SuT10/umro2Z9hQsdp6jNVZLO2l/wBbAj/73NDGi9GuIIh6Iv8AKgiqNpqDfbDY3A+cf6tx/EO2fetAiqJIiKYRUpFMIoGMIqMipSKYRQIhYVGRUzVGRQMixTGFTEVGwoAryIGinz0ELn/x01ykGmwmFN8pHyj09K6m8ne0sLuaM4IgccjqCOa4iLxnfIu6Cy0yMcYxahsD8aaB7GkLKzXIaYH/AIEKeLO0xwCw9jms9vGWvpAFSS3jD5+ZLVAf5VFJ4t8ReUqLqlyFK4wox/SnYm5rjTkYHZaSN9I2P9KRdIuXb5NMuWz0xA1Ylx4o8SToI21bUGQjGAxH8qrSaprkkBga81Boz/CXbFAHtngKymh0GVWtmjJuWOCuP4VorG+Fyz/8IvP5iyBvtbfe6/cSigD0BgpJ+UUwonpQX5PFIWpEjTGuOpqPyR61KWFMJwKAK8qFR1FU2co/setWZnqk/JzQK5b7U09KcOgpDVDGU1ulPNNagCEimEVKRUbUgIzUZqQ0w0ANptONFIBlMNSGmEUAMNNNPNNIoAYaaPmcEkkk96c1JGPnBNAF3XUDeFJhj+CvOobcF1G0AYBPFela0P8Ailpf+udcRZWUt5ex2sABkcD8B3JpCZJaWcrwy+TDJJ0HyoTXrWgK0fheJJFKuIGBUjBHBrNsrSOwtI7aHIRB17se5NbETiLSJpG6LFIx/AGhbjtY5fWbrPggqEDveXDOPlz+7i5z/wCOj86s2nManGCeazrhXbw5s3ZWz0NS2R/HMwP8l/WtKx5t4s/3R/Kh/Ea29xPzNDUeNFuz6RCuRvF36RH/ALMjD8wDXX6qMaFee6D+YrlZFDaLJ6rMp/Aqf8KJEs5y9TEA/wB4UWkeYD9alvRmAY/vUtouLfkY5qjA63QE26REfVn/AJ1pkcVlWDSR+HY2jba+XwcZ/irmpvGMiXzWTXL/AGgOU2LF1I649aLF3O3xSgc1xZ1zUG/huv8AvkCmHWNQ7pc/99qP60Bc7nHtSFT6VwZ1i+J5Sf8AGYVFJq12Bkxv+M1AXO9IqJyB1YD8a89fWZ9pJh/OU1LZ/b9TtvPhjhVMkfPIc0Bc7VpIweZEH/AhQJ4AeZ4/++xXFSadqI6/ZvzJrQ0fS5/P8+78kxr9xUB5Prz2o2HudBO+9sA/KP1quwqY1GQfQ1BZCRTCKmIPoaYVPofypDMjVYmUxXKcMpxkdvSrqa3ZmJWkZlcj5lCk4NPuIDPA8ZB+Yccd643UhcJbl4HKuh+YY6jvTQM6xtbsf70h/wCAUw63Z9hKf+A1539svD/y3amm8u/+fh6rQWp6G2uWvZJT+FQtr1uP+WMv6V5813df8/En50w3Fwes8n/fVGgHeP4ggB4t5T+IqFvEUfa1k/FhXDF5W6zSf99U3Dn+N/8Avo0aAdu3iP0tD+LVGPEEkj7Usxn3euM8vPVm/wC+jWvokYWOYjPLAZJz2oA6m4b7R4fvZSoBNqxIrjBaBIVIA6DtXZ3GU8I6gR/z6Y/MiuaWPNsmR2FCB7Eui2RvbvY23aik/OwUfrW4dOtUcB7i0XHq+f5Vg28YGeKcSxuSuTgds1RJtm2sQyn7faDj7oDE/wAqhkjsVyRewnJ+6EYn+VZqrm6+gqBxmYfWgD1jwSsA0WURybh9obnbjnatFU/APGgzZz/x8t/6CtFIZNrmqXNg03kyxrsPyiRTk/0rnn8U+J9oe10+O5j6F1QkZ/Cuo8V2u/cfNudqplVXBXPSqnhkeXZToHDES8kcHp3HanYhGVbeJ/E8mPM0CM/TcK2LfVNXnUedo4j/AO2h/wAK2cn1NNNFh6Ge0l2//Lkw/wCBikEc7feh2/VwavmkNFgGYwKaakphpgMNJTyKaaQEbVEalao2oAiNMNSGmGkAyiloNAhmKYRUlMPWgBhppFPIppHagCMjJpyD5hQRiljPzikBq6ogbw+Uboy44qLQdEi04PdEH7TOihs/wKB0rTCI9taq4BG4cGryqnoKGBABU2qSi38H6jL3FrKB9SCo/nUyqnoKpeKpkt/CU24Da8iqfoDuP/oNCGZ8kYPgbXbgHKuVt4zj+GPbGPwyDU1ou2NF9ABS6gp0/wCG+m2TgtLciBX9QSQ7H9DS23IH1pdTV/Al6/oXNZ40Sf3Q/wA1rkg2YLqH1hVx+DY/rXXa4caPKP8Apm3/AKEtcdB82pNH/esZT+TKf6U5bkmco4p6imgc4qRao5jorLnQox6E/wDoVeWXpA8aIxOP9Ifn8TXqtqMaFF75/wDQq8xkjV/F5kYrhJ34PfJNHQ0N/wC0xjO5ifwpj3cWP4vypwkjDv8AdxmkaRDnGKQFVruPPRvyqCa4V1wFP41dJUc4FVbp0MXBHXsaAM+aYBCNpOa6jwwv/EkT3Zv51y7OChHeuu8ODboUX1P86a3AtyjrXU6WijSbbgfc9PeuYkGTV3+37u0so4rbT4pzGuMNOUJ/Q0xo33A9B+VVZB7CuM1D4havYozy+D7lo1OC8c+5fzC1VT4kXUijzPDc8JPIV5Dn/wBBqW0Ukztm+lRtXGt8QZQOdGZfrIf8KjPj6U/8wg/99n/ClcdjsieetcTcWUhklcchnY4/GkPjuUn/AJBZ/wC+z/hTbTxFbz/LKjwvn+McH8acbPcG2tjnb2xazunhYDIwRj0PIqo0Rz0rc1NhPqM0gwQSMflVMR5PSk1qNbGYYj6UwxH0rVaP2qFo/agCgI/al8uroj9qQx0AU9la+kJi3l/3v6VSMdaWnDbbP/vGmhG1qjGPwhdjs0Uan/voVggg2yYNdDrJA8FXqY+Z2gUf99VzQRkhQEUkNlm0APHqahDD7SWJxk1JAp2bh2BNV413SD61RJaQr5shyOlV9wE2SRTxGQshqFYyz0AeneAz/wASOb/r5b/0FaKZ4BBGh3AP/P03/oK0UhnYzIJIZUIB3Iw/SuA0TUWs45l8osjNnBfofavQwfm5rg7vSJ9LnIl8tkmJZWX+tBmjRGuL3tm/77/+tWmjiSNXXowyK5THaulsyPscH+4KpFF6JFeNsgEg0phT+7U9naTNGzeWSpwQRTmjIPIwaTJZQmjCAEDGTUBq7dLiIH0aqJNAIQ000pNMJpjEaomp5NRMaQDTTDTiajJoAKM0maM0gEpp60uaaTzQIQ8UmKXvSigBjDg0kY+cU5u9CfeFAGvfTta6THOmN6YIz0rj9R8cavbam1rF9mCCNWyYsnJH1rqddbb4eH0Feaam0R1Z853+UnP4UyW9TorTxbrt5dxw/bI41bqVgWt7xHcXV34S0ayllaafUb0wl9oXjDEnA9BmuK0XnU4/ZSa7slZH0XeQI7O3vLpie2F2g/8AjxpMqGrN3xGwnsWVR8ltbxn6M7qP/QR+tVbTnH1qe6jf/hDpriYFZrlopGU/wDcu1fwGKgs+o+tSjaW9uxd1z/kGzDv9mY/+PpXBrcmDxXpiZ+WaCWNh656frXea3zbTj/pyY/8AkRa8y1KYQ+JNKlJ4TB/8fFN7kvREttJK13dxyNkRvgcdKuAVFLD5Gt6gh/vA/wA6mHSqWxhLRs6O3GNCt/cf+zGvJ7gk+LW548yQ/qa9aQY0G190H/oRryNznxW5P9+T+Zo6FlxnPPJqS2dixyTUPUmrNtH1NSMsTZ8h/pVDb+7zWhMP9Hf6VSx+7piKZGXH1ruNCGNFh/H+dcTj5x9a7XRTjSYR7U0BdYUzGBTmJzTe1MDqvCpxpl7noX/pWb4uAPjGyXA4sx2/2jWn4WQnR7px/wA9f8KzPFHzeOIB/ds1/wDQmqH8RpHY4Lx5xowxwTP2qExgQr/uj+VS+Pv+QXEPWerFrFBJdQx3MmyI4DHNEnZXYLU5ucYc1JAmV5FbevR6UYi9kQGU4GP4x6j2rLtl+SohLm1LkrCbOKRU5qwVpEXmrJIHSq7JV91qtIMUwIVWgrT1FKRzQIhK1atuICPc1EVqWLhMe9MDQ8RTFNDjgHSSePP4Vlz8W8daXiWFzplpLj939qVPx2k1m3TfJGvpmkhsljG2zc+2KqxffH1q5INmnj/aNVIR+8FMk3PD+jxa7r1npk7ukMxdnKHBwqkjn64rvk+EmkIcia4J95m/xrnfh7AZPGVs+P8AVQSsfxwK9lpXCx53o2lxaI+o2EErvHHdnBY5PKIaKt2wP9qazn/n+b/0BKK0kknsBr/xGqupWC6haFOBIvzIT6+lW8cmnAVBBwE9vLbOyToyN6EVvaZG9xBDHGCflGT2FdE0ayDDorD0YZqWKNUXaihR6AYoQ7mjZII7REXooxRcWiXC9MP2NPtxiFalqSuhzWpWzw27hh0INYpNdnqkYk02cEdFzXGEjtVIlqw00wg1IT70w4NMRE1RNUzVC3WkMYajJp7Uw0AJRmkzRmgAzTTTZJY4k3yOqL03McCqrarpy/ev7Yf9tBQItilFZ51vSgOdStf+/gpv/CRaKvXU7b/vugRpGhB8wrKbxPoYznU4OPc0xfF3h4MP+JnF19DQB0XiNtvhxT9P5V5nqUh/thhxjyk7c9K9K8So8vhqLylZtxXGBnrXFp4cvNW12OG2hcNKigyMDtjAHJNF0hNNjNBGb8H/AGTXUW0bajqb24bEEGms847sN+4AexIGfYVrf8IzpmiQJDZwNdX02ViMh+Zz3Y9lUdzVPQtNXTta8QKzmScWXlyyYxuIGeB2HzcVDlfQ1hBx9652evoB4Y3Hq3lZ/MVjWPVfrW54jH/FMAe8X8xWFYn7n1poZd1g7lugO2nk/nIP8K8m8RuV1K2I6rGSP++hXquoNvu9TjHVdNX/ANCJryfxE2NUh/65f1o6insdNfDfffaR/wAtokfP1Gf61EDxTYZ1uNC064yPljMLE+qMR/IikDqRwy/nVIxnvc6pR/xIbT/rmv8A6Ea8ek58TSf77/zNevRSiTQbbH8Kqn6mvHnf/iopT7v/ADNHQoun5peD061q2iZjPFY0TZl9z1res8GNhSQ2JcLi2f6VXtrc3LbM4AGSat3QxavRpa5WZs4wmKYjP1m1j0aKxeVpGe6QyABRgKDgV1OkcaXB9M1z/jwbtL8Ozf8ATu65+jVu6TJv0u3552D+VMZeNNJ4qnqGrWGlrm+u4oeOFY/Mfw61yd/8S9NhPl2VtNcydi3yg/1oCx61oLyJpbhGIBkGefeqWvZbx02Tyton8zXlkfjjxxcwRx6bpAt4mOVbySdxzwcscU6a7+J91rT3D7DfeUu4BYsbO3HSodr3LWxp+O23WdsPWf8AqKtsLIw5lEplAYcHg+mK5Ge+8R6s/kazpjItniaWSOPaxBYDgdDz6V1V1DJCzxyIUZTgqe1DaY0Ykww2PQYHtVq1H7uqs3+sNXbQfuqSKY8iiNeaeRRGKaEMcVTlFXpB1qlNTAiUU7FCinYoENIqSEcr9f60x8lwR0zzxUsAzLGP9ofzpgbPiMg+GtOixy+olvySufvAPPjX/ZBre8QsDYaLCMZ+0zOfwUCsO4G/Udo7YX9KSB7E9/8ALbwJ3IzVO3GZlFWdRbfdBB0UBfyqvbc3IpiPQfhuAfFcx/u2h/Vh/hXrNeU/C/D+IdSOOUt0GfTJNerVIzz/AEeY3F1rLnP/ACEZBz7KooqPw+VaTWCvT+0pf5LRV1PjYjpscmnAUmfmNOBFIzHqtTIlMQirUeDSY0WIhiNRT6QDAxS0jQiuV32sq+qH+VcAeDXoTjKMPUVwcqqJD0GCR0polkXGOtMLAd6e+0dxUezf05qiRjOKiLAmhiASO9RF8HikMcWFMJppeoy5zQBJmkqPcx6Uqk45FAGT4nONDf8A66p/WvPNVh0ZNG01rB2bUH3fbMscL6AA9Pwr0LxOksuiMkMbSOZU+VRk968xbRNYY8abc9e6YpiKsYUj0Io8pck5FX18PaubUA2Tq+/PzEDimjwzq5PzRRIP9qZRSGUdkfQ80JDGSMKOvFaI8M3q/wCsubOP6zA/yqQaC0YwdUsR/wACJpXHY7yHw94zvpxfPryQuigRorHYgx0AxgcVo/bfFmhT2oOpRTL5QTyjhjM/PYjOPfPQVjt4oe30MQJexC5GFWRAWGPbNZ7XdldSpcXGqTTTqgQsCwHTpUuXYtQsuaS0/P8A4B3On+MRp1/t1yxlS6uTt+1RndGFB4VR2X+fWrenXUdzrniGaJ1dGR8EdwAlecXE9itmYmvb0ocfcBc/hk8VLoPiaLTr28it7O7ljkV0CiL5sHb2/Cgl3buz27xO4/4Rrg/xR/zFYFpIsYUscAdaoN4mm1zQ5IzYzWx8yMBJBgkA9celSmaGOIBpVFNDNO4YNq2p7Sf3tgAvHUBc/wBa4+2ewtdZmOpW6yrJaoY9wzj5jmuukuIf7WuIw/zi0bjHbYK868VW8mqX9rNYywqkdv5becuedxPA/GhhudbDPoupJHaWkEf7ufLwHjcGHJA9iBV4eH9Lz/x5IPxIrypNK1KN1aPU4YXXo0NuMj6Gpjp2qv8A6zXtSbP9zikmhWZ6ffRQ2WmiKHCIHGF3dK8Z8qZtakcQyFcvztOOprWTSJ0O57vUZz/00k4psuhtcHLR3LD0MxA/SnzC5SnHHKkmWRh9eK2LG7gjVhLMik9BuGazz4ZiK4ayUgf32JoTQobc5WC1jI/2aEw5TYuZlktWVAxJ6fKRVKz1e3tnlti5aUr9yNCzfpSCJyNomjbHp82K3vCtqY9RkmL5IjKjCgdad2HKjC12/TVtC0+2+z3oms5GCqtq3zI3Oc/Wql1qeuHS47PTLaWzVQFe4lUhz7KO31r1gNgYJNLhT12/jRqNRR4jY+E0kc3GqzS3khOTGspjB+rHk109nFBYRiOw0Wyt/wDaEi7vz616IY4io3RJn3UVSvbe3IgXyYvmmUH5R70tR2Rh2txeT+T5ltbfu8AbpuvOatG9WDWZ7qdUQOgVVjbcBgVanhijPyRIv0FUpLeCQ5aNSfUijUNDY8OpDPJvAWRmyCwOcDPQVD4ns0mtJlQFJDnDrwQfWsqONISTDlP91iKzdSt792Lw3Ukid4iefwqJRb1Ki7FvwxpmnatYf6SvmzLwzHAII+lVb3wxqekX5aOb7bphUnIQCSP6gdR9Kyn1HYVSKPydowyjjJq5b+KLm0iCi4OzoQ3zMo/2atNCaIpJYlx+8GCcD609OKw9SvVvLt5I8CJ1AwBjBxycVLpNzIXNu8jSALkFuooT1BmpIetUZTzUlxciOZI9ud3f0qCRuaoQqmnA1Epp26gB5p9od13EP9sVCWo06TdqMY/2qBF7UpJZtcgj2SNDBG3KqSAzY9KpwuP7QaSQMMMTgqa6M7MlsAE9T61GY4i2dgz60tSnZnNtIDOzMSO/KkUlpJH5xJcdO9dG6I4w2T9WNReTGn3QV+ho1FZD/B+rTWFzq09tceWxMaZBHIwT3rqrbxtqUrOPtfyrx8yLzXGyW0Un3tx/GovsFvggbwD/ALVUpeRLhrudb8PrprnRLyZ23M99IxPrkLRV3wLY28GiTLGpANyx6/7K0VLd2VY6phMDzcW6/X/9dJ5ir97ULYfTH+NYX9gX0jE+RIAT/E2KePC963WNB9Xo5vIXs/M2lu7VT8+qRj6AVaTVdKi66kG/z9KwF8JXJPMkS/makHg5j965UfRKLvsNQS6nQDxHpmOLjd+FMbxRpaDmb+VY6+Dof47lj9FAqVfCFiMbpJmx74pa9h2XctSeLrDkIryH0XFc7qut2MMJkl094A/R+etb0fhjToyCEkJ93NTy6Dp0yBJ7cSoOiyEkUaisjzWTxhpQJUGViPaoJPG1lGvyQSt+Ir05PDuixHKaVaA+vlCrSafZR/cs7dfpEv8AhT1CyPIY/Ff2nPlWTevOTUU3iDV9wFvodxOD/EsTEfyr2cQxp92NF+igU8ZyACaNQsjxVbvxlPgweF7gA9C0RH86cbL4gzEBNISPP95gMfrXsF2m1mYM3J6ZqgzN6n86m5XKux5iPC/xBn++bOL6yg/yqxH4C8Zzoxm1y0gAGcKST/KvQJJti5PTOB9ari9SQttBO3rRcVkcND8PteLbrnxA7DHQKeKtD4eSkfvNWmb8P/r116XRlOMEYGeaUyGi47HID4c2w5kvrlvxFMk+HejLJiQ3EhH+3x/KuvaVgKtogES8cgULUT0OJXwPokYwLKVv96Q1Fc+HdItnSCDSI5rqUExxsxIA7s3PCj/61dff3gtfLhhjE15NkQw5xnHVj6KO5/Cm2dj9lWR3YzXUx3TTEfePYD0UdhTt0RaslzS+X9djm7XwvaW0QVrGCWQ8s7oPyA7D2q2ukogwlpboPaMf4VtySxRDMksaD/acD+dZ1xr+jW+RLqlopHYSAn9KfKkRKbk7siFjIOmxfotc5Y2kg8c6jB5hBEXmfgQn+Fa7+M9AVgv24sM4LCJsD8cUy2W1l8WS6xDeWz281isORJzvDZ6fSnYm5orYkDmVvfFVrizTLDZNLtAYrGCxAJx0FayFZPuSRH/tov8AjVrRrlLLUJppI87o9gYdcdTzTUbibtqY0l7ENWnuUsLpjLG0SgxkE5XHeuL1Txdpmj3LWl1brDOoBMb53AHpxivaL/VJVtopLZVwz4beN3GM18rfEuSaTx/qb3EYjcsOA27IxwaVgTuro7CXxgNQ0u7udLdYzbryTHnJ6jrXHv4319+t6R/uxqKraFJs0DVF/vOo/wDHaxz1pPYZsSeK9ck66lcfgwFVn1vVJfv31y31lNZ9LmlcCdr26f71xKfrIx/rURkkbqxP1JNNzRmgDrfA5O+8J7hf5mvV9AiEVuZ+TvOMAZrzn4Z6YmoJqbvKU8oJgAdck130RazHlrO5Qfw9KYHQmcL1D/8AfJqCW/hU4Z8H0IrFe6TOTuPvmoXvIM8lvyoGbn9oxEf61fzqtd3sebYmVB++X+IehrJF1bvwpP5VVur5Y3CeS2Qc/N3ouFjekuY5ORIh+jCqskg7H9a56S9dvupGo9lqrJezRkN5SyDuAMGjmQWOkL89aztT1KazeFYoTIJCcnnj2+tV7S/trhQVwD3GelW8xnoW/BjTA5zW5R/bE3PZf5VQ3weUSy5lB+VvQUzWjnVrnqQGxyfas/cw6VkyrFuKXLEZ6VoaZKkc8srE7UjyfzrFmidIJJYwwfG4HHGcVSg1yRUInSSX02Hb/SqjqJ6HVXF5E9xHIGOzeAMj2ND39ueRJ+lc22u2p4+z3Kkerhhn8qZb6m9xOsW3AOcYFWI6tJAyhlOQelO31RtGYWyhwQw6g9RU++gCcvTNIfdqiexJqMvwfpTNBbOpD2UmgR15bn2pC9Q76TfSKJi1MZqj30hamIUtSbqYWpC1AHoHgo50WX/r4b/0FaKZ4IP/ABJJf+vhv/QVopAehd6SlNFUAlJTqSgBKSnYpKAG0mKdSUAJSU6koAYaF++PrS0yQlUJHXtSewEczB92OmeKzZlwatliageMt1rDU0M0tKRhlxz6dqhBmHdOD2x0rQeE+351X+yRg9BmnqBWJkY/LIODng9qVSyghjk+tWBbRoPlUCk2cdKdmIquTzU8t9JHaqLeAz3L4CR5wAfVj2UU4gdxUDzpbHk4BBPFCuguuqMjxBqMnhLQ5dV2pe30siJLJIcA5zgD0UdhXBSfERr0EXumRyA9lkdf5NXR/ETUTL4TdbZHaTzkIwhPHrXkIY55BDH+9xWsfIiUm3dnZnWfDd1zPohU+qXMn9c05F8JzkbYb+Instyp/LK1zMATaCdpb65rQjhxGZNpB9a0UEyHKxty6V4alXamqatCTwR5UcmPyIp7PY6XaKbLWJbtiwBjktjGVHrnJFc3PIFZssTx6YquJwGOGxxSslsK9zr4tayeSPxq2usjb1xXBSX0cCF92AuNw9M9DUn9qxBc+dkY4KgnNHMgsd7HrKoQftG1mOFG8gsevFcJ4n1mOHxTI97YWmoQyBXIlUh8YxjcDntULa7Gm3ahcr3JHH0rD1CRL+7NxITuIAwOgFS5JlJHd2Z8IahpzpZ20duJcGRBI4ZT6c8VW/4QvSZxmCW8yem07s/+O1S+GSofEN8pQMqW2QGGedw5+tb938RXiuZILfTSEjYrmdypOPYdKhy6FJGSfh2zuGje8ji/i82NVP4EkVy2saJf6HcCO8h2o/8Aq5VIZHHsw4z7V6l4f8Wrrtw1nNYmJypO5G3p9D6U7U9NMU4txZtd2E4PmRE5CkenofQ1N9R2PGaK63xD4IuLCE6jpW+604jcVI/ewj0I6kD1rkc1SEel/ClttrrJ9o/610883znmuT+Fz7bLW/8Atn/Wt24m+c896YiWSfA61RluDk81HLPweaoSTZJ5pNlI1LSf5+tacpjmiCuARXOWs3zVpef701sJlDULkWdwYVXccA5NZM9/M38e0f7NP1xzNqHkq4R5FAVmOAOKzZAYl8ssGK8EjvWbKGxahLBeOUcj5ufeuktNV81F3HmuIaUC4kywGWrpPC7gztMXTC/LhhkGnFsGO1CNvtk8kqN80hA7ZqhKm0ZXJB9q7TUCk9u8YWHJBwdvQ+tcjJ8sTgnkGiwXLMEsbRKokUkDGNwrSi0+zuYh5kEbe+K4azUf2i7ngZY5qx9pZrmVbWWXzFhY/KD1xnj1oSBs62Xwxps33VeM+qtVdPDUelTG+huHkIGxY2AAGe+awF1i9J3BZQdoGA5H41PLq1zNAYnmlIYcqTxVBc0fNzI/OeaeHrNtZAVCg8gcj0q2rU0STu2I2Psab4eOb1z6JUUz4gc/7Jp/hzmaY+igUMDqN9M31GXqMvzSGWPMo8zNVt9AemBZ3Uhaot1IWpiPRvApzoc3/Xw3/oK0UzwGc6FN/wBfLf8AoK0UgPSKKU0lUAlFLSUAJRS0lABg4zgke1V5LlIuCrn/AIDV6L7tOIB6jNK4GR9vB+6gH+81Ma7mPRVH4ZrWe2gk+9Eh/CoTptvnKqVPsaLgZMk9zjcSwX1A4qNJmZvmkb8a1pNOLKQtw4HTBGaqyaVcYAV42A/ChgVJHKqNpLHNQs7n/wDXVuSwuV/5ZE/7pzVSSKRfvI4/CpKIyz+1RNvP8YH0FSblHBAP1pCyDqMfjQIhKO3WV/wpnkZ6u5/4FUrTwL1lA/WoHvYRnaS2PQUtBim2Tvz9TmkMMY/hFQvfn+GMfiarvdyk9cfQUroLMsSxJsxtNVJbGymGJ4IXH+3GDTWldurE03cafMHKVJvD/h+T7+m2+T/cTb/Ks+48LaIykRW00f8AuzEf41tHnimkevT1o52LlR5l4n8MXmno15pzSXFso/exEZkQeo9R+tcjHchwDnNe7Oma4LxT4G+0tJf6QoS5+9Jb9Fl919G/nVKfcTj2OL1G5tW8P+Qtri7EwZ7jd95Oy7fY85rIzx61JdMwgkjdWR1YBlYYKnPQioM05CQ/d70hPNNzTWcLyTxUgdf8Mmx4ivyP+fb/ANmFelXFpp9yd91bW8jeroCa8u+HLZ1u+YHj7OP/AEKvRz1rOW5cdi1E9nZpstoFRfSNAopGv3P3UUfXmqppM4FIola5mJJLnB644zXhTH94/wDvH+de1yPtjc9gpOfwrxHOefXmqiTI9B+Gr7bHWf8Atn/Wte5l+c/Wud+H8zpa6qq7fm2Zz+NadxK+85Ufg1aEhNLwapmSkkmJ7frVYyezVDKRft5OavCSsaCYA9/yq6s6+oFNbCZQ1mP7VeeSGRXdRgucAVmTb13R8fL8u71q1qksZuSzFcLjBNZzPJOwWMZzwKFByegnNR3M2Vs3H4mum8NRTLpck6qQhkxu7VQi8PXTEs4IHX5eTXR2Wnmx0qNfOZVdnO1jwDSfu7jXvDxeXBOC/f0rm7jUoizru43cv2HNbHnBXAJJY1xotZ1jYTzpGrNkgtkn8BVMSJbu5c3EpiA2M3Dev0rQWC2g8Ow6jDdTR6iLgoUKkLtx1Dd/cVllIREsaM8jg8uwxx6Yq0gllgjtVDPhiwQevrQBZMgC7iQBipbe1kuPnYmKH+8fvN9PSjZBYBZLpvNm/hiXkD6DvU0s7Shd/wAhb+D0ppXAkiCR/LGMLnirAaqcbcCrANIB1y+LWT6VY8OHCzt7gVQu2xavVzw8cWsrer/0oY0b5embuaj3UmaQyTdShqizSg0wJg3FIWqPdxQWqiT0rwCf+JDN/wBfLf8AoK0Uz4fnOgTf9fLf+grRSA9PpKWiqASkpaKAEooooAki6GpKji71JUsAooopAFMmcxwSOOqqSPwFPqOcZt5R6of5UAebeEPGniTU9c1DT9USyP2d8qY0IO0/d7+hr0zqOa8o8NwNZeL9WubhGigeKJldxgNwOnrXR6p40uIdZsLXSm0m5juwAIri6MMpJbHy8EH6darcb6HXyW0MoIeJTn2rjta0iWwkMilnt2PBP8Psa09R8Wx2U81utpJJNFnco7454x9a14Jvt9sPNtysci52sPX1qdw21OABoPPfB9a1tY0V9PcyxZa2J6/3fY1kVDVik7kF5BLd2ksMF09rMR8siYJU/wBRXMaLqGr6dqT6VqsE9whbKzqCxXPfPdT+ldaV3Y7EdD6U1pkQHzHVCPU0ABABpOKqTapaR5+ZnP8Asiqj6w7cRQqPdjmkM1gc9qa8kaDLuqj3NYEt9cP9+faPQfKKhDbmyWzRcLG1JqFshADFs8cCq8mo7vuRY92NZxGSuPWp0gkkGVXj1pXYHm/xJCnVrOYIqySxHeVGN2DxmuSyK6/4mKYdQsVfGRExJH1rh/tUfofxrRbGb3LBOajm+7gkD60i3CH+ICo751Z4tpB/djOD7mgDr/huf+Jve4P/AC7j/wBCr0csACWIA9ScCvMPh8s8up3ghuBD+4G5vLDHG7tnivQhY26fvJ99y4/iuH3fp0H5VD3LWwrahEzlYt0rDtGuf16URm5lP3VhB/vfO35Diporm3ubJ7hJo/JjO0vGpwD/AHcdc1Gt3sCSQxFVIyJbg7FA9cd6fI9g5kKYkwd5aQ4Od54/LpXjPk7i53KFDHvjFe2XQKwo7srSPGzMV4B64P5V5HawWzqzC2chOXdlLBR6k9KcRSLWga3a6Ityku+QTgcx87SCetXpPElhIfvyL/vJWZItlKp2FOPwqhJbQnOMfgaok3f7ZsX6XK/jkU4Xtu4+WeM/8CrmTaKeQDimG0HY1Nh3OwgmUn5XU/Q02/1aLTodzndIfuID1/8ArVyAtG/hYg0ySB92XJJ+uaaQXFuL6e9uxJK5JLZx2FbFjuNxAvOS44rCEeGFaulzm2v4Z88IckNyMVvSnypmNSHM0ddJp960oktbhoBjaYwOPrU95DONH2urvPkb2Ufe98VWj8QWzHJiiznsxFW11q3ZlXYRkj/lpwKzZojnZL37OTGQqvg4Vj8x/wAKxY0ORWlqbJc61dzKAzNIVTYOoHAP/wBerVnpaqBJc445EY6fjUbFFSy02W4bcPlQ9ZCP5CtCWW302Py4V3SE4PqfqaS91IIpihIBHHHascuzurYY/MMk1ajfVibtsT2oZElup1PnlyoZuoHtVhJCAXII470wTma1EjIV3OeD2pf+WRPenHYTMtdbuEJGyM4PpUyeIpB9+2U/RsVA1sOfk/Sozar/AHKzuVY0jrEV4phWJlY85J4roNB408n1c1x8MCxy7hnOK7DRvl0yP3JP60MEam7ilzUO6l3UDJc0ZqPdS7qYh+6kLVGWppamhHqHw9P/ABT83/X03/oK0VH8Omz4en/6+m/9BWigD1aiiimAUlLSGgApKWigB8XepKii+8alpMAooozSAKbIN0bD1BFOooA8xt7z+3/E7abexKIrS2QKUYqX570/xZYSaJdWq6X9utrVF3nytNS9i35zkg/OD7g1U0IbfiDeD1tl/RjVv4jmyTWrBpjYLcmIiNpNQls5hz/C6/L+Bq4rUb6HodsitbxyFVLuoZm2bckjrjtVioLI5sbckk5jXkvvJ4H8Xf696mzUCY2RFkQo6hlYYIPevMfEdx/ZWrzWtug2LggtzjNeoZryfx42zxLOAcExr/KlLYa3MGXXC9wYHugsgGSgOKjdy00eSTw3U5rMS1gjkVkiE7LlnLckntVo5WaOTbgHIIA6Vim2VG/UskZqvqCXMljKlnN5M5HySbc7fwqUMxxhfxPFKVYjlvyqijk18MXV1IG1TVbiZc8oh25/HtXVxcIAFOAAB9KTCJycAeppRLuGY1Zx69B+ZovcRI5fyzggH+HHPJ4FaFjcM2232rhFwCDk8Vmo7iRXJTCnO0DOame7ndcbtqDsgwB+VNOwHBfFPnVrQEEgRsCce4rgljjHJRz+Fd58QiWk03Jzkv8A0rlEBEbY644qr6EW1GR2NxLbG4iti0I6uAMVKNLtrnTvOS9QXG3d5W39M1Daahc26iIOfKGcKehrWvbrSPKtZU01FVx+8lI5Len40O40kWfhvxqd9/1wH/oVegX8bz6RdxRFhI6YBUZI9a4jwS9m2tag9mjxxmJflY5x83Y13Et1FZxGa4lWKMc72OAKE7SuFtLGd4ahRkuNQlOFldsIAdu7oWx3Pp9KvGC33BmVpmByGmbdj8K5vVPHdnGTHYRPdMP4yNqZpnhbWr7V7q9a8cbUVdkarhV5NVOcpNsUUlodNLKdkj5yVQnn2FeWXOsahfZM8xCuBlEAVD/wEcV6EomRdRllJCtuEYJ4ChTyK8tWZY4wCw6VMQburkvO7+8fTvS70Gc449aqvO8jfKCewpVtZZPvEgVQi2kyOh56cZNRtPGCRuH4U5bXEDISeapvaunAOaALazr2GfpUrAOm4dDWYIpc8ZBrVgQrbKGGCBzTQFMrhulTRAE4PSkdfmpQdpHcnoKQE32eDG5gAB7063tXupMQKwRersTgVds9IkmIku8qvaMdT9avXV1b6bGIwoMn8MS9B9aW7sgHWljFaxlsfNjlj1P0rNvdUMpMcGVTpu7mpNPuZbqa6mmbJEfA7D6VkIyZUum4dxnGfxrSMLPUTfYk31ato2kwzE7FyQDUNvCZW3uMIOgrRI2W8h9FNOUugoozxcEoqZ+UHipklBQD1NZqnpxT1nWJlZzhRTYIugUuKqnUExxGSPrSrfrjPlH86wsXclmG0KcV0el/LpsP+7muWmvElVfkKgdanh8Q3VrCI/IR0ThW9qdgOuzRurmU8Vgj57Tn2ap08U2p+/BKv0INFh3OhDUbqx4/EWnP1kdP95asDV9PYcXkf4nFMRceQAc1lSeILFWI3OcHstTS3VvPGypcRMCMcOK5G7iFtctGjEqOlMTPoH4YahBc+GZ3jY4F2w5H+wlFY/webPhC5OP+X5//AEBKKQHvdFFFUAUqjJwaSlX71AAw2nim0ucgc0lADo/vVLUUf3qlpMAooopAJgU0OWdlCsNuOSOD9KfRQBx0HhC7svEMurR3Mcu9NgiK4wN2etausGW50qVHsI5JRjbHLGJEbnnOa3KKdwODsotae8YPq1vbxNGEWJDnbg8YHAGBxxXaxEbR8273oltbeb/WQxt7larnTYV/1TSRf7rcUDuQX+v2Wn3CW8zESuQFBGM5OM1574+VT4mkyOsS1302lM1ytw6QXMi4AMqcgA9vSuA+IRmXX/MWDgwKQXYDpmpktAW5zA3dM5TsMUrMsYBdwv1OKiQSSIC8hAIztQYx+NPVEjO5EAb+8eT+ZrKxoKJC33I2I9W+UfrS7Xb70gX2Qf1NGcnJOT61HcyvHayvGAXVSVB6E0wJFjRSWCAt/eb5j+Zqrfaraaeu66lKkjIUDJIridR1u5S4VL698xt4Bt4TtVc9zXS6rPFHNZyJFFNJLiOOQkELxnOfwp2tuTe+w9tbabRru+gieExrlPOXk++K5zSNTur/AMS2X2i6llw7fKThR8p7dK17uR5/Dl+zYLtEM46E5rnPDsZTxJZkkfebgH/ZNNbAX/iFIEk05yMhd5/lXGpqEfQoea634i8/YB7P/SuCIZecU0rolvUugOQNqjJPAY4p08lxAsts/G0iQIcEAkf/AF6pvNJNsR2yF6D0pXOGc+vAqo7h9k1vDV/dWdzOtq6xtKgDOV3EAHt70r3Mst1Jc3d7JJIjlQztnI+npTPDenTaheyLEyKEXLMzYxnjtya6q30XR9MbdKv2y4Bz8/3Qfp0/Ok2kBgWun3erRBrG1KAEBmPyxj3H+FdNpFpHoCTGa6FxcSgBlQcLiluNTdlO91ihVTgA4AFc3c+II1ytsu8/3m4FLVgtDT8R6/MtoYI22PMCuB2XvXGJFk9KmnnluZTLK25z3pqdaaVhNmjZQKF6CrbIB2qGz+7VsiqEVitQsmatEVGVpDIVjHpUrYVMngVHLMkI9W9Ks2Ol3F+RLOTHD2Hc/Si9gsVIYZbyby7dCx7nsK6HT9JitP3jYebu7dF+lW1jttOtcnbFCv5k/wBTWBqOrSXmY4sxwendvrRGLkDaRc1HWBEDFaHLHrL/AIVz5Yu5JJZieSepqRui/wC7QrkKyhE3E/exyK3UeVaEXvuaGljbBeseyY/nVK0gWRiX/hGcU1LiSKN442wH+8R3qxpw+WU/SoldXY0W1Ap1xxZzH/ZNCikvDixl+mP1rPqWYi0qIJLu3QgEZJINC1LbKf7RjJHSMmqk9CUiW4sLdIXlAZNoJwp4qCDTJ5IdzOiA4K+4q9qBxYSj1wP1qwOI1X0AFZl2MSe1lg27ip3HAINAt5gThVH49au33MtuvrIKtiBSR2ouFjEW185d6tjPUY6GkNlKOmDWhYx7hce0zCrJhNFwsYZtZh/Bn6VG0Ug6o35VvGE+lRtHjtRcLGCRg8jFWI8NEAeRWi8QbsKrPCyn5QCPSqiyJI9n+D6AeELnGf8Aj+f/ANASinfCBWHhK5yCP9Of/wBASimCPeKKMHpnJpNwyRTKFpV+9SZpV+8KBDaTNBpKBj4z84qaoE++KnpMQUUUUgCiiigApCaM00mgBSabmkJpuaYA2CCD0PFeYfECFINUto4l2oLbAHpya9MY15x8RuNSsz6wH+dEthrc4uI/ul/3RTg2c1FG37lPpTgaxNCTNQXpItJcddpqUGobsn7LLgZIQ4HrQhM8guo547qZ543yXYlivB59a6fw7HFBo7S6htWB5d8CyewwSBUrNcTSssksdvHzlAASx9M1P4rvxYwWrJGpkMYCkjgVpLsTG28tjQnuEn8P6jIkbKnlgAMuMj6Vzvh7H/CRWZxg7m/9BNU4/E949nNazRpIs4CbhwR9K3dA0K/i1CG8uYxDHGScMfmfIx07fjU7LUbab0IfiAGlk09UBLEPgflXERGMBg6g7uNxP3fwrtvHMwiutNcNkpuJx26Vyt7aKyG6gGVPLgfw+/0prYmW5nklD3z2zVmGwkmjWR5FjVvu7upHr9Kgch+e/rVq2ZjEEYkqM4H+FUK5u6DbCxWd2uAglAUFyEDAc8etOv8AVWhiJtVSXH3iGzt/AVWmWCREBgkYrlQj5AUAUy6gewjVxDEhYArt5GDSGZn2ma6nZ5pGchGxnoOPSoUjPerEaBInbH3vlH9aAKYiJlxTkHNPYcU1OtAGla8AVdzkVRtzwKllukiGPvN6CgRK5CAsxAA7mqZlluZRDbIzMfQc1Paafd6rIHbKQg/fPT8B3rp7LT4bOLbEoH95z1NJsaRm6boKQES3OJZuoXqB/jV6/v4NOTDEPMRxGO31pf7WhOow2dsN5Z8O/YewrmtSO7Urk/8ATQ1UKd37wOVloR3l7Ney+ZO+f7q9h9Kr5p8aRPJiR2RcHkDPNLHE0reXGvv/APXre9tEZjWGSB/sioy3YdP50O+7gcAfrTc80rjFrQ04fupD7is7NamnD/R3Pq1RPYa3LSiob84sn9yKnFQXyGS3CL3YZJ7D1rNblmVGoILt90fr7VNZSeffyPjG2MLj8ajyrSKEztThff3qayObi5fpyFpN3CxLqPMEaf3pVFW8VSvDvuLRP+mhb8hV0GkMo3fN7aj/AGif0rQXrVCf5tTth6BjV9e1JjRS04ZW5/67NV3FU9O6XP8A12ar1AIZikI60/FJjigZA6j0FVmXk4q3J8q5qqc0xM9i+Ewx4Uuf+v1//QEop3wn/wCRVuf+v1//AEBKKZJ7ghy1DHJPFA/1lNb7xqxAygsOwNAIUjJwB61FMH84N5mBt4WpGKeWd65VuMEUJA3ZFG51iytSRJMC2eFQZJrLn8RyFgLe12g9GlPX6Crt1pFlcEtEWhk9RyPyrHudJvrcEqBPH6x8/pXdRhRe+/medWrVltt5Grba5nHmw7j/AHoj/Q1pw6nbz8LIu7+6eD+RrioiVkUYKsD3rRb5l/eqp9xVVMNDoKlip211OtEqnv8AnTt1cpFcywD9zcMo/uv8wobxfZ2RC38scRJxlHz+lc0sNNbanXDEwlo9Dq91IWrOtdTt72MSW00cqHoVODVjzfXj61hY3LG6mlqh30bqBjyaQmmbqM0CFJrzv4kD/S9Pb1jcfrXoBNcF8SB82nN7OP5UnsNbnAxH92v0p4JqGNvkAqQHisTQdmoLtiLaXacHacVJnmo5sMhDdDxQI8m1B3e+k83d8pwPpWjo9jLrQlimlkaGIAgk52n0FdfLbWcRJkij2ns65z+HU1WW4hto/KtIEiTOenf6VdybFaz8L2FldRXclw7JG24I+NuR056n6VrXOtDkRAsf7zcD8v8AGsW6vEjBkuJgPdjWBf66JY3itVIDDBkbg/gKVrhexX1zVJdSvyzSbo4/lT096rWl61s/PzIeoqpRVWJNWWyjulM1lgt1MX+H+FXNH0d722aR5lgCsRhlJbj27VhwzyW8geNsH09a66xc6jpsbSq0AkbCTgcFh2JovYCKO0TzDEQ+QT8+3NO1yyWC0gb7SksYCrlQQR14waLm11SJh5ikY/jMi4YfjVK/g8uyLlucr8u/PJJ5xQMy3fcRxgDgD0pyVGOalXpQIGHFMUEtwKlOO/5VastOuNQbEKhIx1c9B/jQBAjOzCOIFmPAwOTW7p3h/aRLe8t1Efb8a1NP0qCxXES7pD1c9T/hT73UYLCPJIZz0A559v8AGlq9EO1tydzDaxb5SERR06cVzepazJd5ihzHD7cFqp3l9NeybpG+XOQueBVauiFJR1ZDlfYv6IP+JzbezE/oarXh3Xs59ZD/ADq3oQzrEPsGP6VSnBM00h+7vP481V/eF0IscZPSrFgc3J7AIxx+FVWYtjIxjtVmw4llPpE1TJ3Q0tSjSU7tUlvbtcS7RwP4m9BQ2IW1tjcPk8Rr94/0pt3dsZdlu5SNOBtNWbyYRxi2gBVQOTVAR1i5XNErEsd/dL/y03fUVNJezTxbGCgHqR3qBYqnSPHapGEQAYelPsefOb+9IaNtTW6qiEAY57UBYik+bU4F/uozVcziqifNqsh/uxAfmat4oAqE7tVj9oyf1rQHWqqRr9pL4+bbjNWl6ikxop6b0uf+uzVezVHTvu3P/XZqu4oGhe1JjinEcUUARsoIwelQtCOxqxSGgR6x8KkK+Frgf9Pj/wDoCUVJ8Lf+RYuP+vx//QEoqiWep3utpY6rbWhiZmnYANnAUZxVbXb2WO0vjE7IyJ8rKcEciqOqmK8vYsEC4hdZIz/eAPK07xK6rDeoc5KEitrbEN6F6G8Labp8pOS8WCSaQagbu53IyhYFKOueSfWuefUBD4b0tsEkZH5NXK313caf4vGpwKJCFZTEWIVgRWsUt/Mzqt3a8meni4PrUcupW6W7zLI+UYIwUZOcgdPxrlrDxhp14RFMzWc5/gn4BPs3Q1qWxw0pBBDSEgjnOQK6lSW55TqSi7M0pTFc/wCujWT/AGhw351yXjHxEvhWO28lHnNxu2hjjZj19etb3m4rhviBANQm01JJJBGokJCYyTgHGe1Wo8iv0Qoy55JLdnKah421e+JBnECH+GPisvyL+7je48qR1UFmeQ4HH1rXtba2t4dy2yxPnnnc2PcmoNSuHS1UISq/NuAPBGD1rnlim9Ej0I4VLVs6X4d6tK2mqC54Y456CvVLPUDIoDH86+ZvDfjB9AYI9sJ4CedrbWH07V614e8f6Bqm2Nb5beb/AJ53HyH8D0Ncu52npqyK3qP93/CpMt7N9ODWPbXGQDkFT0IOQa0EkyOtSBY3jODwfQ0uajD8Y7ehowO2V+n+FIBxNcL8SP8Aj209v9tx+grtiWGejfTg1w/xIcDTLItkETHjHtSew0eexH93+J/nTywA5NZ76hFAm0tubJ+VOfzPQVm3GpTzZCkRoey9/qeprKxRsz38Vvw7Yb+6OW/+t+NZVxqssmRGPLX1zlvzrJub6C1XM0gU+nc/hWFd6/LIStsnlr/fblv/AK1NITZv3N7DbgyTShc+pyTWHd6+75W1TaP779fwFYzyPI5eRizHuTmjBJqrE3CSSSZ90js7epOabtNSKlPxxTEV8UU8jBpMUANrc0rWbrTrCa2jZHt5Tl4pFypPqPQ1i4qaM/LigDstLuoPEFq+m3W1LlRvgYnrjtXOXxuorh7S4jWMxHlVGAfQ571ZspbWJ0eFmjmU5DPwQfY10V7Hb63brdMqmZBiQDqfXHsev51F7FWucYBTgSWCoCzHgYFXV02a8vpIrWPbErYyei/jXS6dpFvYKCo3ynrIw5/D0ptiSMvTfDzNia9yM8iIHn8f8K6SOJIohgKkajsOBTZ7iCziMk7gAdvWuZ1DV5r59i5jhzwo6n61UYOYNpGlqOtJCvlQDLHse3u3+Fc7LI8rmSRizHqTUt5/x9y+x/pVc10QikjKTuMJJPXFPCMg+diWPb0p8UzQxSIFQ78fMy5K/Q9qYzbeTyx6D/GjVvUehPaXw06f7SV3sEYKvqT6+1V4ZGmsWkc5ZnJP51XmJIJJyamtuNLX3b+tRLdDQVYs+PPP/TFqr1ZskaTz0QZYx4H50PYEVoYXnkEaDJPf0q/JJDZoLdHAb+InqalwmnW+xcNM3U+v/wBas9oFmJaQbmJySaylO+hcY2JJcPGoBB5pgj9qkSFY1CqABUgWs7lWIQlSBakC0uzmgdiPb3qSNPlp22pEX5RTArQwbbmaQtndgfSrIHtSKPmb61IBQFiNF/eNU2zHSkjHJNPbhTSArWcAiWTBJ3uW5qzimxriNafigBvtS4pT1FGKYDCKTFOIpMUAet/C3/kWLj/r8f8A9ASil+F3/IsXH/X43/oCUVRLOuazmvNet4YlO3AeSTP3F61e1ZYZtXJm3G3YbGA7jGK20FravcecyR7lXczHHy4rB1vxHpu9dPsFE927BUCDjJ9621urEW6GZrVmNJ8LW0e8Tok7BXxyVPTPvXI6k/8ApIc9HUMv0rv9bt/tFiukQDzJYUDsw/vdTXE3Cpf6e0LAJcW+TEcdfVTWkOxlU0dzBnZJVKsoYe9QafqOo6VdO2n3jouR+5k+eM/gen4UjPgkEYI4INVS+2UtXWp22ORwvudjYeOraQ+XqkDWUn/PQHdGfx6j8areMtQtY7KxvvOR7cSMu9DuHI9q5OVg+c81haxbBrTYhZUZwWUMcE+uKc6vuNNGcMOvaKUejHX3i5EBS2jH1fk/kK5671O8vmJkdivoTx+VSLYxr0pWgAXGK87m7HqW7mfg0h960IrYk8ipm08MOlSA/R/F2vaBIG07Upo1H/LJzvQ/8BNelaF8cwuyLXtLx2NxZnj6lD/Q15RLp7p05qo8Lr1BouO7Pq7Q/GPh/wAQqP7N1SCSQ/8ALJm2OP8AgJrfyRwcg18Xco4ZSVYdCDg11uhfE/xXoG2OLUTd2w48i8HmLj2P3h+dA7o+oya8c+J+vte6ymlwyH7PZj5wD96Q9fyHFPs/jvp8unSG/wBMmt70IdghO+Nmxx15Arx7UvEd5fXEsqnY0rF3c8sSf5UmM2Lq+t7RcyyAHso5JrCu9emlytuvlL/ePLH/AArKYs7FmJLHqSc0mCamwrgzM7FmYsx7k5pAM9qeEqQJTEMVKeBinAUvSgBopcUtFAETimVK9RmgBMVLGpbp+JpVg7yHH+yOtWre2mu22Qp8o6nsKAIeBwOT61t6ZM1tDER0xhh6jNUp7RbYqudzdzUbXDIRChw2eSewqXqik7M7azRRCAgGB1qDUNXhsAUj/eT46en+FZEV7KtvGyTELu2uvZgaq6jbJbXIVH3hl3E5zg/WnRSbsxTbWxBcXM13KZJn3N2HYfSo1++PrSUqcyKPcV17IxJbv/j8m/3qgqW6/wCPuX/fNFxBJaxRs/DycgegpXskPqQswT3b09KiJyc9TRRSAjl+4asQcaZF7n/Gq0v3DVmL/kGwVEt0UhtaVsBZWxmf/WyDAX2qraxqSZpf9Wn6n0p8jtPJvf8AAegrOpLoXFdRpLSOXc5Y09RQBUirWRYoFO20Yp1AxNtKBilo70AGKkXhQKZUg+6KAEQct9afjimoOv1p5FABGOKWT/VmiP7vbFK/IUe9IBVGABRTuppCKYDf4jQaXHWkoENpDTqQ0wPWvhd/yLFx/wBfjf8AoCUUfC7/AJFi4/6/G/8AQEoqiWd5rF7Dq+602YhP8eMHil0DRI7e6Ny1tHGYgSHLbix9a8/tPF14uoTQvFG0azMq4JBAzxXQanq1xN4dmKsYtyH7jEVs1pdEJWZ0l/qehaI8l3dXaTXwB2qDkgntgdPxryK31mS6v5ZJQuXYn5eBkn+VbQt7WzsVubiD7XLKvPmPhefYUvhGzg1a8+yyW1rHFIcHbF8w+hzxST1G1oYerwyQ3CySIVMq7xn+IetYsj811vj9wviaW0iRY4bZFjjUemM1xrg561rGbMZQQ7fxVG+BZOKuqvvRJCrDmrlO6IULMwFgY9utWEsieorVjtE/yKtpbIBXMdBkJYgdqf8AZsdq2PIXFMaEetAzINsD2qGXT0ccrWw0QqNowO9AHM3GkA5K1mTWEkR6V2rRA1XltkPX+VIDh3jYLgioSvNdXeWERQnv9KwXtwrYz+lJgU/LpQntVkRAHrSmMev6UgK+2jFTtH7/AKUnlDPWgCEikxUrJg4zSeUD3oAizRmn+UPWpI4FILE5A7UAQiNn6dPU1IqCMZUZbOM9/wAKk2kkDOPTjpXVaZo1vbRpMf3kxGQzD7v0FJ6AY9hock5ElzlI+oT+I/4VtmKO2iCIgVQOFAq+U5AB61kaxO1rbuUGTkDJ75qUnJlbGPeXA+05OOD0rKMnmTs5OCzZpx3SOWZsk1qyaZCse5Plqpe6Jala0kYkKQSikFver19++UThWCjCDI6/hSxAQ6MXABfzPvdD1rStIBcILiTkqhIXsD61kpuMrovkTWpzvenRkCRSegOSfSgJuI5602UHcUBwoP516DOZIW5lUyyGM53End7e1X9a4W1H+xWWU961tbTm35/grJ7otbMx6Sn7PejZ71RJDKPkP0q1GubG3U8evtVnTrNJi8khyE6LjgmlnXdLsGAq8AAVlOVmXGJETu2qOEX7o/rTwKcsXvTxH71izVDQKkFSCIDjNLs96QxlLTgnvTvL96YDBRjmpNnvSbPegBopQ3HSnbPel8v3pAIpwKXdTvL96NnvQA6Pp70rDLqKaE96cqktnPagB1HFLj3pCvvTAaOlFPCcdaQp70CGU01IU96YV96YHrXwu/5Fi4/6/H/9ASik+F/Hhm4H/T43/oCUVRLP/9k=">
            <a:extLst>
              <a:ext uri="{FF2B5EF4-FFF2-40B4-BE49-F238E27FC236}">
                <a16:creationId xmlns:a16="http://schemas.microsoft.com/office/drawing/2014/main" id="{A8FC89D5-7158-5AD2-25C5-1AE0FE3BD8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10" descr="data:image/jpeg;base64,/9j/4AAQSkZJRgABAQAAAQABAAD/2wBDAAgGBgcGBQgHBwcJCQgKDBQNDAsLDBkSEw8UHRofHh0aHBwgJC4nICIsIxwcKDcpLDAxNDQ0Hyc5PTgyPC4zNDL/2wBDAQkJCQwLDBgNDRgyIRwhMjIyMjIyMjIyMjIyMjIyMjIyMjIyMjIyMjIyMjIyMjIyMjIyMjIyMjIyMjIyMjIyMjL/wAARCADcAY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MOM88U4c81BLlMEcjvTQ5HSuRT7nQ4roTsoNR4KNlaVZR/FQHVjweatO5NhkrJIdj8H1qnPZZ5XkeorQKKw5FReW8fKHj0qkBivCyHpQp9a2SscvDrtaug8KfDq/8UXisgMFgrfvbkjj6L6t/k0OaSuy4psp+CvCN/4q1IRQgx2cZH2i4I4Qeg9WPYV799kt9M0230y0z9nt1CqCcnHuau6Zo9l4e0uLT9OhEUMa9O7HuSe5NNMeJCW+U+4rhqVed+R0wikPtSQB047VfS4GOTj8KqICABlSPenLIVJCEY7jrUob1NBXifKktx7VKrRo5OR69etZ6T5IyDxxxUrMzMArnp0NaRZlKJemdGxhyCOmRVVpiuM9OmarGWTOwvyPamK+52hk6kZDDvUykOELIlaUISM8npWTq0rrGNi7pCyhVHfJxVmZ8xFieV4P9Kr6eROZb2X7kOVjz3b/AOtWVnOVkbXUFzMk06MwyuSdwClCR/E3fHt1rTSGS6YyKOI12hm4FUtOja4ckAhM7foK3d0KQtbjaYwpDKegHfJrvpQtoebVnzalA3UUVsLa3YyblwzINxbPoP60lsJ5JxbGI27Mu/8AejJKggHGOO471DpsVpDG95bFMzfNheAFHSsHxH4lvLbU1js5GD+SA2FyRkk/h2rdWOaU+RczNfXNCghgnvhcyeZgAA4xnOPSucDxIpXzAPU1lzTa1qJBllkIPPztwKWPQ7mVczXioPQc1VzzKvLUldI1UuLRSC03epIrvSkOWmJP1rPi8NW5+/cyMfpV6Lwvp+BmSTNK7HGHZGhb3+jcfvmBPv0rZs77RpAmLoZHTccVgr4TsmHyyEH3FWU8GQsPkuBn64pXOmEZLodbby2jkmK4VyeuGFWGhR02kZH1rh5fCeoQcwSlgP7rVXL69pRyruwHZgaLs3Urbo6K+8OI7b4ZWRsnHGaxZxe6eCJCs23PzquO/pUtp43khYJf25/31HFaJ1XS9WiIilCS9eOM0XMJ0oSTa0ZmW+prJEXJG4dfX8quw3QblWBFY1/bbfdcHkdcVmW19Na5RJN6543U0zid4M6LWdQUW6xZG4nNZt2sX2WNOrAE9ayZL43FwrTH5+gx6/0q19qEoCvgEcq2f0pSjc2pYmzUWcJqtuLLX2cfcm459a4y+Ty72Zf9rNemeJrLz4fMCkMhzx6+n6V5vq4Bvd45DqDXNGPLNnrU3dFLNJSZpCa0NBTVO8j3xEDrVomo3NNAZVlL5U209+K1wRzWNcKYrjcOmc1oRTB4Q3cdabQFrIpC1V2nA6kVA94i980rCLpcetNMorMe/wD7oqE3E0hwM/hT5QNUzqDyRRWWLe4k52t+NFFkFjoQxeQxlflpJE2yqoHBqYH5S2MY6mojIJZ1x0Xk1gjoY1kHQHn0pi4zyOamZQ5JXJNEa75HGMkU2uw3EUHHWngZ6VqaJ4b1XXZvK0+zkmOeWAwq/VjwK9a8L/Cix04x3WruLy4HIiA/dKffu38qn2nLuLlRxHgv4eXHiKRLy9RoNNBzu6NL7L7e9e42lrDYWkVpawpDBENqIgwAKthVjUKgCqOAAOlNJGOvPoa56lRzZSIXTOf5d6aLdOecZ9OlTjaRmkPHTOO9SirlGW1AJ2gg+w4qlLEF6yMf+BYrVkGRyNw9jmoJLcP9x2APrgVSSLUjHAmRtwYOuf4s1oQSPtwdif8AAT/n8qgmtpoPnDs6jrwcj9alinWRMNKPxWmrIqWqHXLSEKzqAV6MM4P6VXWZnwQfmT5gR+tWEldJMEhlPGVPFVdSCIm+NcAc7hxUyY49iO+lxMqx/wDLVcD3NWbmGKy0uONpBHGiFmJOM+p/E1lw3ieSZ5GUiAF8kgY/+vWDquuvqt3LsyIVIEUZOdox1Pv1+lb4ane8jhxtfkXKtzYufETwPDZiVY7dWXcY129cE5PX+VX9T1m2N9Fp8blITgzSLyqjGccevH4Vxl7CFuUebJaRFbb+hz+VX47WGOFWubpLc8HyQpL49cdB+NdtkjxlWndpF5L5bTWJbmCR2t2bItycI3HUjtk81cl0/UbiT7XJahPNO4uxC4+uelU2vcyrbaPaxTeWOJ0hy2e/zHg/XH0qxB4f1K4xNeXUdupO4lm3Nn19M1Kl8h+znN2epauNOs7MILq+lWUjJUQE5H+z/iaDf6PGgBs5AFPDmbBb/e/+tUh0bSt2+7vrm6k7kuTn8qtImhW4Ai09TgYy+KlzS3ZtHDu+iEudc0lESKGKCdQMgbSu32z1NIviWFl8p4YGiHRfLbC1ZXVtMiCgWkAx/tf/AFqkj1uzOSsEA9cJ0qPbQ7m/sZEjeINOeBVG3HGUZCoH0NSR61ZuuzbEE7bZATT4tQsJMAxQ/hx9KsRxaXcICYosY5yM1amnsxuEiVJ7doVaOXaSOCGyR9RT/NWVSizRyt/dZcZqt/YOmsMxRhD6ocfyqtLoM6DNvdyZznD/ADf5/OqCzEvtJtJ4S1xarH6lK5PUPC5RjLYT8g54ODXRyX2qWEHlS2yuqn/WRjJI9wetIms2l8phlCow+6UXDL9VNLmM5wTOEfVb/T3EV8jMoP3qR7yK4Uyx8nHVetdvq2kJJaq4Q3ETD5spgj3+lcBqmgzWcjPZblYH5oW4NUmcNam0KxIjLJgE9WFMiuBkRg9PU9fx9ayYtRZmaOQFHHVTVg5kQFPvAHiqTPPldHVy20WoaPI8XEiptkXrhxyD+IB/GvIPEdv5dwJFX5QSvA4HevRdJvninjVcnJCsnr2xRLZQ2WpX1rOiyRTKjqGXgg5zWVRWdz3MuqurHle544XxTDIK1fGWmpot4stsp+zTE4X+43pXJtdyN0ppXO6UWnZmm0wHUiq8l2g71TWG4mPCsanTSZjy5C09EKxWnnEnAFTacS8xQ/dKmriaTGv3stVu2s1hfIUCk5K2g7GH9nuJXICtjNTR6VIfvsBW8kK1IsY9KXOwsZMWlRLywLH3q/FZxovyoo/CrW0YpwFLmAi8lfSipsUVIiuZ42Uq/GexqGFkVmParjW6SD7uDXZeD/hle640d1e7rXTjyCR88o9FHYe5/Wok7G6Rz2g+GdR8R3Qi022aQfxyHhE+p/ya9d8N/CPSdOAn1SQ39weSmNsQ/Dqfx/Ku10zTLTR7GKzs4FhgjGFRR+p9T71f34PB59KylUb2CUn0GQWkFpCsFtDHFEvARFAA/AUDupPSnknGf0pjnHzLz6g1i+5KuNfpUTMO/GOmDTmfIOenoarls4UDr0NI0iiOSYxncRtHQk9DSecC3C+/ynpRI6shB+nTr7GsGa9azuAj7lU8owOQwo2Noxubnno4G5Awzyd1QsgOSuVPfaMn9ayDqUcrcvtJ7jHP1qCXUzGciYoe+eRmnctQaN0LcuMHYf8AaL4/QVBJaTbiVMGe5DH/AArGi11mbBOT9etaMWoedHhnCj3GTTTDlaJHkuYUwUVl/wBl6z31R4X2PExVuACM/hTrh35MUoOe1ZN9qElvbSPIBuHCH/aNTZykkKbUIORneIL5GkNpaqFSM845y3c/59KraLZNNK4zsUAF5W5x9BVe0tjcyM8jFUAyzYzgV1Nlap/ZzLIzRrxtUcMx9/wr0eZQjZHh8kqs3KRUAlS8ZNP8xpj8gdkACrjsTkj+dW7fRrSL97fSNdTE5KA/L+PrU6bYk2IoVf5/Wo3uFXgcn2rmniFE3jh43NP+0GjjEdvHHBGOAEFVnuNxy75Puaz3nc98fSoixJrjni29jojTSL7XS4+9n6VVllL9CfxqHn1pOTXPKtKRaikBdhSeaw7mgikK1m5srQcJnHG41YhvJIzkMemMVU203HPWnGrKInFM3odfniHcnHUNWlbeLGXiQsP97muOye/NL5jfStoYua6kummegx67b3WMsh9enNZ99DY3ALSRqhIwsgORn69RXGiQqc9PpVuLVLiIjLbl9DXTHG3+Ih0jSmuNRsPLaC7eaFc+WA/K+oB6H6Gki1C21uSOG8M4uQdoeNQWYdgynv6EVSW9Vy3lt5LEfMP4WqvIIbtxkiGZTlGBxj6HtWscSjCeHuUdf0PFy0bgh+sc4XAdex/z0Nc0Z5bO58qb5WThW/rXXrquo6bK8V3I09rM371X5DZ6/wC6fesrVdNgmtRItwk0DMVVwCHjPYMP89K64VLo8mvQs3ZFDzw7q3c9cVoaxftNbW10zEsqbGPuv/1sH865mKV7S4NvP26Gr87mSxK/w9Rx3q5aozwU5Uay7HP+JJE1GzSJ+cOGFc/FYQx9Ixn3rQmdnc56LxTMVnG9j6OpJSd0MVAOw/Cl2CnYowe9MzG7RTSPnFSYpv8AHQAiU4Dmmocsaf3oAMUoooFAC0UUUWEe4eFvhlY6RL9r1Ro727U/IpX92nocdz9a75QoGFAwOlQn3609eg5rilNyepu0PLHvzTDgnPehj+GKb94A1O4kgLkA5z70qtj7wyDTDuzwPyqNiVKk9ewFBVglAQ5BO3uM1XkYqDwSBzVolWiZWGcDJrPdjH8oOVHcc8UNGkNSCWVhyGO7GcqOorC1zd9lE0e4ZJKnGBnuCO2a1592AVGSePlPf3qg8ZmjdcliRyCOfw9DULsdC01OSS+J+RlBHsOPrU3mCdQFZD7E4pLjT5LW9ZZD+73YLYzj0NadvYZVQUVwOuRg1oolSkjJZfKG4blYdQeefrUlrqTRy4ORg1snSpAxZI2I4BH1qQeGzO3zRcAckjBX+tJp9AjJdR1reJcKA4D/AIc1zOuXKXeqLa2ygRxnGB3bvXXS6DFYWctwvmkRRs7Zkx0Ga5Lw3aJPNLez87OVU/xNV0k07yOLFyUrRibNnYeRbR+ZgLjIQdT7mp5JlXqfwqO4uTuPOWPU1VAMjbmPFY18T0RlCnYlMjynjgUhIXgUm8dFHFJXFKd9TWwdaOKQmkJrNsLDs0hamZpM0rjsPJpM0zNITU3AfuppNNzSZouFh+RTfwpuaM07iFwDSFT1pCaXdx607gMJoD4BB6H2pzAN0qJsiqTsBJ526MxyjemMDPUf59Kq3U02mxFYdlzpzsWMbjp6j1HY+1SZpyMQCAAc8FD0Yf4100cQ4uz2MatFVF5mHqdkt3bC4t0KpjMZ649VJ9RU3hnU0Ik0q8IaCfIAbor9P1/wqyoisXmjLOtnc/d54jcHuK57VrZrG/LBhjPVTkH3FevCanG6PGnTdKdzH1S1ey1O5tnHzRyFfrVWtTXLk30sF0y/vTGEkb+8R0P1xj8qy6o9SnNTimhO9KRR3oNBYg6U1jginr0pp+8KAEAw1Ox81H8Zpe9AMKBS0CgAopaKBH1RwchqTkAj8qMHkkU0Ek8muA6AJ56c00MOi5AFBOGOKYW+bnAz3FIaQ8N8wHC9cUxmB5I46+4pAPfPFKoyeetNaj2BFHGDkjpUVxb+aAQpVux9xzzVtFA7fnUwAY4x19O9Va+guezuZAtAUywwCO3UUwWEe7DDBY8MPXsf6YrWlAUndjn9az7ufy/u8gnn1B7GpaSLjJyKWp2CPAJyiuV4cHjcKxobtIGaHkhOFJPO3sD9K059R2rtPQ8MpPUHrXGahO0WoKVyCflbHcdjScjeEXszsYb6EjafTFaFvcFwACCB2Y9K5qwZGi3EYJ781r2/mb/kKY/KquxSihvimZk8PXMUSMJJtsKgjuxA/wAa5mFUsrRYY+wwPf1NdN4glA06NHILFwwAPoOv61ybPk/yrnr1uX3Uc7gm7jicnnmnbs49KhDfnTtwFcXMOxJkCjORUeaeuNwDEDPQdzS3CwoBNBGOtScdhTGUk4FJ6ANyPekzxkCnrET1qQQY61IEGfpSZNWhGgHXmk8pOfmAp2EVc+1NOPpV6OGFmxJIUB6EDNQPBgkDn3FIZAQOxppGOtPaIioyCvWnqAUh4paQ5xQAZzSHpTSaUGmmBGRikJ75qRhUTChghJUSeJkfoww4/r9ax7+2M2kPHIMz2zbS4/iUj5TWuGwfSobhSVyuBkGNvdG9focGu/B17PlZy4qipxv1Rw7yebZMp+8hB/p/Wqop8waG6uITximV6xz4b4bB3ooooOgRelI3WlXoaa3WgYv8Zpf4hTf4jTs/MKAY6kHU0uaTIzQIdRTdwopDPqvovPJpjAcjP50SHHWq7S57n2rglI2jFsdgb+DUTtuPHTvULSOSP15p4PrjnvU7m1rD925eTgj+dPD469e3vUauMHIxjrUNzOsKMd2OKq9hKN9C4s67M8k9DmmS6lHEOTgVzlzqzbmA698VlyXskr852ntUub6Gqw66nUXmrh4/lPH51jNcyy7t2QeQef1qvCTtw2Tkc+9SqCrbueeSO4qdXuaKMYqyGKpaUlyG7g9Nw6Vn61bIYN6qQBhuO3YmtR42fIz06D/CnSxrJCwxngjno3tVxE31MbSpy0YB5IOK1TfrCcAkY96wgVtLiWMcL1XPb2qrd3zbuuT3NU9h7mvqV8bmReeAuKzycCoonMkMbE8kc0pPOK8utK82YSJAaM1Hux0p8fPPpUEE6LxuNSAZOcc1HuwM9qaZDn0x09qrYRPk8EDinhlC4xk1V8z0p6uc9RUNgWQWxwcD2pwUetVw5pQ5qHJlWJidvQVWaVw/XjPT0p7SBV+Zh+VVLicKPlX8TQmxWLbO3saZ5o+n0qil447ce3FK8xkXKjnvRcLF5LoRyBgVJ7BhSOVkYkkAnnHSssnPY/nU8TkDa3SrUu4rE5THGMimjjvxS+aUwHGV/Wpdm9GkjUlV+8fSmtdgK7p3FRZPSrPT2qGRc/Mv40AIGpjUmaCc+woGMNMPKkH05+lPNRmiLcZXQnG5wesIY9bmUc8Z/rVet3XovKupbjyiRLbiPfjgMGH8xWDX0NGfPFM4o0+S4ueRS03vS1qWApjUqng0jUABznj0rMutRlinMaqOK0/4/wAKybm1M9zI+8Lika0+W/vCf2ldEcACoH1K6zjcKjnVoW8veTUSxsx5BoN1GFrjxeXCkkSHmipWt+Fwp6UUXQ7x7H2EXyKjIIYgdPapRHg9M1MIlB3Yxx2rzlFk8yRUFqWAbOPp3FEiJEhbP+9/Wpri4SKMjI4/Wubv79/MZd3fjvRKSWiLhGUtySbUDFJgMd3f3qnJdvMMZ7cVWiDTfxZPUe9PEZjk+bPuaSXc3slsNMO7GF59/SlW3CkYHB6E1bVMDnrSHBBGf/rVQrsiji2MMZP6VM4ICtwFPOfekBXg5/8A10smDHyOO9SDEMoA4/n1qtc3iRZGMYwc+tG/YeR8wOOnY1U1H97bOBznNUhMy/EACyLcx8K33iPXtWLNKZEEi/dFTC88+F7Odv8AZye1ZBuCivAeSvH1qxq50VlJvsomH93H61KSM5rN0icS2AHAKMVOK015U5ryaq99oxluMZsVOjbUAFVM5fGeOuKtW48xlyR0yaaSSuTZg8uGwD05/GmGQu3LDceTk0t6yLChVApJyTVBmJJzUOSeocrvYuG52I2Mc8dKozXThhzgUpyRk9BVS43SNtQFj7Ula9jSMS5Dduej/rWgJCIs+ac+g71iw2cindK+3PbvWiGCx7cAZ7d6znGz0KcUS+YScknI6c1atLQXW5pCTzgDNZytzmrVveG3bIxjuDRBpPUyktNC8+mQc+W2GHo2azmG1uw9cdKvtq8YUhY0DHvms2STexcnPtWlRroTFNbj1KknjvTs+lV0BJ96mCOeAD9KzKH7iRgd6lglMedhIOMEHoagAPQ5FKzBeeM1pFohosIjyBmAJxyfpVZ32sfSpIZwj7ygfj7p6Uy42sdyAhT0BOcU2CI24PHQ9KZmlzlcelNzzSGL1qNjTs0x+KT2GjA8TMRZwrk4MpJHbpXNA9q6LxOc20C+sjH9BXM7WxxXvYP+EjmqfEyU8UZzTVAC/OST7UDDE7eBXUTYXikPSlC89aaaAFb7w+lUWH76THrV49R9KzZZ0inkDEAk96C4q+xTvEP2nPtTRc+UOADViWeJmLA54qose9Gc8DtnvSWrNm0lZj/t5/hUk980U+2RUBLRhs0U7ozsz7HbEfzenrVaW9Cj3qSaUEFQayZlYseuO+K8yUn0NoRT1kR3MpmPbHXFUpbbduZs/lV5FAYArwe9TJEDnnI96SRs5W2MpbVR0xjqOaAF6Acj16Vemi2cZHXjnp9aqsiqT/L0pjTuBKqDg4B457VWlmjAPc57UsjKGw2Rn1qjcsQSQTRcY6ScKchue/pUsNyCoBbrWTLIeg656VXFwwbIJH44qWVoaFzcmOTGePbkVVe8AU7uuO/emTSh4CSwBPH41gy3mGIckYPQiriiHqZ2rymK8Z04Dc1nSz7wJAee9WNUmEjEgdRWQJSpx2IrZRBSN7QLzbdvATxIMj6iupjIMZrziG4a3uUlTqjAivQbGdLiFJEOVcZFediocslIifcVV3uy5A+U9aljfZHk91qBvkm56Zwakj+a2x3HymsbXVhLuLctvtSMfdAOazxJhaWWWRTsyCCADzVJ5Sp27c1mo9C7FtZVZiGYhfUdTTluIYF2oDnvVJdzDJPWmnjqapWQ+Ulmu3YkA4psMpVs1EV3Ek9MU6PpUS1ReiRqK3Gc9ac0jAbexqvC2V3HoOlOzk1kjB7jxHCX3iJUYnPy09mIOKjXJI4I96n2CRh5almHXNaWvuQxPmIGDjHtU8cmRyeaiabbKInxgccetEilW3Lye/uKdrMRLK2fnPUDGc1BHMXba/4GoZJmIx2NMRyGyDg1S1YmaaqChPQ9qmDxyWJXYu9Sfm7kUyIYhGTlu9RRAtD94AbuSfpVtCRBu5ppNJ3pCaxKHZprmkzTJGwCaEruwzmfEcu64hjH8Kkn8f8A9VYoqzqM/wBov5ZM8ZwPoKrDpX0dCPLTSOWTuwPrRkgUtFbCuKO9MbinDvTW6UADfw/SsLUR/pZrd6hfpWJqORdnFBvR3K8TLvUOuV71bupIpI1jjXAFUQQ3FXGtGVlbkjbnimm0rIdRR5rthbwFgQjYI60U6AFWY5x2waKydzPlXc+s33E56e1NXBTkgHoakfOMjI/3qaFbbkAZrzzq6EL7sEA1FuAAGTVhgpJAB3VDLtjAL/hjoaRSI5jH5fP3scCsuSRRx61LNMQ+4885rOmL7jJ2PX2oLSsSO+7JJ571VmHGd2Pb0pHuAR83TFUZ5fQnHrmmK4yUiJSBkEZ68+9Zs1xtO4t1/SpnmZgQ2PTNUJ1VxlD06girSFcnWYSA7uQe1Yl/L5T4Y528DPcVLJM1tyx47DNZF/eiQ4HSrjHUGQ3M+48ms9pfn6/SmvMW4qMcnmtkibk5OOc810nhfVPLkNnK3B+aP+orl+TUsIdHV1YoVOQR1zWdWkpxsxXPR7j5juU0sEgEmD0bn8ao6VqCalaZGPOTiRP6j2q35Y6HI9j1ryJXg+VlpXIblPmIA75FU2AyCa0drkGNyAQPlY96oSW7hjn7tZt63Liug3jOP4RVdmbd83TtVoIAu3cc9sVVkBEgRwQTTKSAS5ODx6YqaNPMcAHrUa27P8w/WtOzsmjQEkeY3rUtp7ETaSGBdoAPbjNFXG0+dj/qpAfpmoJbeSA4cYPp3qXFrU57iIcFSRwDQN3nEg45NHKxqSOucUmCZCB1zQMRgSMmpoZsja7Y285pseDlnOSDTJipfdGMCqXcQ+dAqKwIIJPTpTIUBlA9Oacm2S2cEtv3A5PQVJaQlcsR16VpppYixZdtsXv2/GlIRYto+8oJ/wDr1F5gklKjkL396SSRdh28E8fUU5PQaRBnk0HpSCj2xWJQCszWbwWlm2D+8f5VrRdhGhLEAAZJJriNV1A316zA/ul+VB7etdeDo+0nd7IicuVFQmlB4qPNOB4r30cw/PSlpmadQAq9TTX6UA8mkfOKQxf4VrNvIw11z6VoZOxcVEyOJy20kEelDNISszNS2EYOF5Jq/wCcCuChJx2p+5iT+7b8qXL54jbp6Ute4nZsqygTMDsxgdhRVn95n/VtRRqOyPqZlJQ4J59DTFO1Tu49h6/SmyNjvn3FV3nXPfOOteYzqSJWnUMewPoO9ULidmOScr7dqjnmGcqeenSqUku1ucjPPFSaJJCTSqc571AzjYQTz05qOWbIJXp71TllzwW/WqBsjuAI/wDdPcVnuxJ78flV133Lj1qi2+NyCuCelNIkaVLHcvXjqKrXLhVLKAGHVelW5ZIxEeQPpXNanqG0kK3PcitIq4FDULwu5FY0spY064nLMSaxbrU8Ex2+Ce7/AOFddOm3ojKdRIuz3EVsu6Q9egHU1nPq0zN+6VUHuMmqmXbLO+4980wFOoFdcaCW5ySrN7GnHqs/QuoPugwalj1w9JbcH3VqyiRjimBvkOabpR6oSqyXU6qDXhp0sV1EHBPTGCD6g122m65BrNoZYD86/fjb7yf/AFvevH2mLKqHoOgrRsLyeymSe3kaOVehH8j6iuWtgY1o6blxxLi9dj1jzCRgsRjp7UjTnoRzj8DWLpniG31MLG4EN1/cJ+Vz/sn+lau9XG2QEGvCrYedJ2kj0Kc4zV0yvKWz8pOP5fWnxruA805x0IqTYq/eOR69xTxgDIxj2rlk3sb6WHxMv3T271oQ3KDhx+IrOG3qBz7U5X5x1rO0kTKKZ0dvOxXEMyH/AGS20/rTpR5rD7RbbjjqcE/pXPqwz1waVpCB8z5Pb2qlUbVjL2WpcnhO0KilQGJx6VVJ2TMV7cfWhJmCsFcjcMH6U3BzUuVyHCw0ZVuB1qXaHUqThh04p7qGRWXANPCGXDBcEdT0qkyGiCALuwR81SyykLhAcnvThEqtwQT7c/8A1qOA3UbvX0q07LUVhqhYk29CfvY7VG5DNkDAp7JlSdwIqPBNS53HawE5peFXJp20IpZiAByc1yWu+JA4a2sX4PDyj+S/41rQozrSstiZSUVdieINZ8xms7dvlBxIw7+wrns8mowacD8xr6GjRVKFkcspczuyQGniowaeOlbEjvSn0wHgU7NAAOpoalHWkb0pWGIp+UU95CEqMfdFKw3ED1oAs2iMQXPINWieeFpUAjiVaaxwKLDILhjxxRUcjbmopXA+iJJ2HQ4HvVC4uFHc/hUVzcNzzxis97kFcP1PWvKPSSsTSXJ5+tV2uWPX8cVWkuQCeM/nVV9wbIfrzzTsJssyTbiRuB+tVX7jP4U1j0Izx6GoySvzMRTQiRHX+IVHfTRCPBI/GoLi7QIcnoK56/1MkFVbIrSMbiIb/UmRmjDZWsG4uckknj3pl3PnLFvxNc7e37zSbEJEan867KVK5jVqWLV7O8o2x8oeuO9ZyogPJI+tOjuSOvBpWuVJ5UGvRgoRRwSlJvUCIyOWFRFFLfJk/hTxcIDxGKeLzssYqm4vqTqtiEkrxtP40q5b+HNWInkmkwygL9K0II442DFQVHUGmqTlqmS6ijozPS2BXJGDUgj8sZNXWVS5IGBngVmXk/70qp4FXKPIrkKTmywGIrf03xLcW4EV4DcQjgMT86/Q9/xrlY5jnBNWRJlDjrisZ06dWNpI1jKdN3TPR7W/tr1QbSdZDjlDww+oqXzSrZ5U15VCZRMJdzK4PBU4IrqLLX76KIC4xcKP7/3vz/xrxq+XW1gejSxnSR1/2kH7yg+604To3R/zrnI/EenSMokZ4HPQMMj8xWrBdRyjMUqSD2Oa8yph5x3idkakZbM0d7Y6E+5pI2AfJBB+tQCdl6ofwpGuVC5LMPqK5nBvoaI0VBznP5VOJOn7v8zWQmp7HADlvYiri6nHgbztJ7CsnSkiJJsuDeegA/Cn8j7zfhUS3Ecg4Yn8aXzAp4ABqUpGbTJdzEYGceppuCW5yfemvPDEu+4mjjUd3YAfrWRe+M9FssrHM1zIO0QyPzPFbU6FWo7RizGU4x3ZuCMnrVa+1G005CZpPnxwi8sfwrkLrxld30ZFsotkP93lvz/wrGFy5clmLMTkknJNejQyuTd6unkYyrL7Jo6/rt9fRERrsg/55KeT9T3rCRZ3g8zaB7d61I38zk9KhmZByjDPcZr2KdGFNWirHO227syPtsgbGw5FB1B1PKVd3K7ElVz7VDP5TIS6jirsBD/ab/3RSjVHA+6Kokox+UVI1uAgOcZpaGiptq5a/tSTGQowOtTx6tG2N4IrLwI4XXOSe9IgDRe9NK5jNOLsdLE4kAZTkGp5I9q5PpWJaYWAEzbWHbNTvqM7JjAYdM5puJUZLqXVbp9aliw0y1hyX08ce5QCc9KmtNRcgO7ID6UrBdHSSsNvFQvKAnvWZ/avG5o2AHcUC6Wc5jOaTQ7lsmiozu2jpRU2A9pnuBjg49qznlxnBAx7fpQ06upywH4VVkKuODzjp615dj0rkjS4A6jHWmGYSAkH6VUeV0PK8enWq8khQ7gQAarlJLv2jgg9qz7q/K5wefaqtxetnKmsu5ui2STWkYCuPur5nzzise4n4JJwKdLKzsFXJY9hWrpPhP8AtuJnluGjC9FA61qmo77Gc5vocTd3DTuVUEIO3rVP7Pj5nOM9q6zU/CsttdiCGdXLHGSKsXHw81CG0Fw1xE4Izt6GuxYmjFI4nGbbbOMaKNhwMVa0vQp9VuvJgdBxkk9qvReHr6dm8qIEqcYzSW6ahomoI3lOr55A71U6kZL3XqEYtPVFbUfDlzp04id1dicDbVu48IanZWQuWaMqRnAPNWrua8ubkzSROCTkFh0q7faxc3WnR22GGxcE+tc/PU0szTlRyaR3zL8qkgVNEJWX532sD0q7Z3L2wYMoP1FVJGaW4LkYB7CuqniJJ67GM6Sa03JxHK0DSB1IHBHeqj2YeM5Iz6065k2Qny8j1qvbySTHGTmuj6xGS1M1RaehB5To+MZq5HCONzY+lWPs+EySCTQIsLXNKr/Kbxp9ym2EuSF5APFaAlxb89TxVZ7UNIDkjNTi22qPnOKwlUV9WbKndaIoKPMvuegrYswu/ArMhgLX7qrdB1rSggeFtxOacqkeoo05GrHc3EeAkzgemaZPqd0pP71TjoCoqkbp1O3YTiqk8kjuzFcA1m403rYtKa6midWugAcR59cVUl8R3iyFQkPHfaf8aqh2xgA8U1LZJX+bIJNTyUluiuao9mXf+Es1VB+7eJPpGP61Um8S6vcHEmoTAeikL/KiSyjVsZOKj/s5N2BnnvVQjQWqijOUavVlOSeSVsySM5PdiSf1puKu/YEXJJPFRm3BbgmuyEoJaI5pRlcuW7COx8xuwqJbnP7zd8o6ipAh+xGHBIJzVPyTkrjg0NpiSaJ3up5eFbavoKaqyN3oQBDtYdKmJBPFc8mzdIi2uvO4Cq93JKPlbGParoQCqV/94fSiD1sElpczSzFuCamdJVRSW4PvUA+/XWQWVpJYxboMtt5JrSUlFXZknJ7HMudgGH3HvSwSHeF9TXQXlhpn2ctGjKwHr3rEt4R5ylcmmpKWxMk+peubON4A4yHArKjZvN2l2x25rTu5pI4sBGJPHSslNySbirZ+lUwR614D8A/8JHov2h7jhnKlMdBWJ4i8KJo+q3NuoO2LGPer/gn4ir4b0eS0KuG3FlwvWsLWvFkur6rJeS7gX7HpUJdyr2Rl3KCMJtZgSOQaq28pt5yVb3INT3upLdPGNqjHcUkEQLFmAOaajrYTl1NNbpJY1IPPeiqkcKLIykkDqMUUcjDmPT/OBP3jn60jSnGQ30FUmmHucUxrgjv+VeZynp3LklxhSd2KzJrvJ4OfrTJZjjO78KoSyHkZqlEQ+afOeapHfPKscalnY4UDqTQS8jhVBZieAK6vwzawWTNNKoeYrjce3sKpyjDcl36GH/ZklkoDrmZxyf7vsK1dIa4si74YrtxVu/kjub0kDAzgVrzrarph2KAwXFZe2TuS4bHGzyyvd+YCc579q2dQ14NYxWyOxYLgkinadZxy3OHIKsec1Pq+m2sKoY9vJqXUi46oOTWxylpfy2jvnAJOarXt69xdpMwHFXZ4kMp4FVZ4FAx/KrpuD1HKDWhNPqSyW3l7OT71HN9la3JUkNgcVALbIOOeKjdEKDacccitYx6RI0W5HFBC5bdjNQzRQEqoABNWIbWaWN2jxkds1Vkt51nRCOSeOad5J2D3WFxp6eSTleR0rF02Jm1Dyx7g10E8MyRNleQMGsjQozJq4ycda6KabWpjJpO6LMiYk2g5INROkueFOKv38HkyZA6nrUA3FVGetWqTaumT7VJ2IxFKzKAv51YdMIAeoPNIVbzVGSKtPF+74HeuWrZS5XudVK7jzdDJtgVv3JHatQtmqcURFzISDzjtVsAkfdNRNy6GkFHqV8HJIBOajnj8yM7W+Ydqsxq4BGCOaRo8KcKfqa0gkldrUipKTaUXoVIxtOTUvy9RU620gGdpwaa0JXrGQKainFticmpJIbIvIPrQcBRzVqO3M0ZJO3B4BpstngcvSpxaVxVJJuzMxrhcMPeo45EZwMioNsfmPu3/AHu1O+zwnkPIK6FHQ5nLU1z5YjXaRk1EscbE5Az61nbVXgTv+VPRUDDdcMR6Yqyblm7t2IGwZPtULQyxxq7LgGrbuFCqsoU+pqGSN5hh7uPHala472IFkB6Cqd8cv+FaiabJtyLmHHuajbR3uG4u7f0+/UqNncbldWOfH3q6iPU7aK0jQsQQuDxUK+Ebpm+S6tT/ANtKmPg/U5AAJLdvpIKuUVJWZmm1sUb7UYJECxHt0pdBv00+/W6kgWZV/gPerTeBtXz92I/RxUq+DNbUfLAh+jihJINWdIvjjTSPn0mL6cVIPG2jE5bR4T+ArnU8L6yi4bT1Y/7wpG8Nav8A9Av8jSC7OlHjPQe+jxfkKX/hMfDzD5tGj/75Fcq3hrVe+lv+BqM+HdUH/MLlp6BdnWHxV4bPP9jx/wDfIrM1jxBo15ZtFaWAilPRsYxWG2g6igJOlz4+lZggPmspiZSDgg9qasJsvxnzW+XnAoq3Yw/uvu4oqyTqWkA6Go2m4OefxqJicVE/evNsemEk1RQxTXlwIYVLOfyH1qGQndWp4WYm9nyegGK1pQUnYyrTcY3Rrx6PbWMG3zd05+85H6D2q9a6dth3ebgnsao6iT9q6961rclrHLckCta2Xw5ea5wU8fJtqxmmxmNz8pBGetXLuGdLbb971xTdJYvM4Y5571e1L5FG3jp0rmlgVGLdzqhi3JrQy9MhuGZtqHI61X1B5QxVgeK6K2+VcrxxWdqfzbsjPy1zVcPywWpvCvzT2OMupiGNUJbp+Oa11VWuCCAapXsaLdoAoAzUxVrI6ObmGGUiMHpkVV35JOfwrWnjQBcKOlYlx8pbHHNerhIK9zz8TLS3maFqWFq5A6DrVSKRmu42ZuM1Yt/+PGT6VTg/4/I/rXf7NODPP537Q0r1mkikGO3XHNc/4f41XcWAxmt28J3P9DWHoIBv3z6GuWtojqo6s19UcEgE5qjEhZ8n7o6Ut39+kTiMYrCnNxR01KSbLGweeuDWnEEhG6TABFZdj811GDzWhqH3h7GuScm6tzpjBKlYSC8tzcT8DAIxxUhuoMH5f0rL0oB2mLDJzU9yArMBxxWs67XQyjRi2WVu4Qo4z+FRz3cbwsoHJ9qop/qxSH7hpOvKxpGhG5dW9VUC7ScCkNwLhgmMe9UCTt/GnxffH1qXVbjYapJSuTTSlTtQkCq0kjEH5iamm6mqrfcpQk7BOKuUInTe2496khj85ztbAqngb2471bseJTj0rui9DgktSw1sqMMtSrDGGGVOPenSKN+cUxqYkSvGDKTgYpph3sMED8KlVQVPFPtwNwGOKAKt2uyLbu4IrCmxFxu5rY1n5CAvHFc+5LOSeaaFccJnHRj+dSx3UoPEjg+zGqtKvWmI1E1C52hfPk/76NWF1O8QfLdTD/gZrLTrU9IZoLrWor0vZx/wM1Zh8Raoh/4/piP96sanjpQB0A8U6qvS8k/E1PF4r1X/AJ+3rmwTU60WFc7PTPE9/cXccUk5KscHIFY+pIDqV1gDPmVDon/ITh/3qsaj/wAhO6/36EtQewW4xGKKfb/6uitLEXP/2Q==">
            <a:extLst>
              <a:ext uri="{FF2B5EF4-FFF2-40B4-BE49-F238E27FC236}">
                <a16:creationId xmlns:a16="http://schemas.microsoft.com/office/drawing/2014/main" id="{CB1C2E09-4E16-89D4-ED13-8D70A21E37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8E700B1-1B03-687E-D17A-B65412FF0DE1}"/>
              </a:ext>
            </a:extLst>
          </p:cNvPr>
          <p:cNvSpPr/>
          <p:nvPr/>
        </p:nvSpPr>
        <p:spPr>
          <a:xfrm>
            <a:off x="340652" y="894518"/>
            <a:ext cx="11517672" cy="26123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628650" indent="-34290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亚健康正在侵蚀我们的身体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我国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超过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的人群处于亚健康状态，长期失眠、内分泌紊乱、免疫力低下、以及情绪问题困扰越来越多的年轻人。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28650" indent="-34290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慢病和代谢性疾病人群迅速扩大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我国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糖尿病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高血压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高血脂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肥胖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等慢性病发生率超过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28650" indent="-342900" algn="just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老龄化趋势加剧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我国老龄化人口占比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14.3%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，迈入“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深度老龄化社会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”（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14%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以上）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E2F097C-FB38-86F1-E4DA-A8FE4ADB5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45"/>
          <a:stretch/>
        </p:blipFill>
        <p:spPr>
          <a:xfrm>
            <a:off x="767408" y="3717032"/>
            <a:ext cx="2286260" cy="19311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AD7EAD3-37B4-4C59-2BFC-00BC4DA4C70E}"/>
              </a:ext>
            </a:extLst>
          </p:cNvPr>
          <p:cNvSpPr txBox="1"/>
          <p:nvPr/>
        </p:nvSpPr>
        <p:spPr>
          <a:xfrm>
            <a:off x="479376" y="5949280"/>
            <a:ext cx="275814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/>
              <a:t>因饮食不合理、缺乏运动、精神压力大等导致的各种亚健康问题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61DCAD-6728-56C7-EAD2-FD37AE7698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0"/>
          <a:stretch/>
        </p:blipFill>
        <p:spPr>
          <a:xfrm>
            <a:off x="3447607" y="3774030"/>
            <a:ext cx="4383370" cy="19261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52333A6-A439-86F2-B8F4-E2C010D5B21F}"/>
              </a:ext>
            </a:extLst>
          </p:cNvPr>
          <p:cNvSpPr txBox="1"/>
          <p:nvPr/>
        </p:nvSpPr>
        <p:spPr>
          <a:xfrm>
            <a:off x="4295800" y="6021288"/>
            <a:ext cx="2758148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/>
              <a:t>我国慢性病发展现状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A905917-2E82-A532-26BA-D5F66DDF7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997" y="3778367"/>
            <a:ext cx="3077106" cy="19969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18907A-67F4-5CD8-12C6-1EB82697719D}"/>
              </a:ext>
            </a:extLst>
          </p:cNvPr>
          <p:cNvSpPr txBox="1"/>
          <p:nvPr/>
        </p:nvSpPr>
        <p:spPr>
          <a:xfrm>
            <a:off x="8400256" y="6093296"/>
            <a:ext cx="2758148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/>
              <a:t>我国不同时期老龄化程度</a:t>
            </a:r>
          </a:p>
        </p:txBody>
      </p:sp>
    </p:spTree>
    <p:extLst>
      <p:ext uri="{BB962C8B-B14F-4D97-AF65-F5344CB8AC3E}">
        <p14:creationId xmlns:p14="http://schemas.microsoft.com/office/powerpoint/2010/main" val="2797704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1BC39-34FD-B7D3-0FA0-2B3F1520F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>
            <a:extLst>
              <a:ext uri="{FF2B5EF4-FFF2-40B4-BE49-F238E27FC236}">
                <a16:creationId xmlns:a16="http://schemas.microsoft.com/office/drawing/2014/main" id="{4C346C78-1BB8-84F5-18A6-095D4210E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26" y="108247"/>
            <a:ext cx="8818034" cy="576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食品安全新态势亟需食品安全监管高级人才</a:t>
            </a:r>
          </a:p>
        </p:txBody>
      </p:sp>
      <p:sp>
        <p:nvSpPr>
          <p:cNvPr id="2" name="AutoShape 6" descr="data:image/jpeg;base64,/9j/4AAQSkZJRgABAQAAAQABAAD/2wBDAAgGBgcGBQgHBwcJCQgKDBQNDAsLDBkSEw8UHRofHh0aHBwgJC4nICIsIxwcKDcpLDAxNDQ0Hyc5PTgyPC4zNDL/2wBDAQkJCQwLDBgNDRgyIRwhMjIyMjIyMjIyMjIyMjIyMjIyMjIyMjIyMjIyMjIyMjIyMjIyMjIyMjIyMjIyMjIyMjL/wAARCAFNAf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aSHhq4XxEgW/tyB0kFd9czQZGZSmOxHBrjfElsxMU0YEiLIuWQ5xz39Ki+ozJCYvW94x/Op9tKUxeA+qH+dS7asRDtoxUu2kK0ARbaTbUpWkxSAjxTfLDHkZqXFORe9AEMsCKnBINZ0kJBJxn3HWtKVtx9qrsKAMwvJ/CpH+/wAUb/74P/AelXmUHqKgaFT04oGRiReqgfWneZnrTGgI9DW54a0Nru4+13Cn7NGflRv+Wjf4CgDU8O6R5KLfXC/vGH7pT/CPX61vkU+kpgRkU0ipCKaRQBGRSYp5FJigBmK4/wAVx7dSif8AvR/yNdliuW8XJ89q/swqXsNHM4pDS0hqChjKG6itfTZRJAI/4k4/DtWUafbzm3nWQdB1HqKEAy+RZvFOpNzuttKjX6b5Qf6U7WB+8tl/6ev6UsCi41DxLeIcpI0NureyKGP6mn6uuby2X/p5J/Sn1DoQtGpOc4b1HWmMpKlJIxKh68f0q1to21RmcvqPhtL0GbT3COD9xzx/iK56d7yzkEN3C8cqfdY8H8+9ekNACdwyG9RUNzaxXUJiu4Vlj9cdP8KLgczpHiyQARXgMiDjePvD/GuoiuIbqISwSK6HuK5e/wDCTRkzafKXX+4T8w+h71nW013p02SzRMP4scfQjtTsO9juGFRMKo2mspNtS4Aic9G/hb/Cr7dMg8UhkTCoyKlNMIoGREU0ipCKbigBmKp3SiJS+Dt9AMmr+KguFyq/7wpDO80WPbo1oCCP3Q4NLeDg1bsI9thAPSMfyqvfDCmkNHFalbvPc/K4UDrkZqoNO/vTt+ArTm5nf60zFNCZQOlwOpWQyOD2LVMthbLj90Dj1OatYpQKYiFbeFfuxIPwpdoHtU22mkUAQlaaVFTEU3bQBEVFQutWttRsnNAFUpSbOasFabt5oAYqUu2pAKCKAIStMZasFaYy0wO88BDGhTf9fLf+grRT/Agxoc3/AF8t/wCgrRTJZ1l4m4GuN1YyQ6xbqjsqySgOFOMjFdxcrwa4vXVxrVof+myfyrNbgxzL/pMZ9mFSbaV1/fxf8C/lT8VoIi20hFSkUhFAEJFNIqbFNIoAi20r/KuBUgGDmoX5bNAEBFMIqYimEUgICKYRUxFOt7WW7uEghXLucD29zQBJpelvqd2Ix8sS8yP6D0HvXdRxRwxJFEoVEGFA7Co7Cwi060WCLnuzd2PrVginYZGaSnGkoAaaaRT6QigCPFIRT8Um0noDQBHiue8Wpmxgf+7Jj8xXS+U56KaxvFMDLobyOMBHU0nsNHCmkNLkHoc0hrIoaabTjTaBl6ylT7FcWuFXO6QHpuPGfx4pupIz6lbKi7mMxOP+A1S5HI7VpRSi51iykAwCTkeh200J7D1tpiceSy+5IxTxYzHso/GtgrTcVRmZg05z1lA/3RTjpiNgO7nHocZrR20YoApxWUEOdkajPtUN9pFnqCbZ4hu7OvDCtEijFMDgb7w7faTuktkW7tOpXHI+o7fUVBZXathbZyrd7aY/+gmvRMYrJ1HQLHUCXaMRzH/log/mKAMCO4SUlcFHHVG4Ip5outIurMASL9pgHRgcOv0b+hqBXdASGM0Y6nGHX/eWgq5KaTFCsrjcpBHtS0hjcVHKudo9WFT4pjLmSIesg/nQM9Ftxtto19FH8qoagfkNaaDEQHtWVqPCNSY0cs3Mjn3pMU4DJY/7RpQKaExoFLinhaULTAZik21NtpCtAiArSbamIpMUARFeKjZeasEVGwoArlaZjmpmFMxQA3FGKdRimAzFMYVLTWFAju/Awxok3/Xw3/oK0U7wOP8AiSTf9fDf+grRTEdrcKCDXFeIU26pan/psldibmGdWMUit9DXIeIz/wATG2H/AE2jNZrdAx8gxLEf9o/yp+KWUfOn+/TsVoIiIppFSkU3FAERFNIqUim45oAjbgYqIipmHNMIoAhIphFTEUwikBEVJIAGSegrr9F0sWFv5ki/6RIPm/2R6Vh6EoOuWuVBG48H6V6EFA6AU0hmbsduik/hThbTH+D860xRTEZwsZT1Kil+wf3pPyFXzmkNAXKX2OMdSx/Gk8iMdFH41aIqMimK5AUUdFH5UhFSEU0ikxjK5/xnx4Zm/wB9f510JrnfGxx4bf3lWkxo8yBI6HFSCZu4zTKSsiycOG70GoKUMw70gJataa6R6lA7nCgkZ+oxVMOO4xTuD0NAHZkU3FVdJvPtdptY/vY+G9x2NXttWZkYFO208LSlaYEJWkC1KRRtoAj20wrU+KQigCuyZBBGRWXeaNBOd8f7qXsynFbRWo2SgDibqyntZCZFKn/nsg6/7y9/qKjWbGPMwM9HHKt+NdlJEGBVgCD2NZN1oqnc9sQjH7ykZVvqKB3MoClRd11bL6yqP1ojsblJ2iRQjAbvLkb5T/ut/Q06B1F9beYGQrKpZWHIFIo9Fx8lYupnCEd+avTalCqYCM+Ocg1ganrEJjYNGy0MaZmRLlM+5qQRk1LZoGtInGfmG7JqfZQguVxHijbU5WmlaYiIimkVMVphFAEWKTFSEUhFAERFRMKnIqMimBAwqM49RS3Y/wBGk9xiuBW/1FgR9vmC5ICqFGBnjtQGx3mR600uo6muH+13e3DXU7fWQ/0qtKzP993J93NFhXO/aeJBlnUD3NU5tYsYc7rhM+zCuFMaf3QfrzTfLXso/KiwrnvngDUba50GZ4pFZRcsMg99q0Vh/CtceFrjj/l8ft/sJRTC52Munwu7MskkbE9Qaz7jQZ5ryGf7aXEbK21/QGtph8x+tCr3PSkSQTW837tljyN4J56D1ppGDg9atFzngkfjUUmW56nvTTAgI5ppFSU00wIyKTFPIoI4pAVyOaaRUxWmFaAIiKYRUpFNIoAu6CuNbtT/ALR/lXfiuF0Ef8Tu2+p/lXd0DCiiloAQ0hpTQaAImFRmpiCe1RspAycAepNUIhIppFJLc20X+suoE/3pAKz5/EWh2/8ArdXs1Pp5oNIdy+RXN+OOPDv/AG2Wrg8W6DI22LUY5T/sAms7xDPDr2lfZbKQCQSBv3oIBFS2CPOaKvXWkajZgtNZybB/Gg3L+YqiCD0P4VkaBRRRQAlGcdKKKALul3ckGoQ7ed7BCPUGuy2nPSvPnlkgRpojtkQblPoap/27rM4O6/cf7qgVcSJOx6dtpSvFc94OeeazmkuJnlctjc55rpSOKZJCRQBTyKAKYDCtIVqXbSFaAIStMZasbajZaBlVl5pAoNTEUBaAKV9GDARxyCDkdR6Vh3UZWLS1LFtvC57D0HtXQ34At/z/AJVhXBz/AGcuc4xUPctbGsV/cmub1jiJvpXUMv8Ao7fhXL63xC/0psEbFjHjTrX/AK5L/KpSlSWyYs7cekS/yFPK0xFYpTCtWStMK0wK5WmFaslaYVoArlaYRU7Co2FAyEimEVMRTGFAFG84t3PtXnKnoc9a9Ju03W8g/wBkn9K4BYMxDCjkUIT2Kp57imkL3cVP/ZvHL/pSiwQfxGmSVf3Y/ipVUNkjpVn7FGPU/jThAEHHAoA9T+F648MXHH/L43/oCUVL8Mlx4an/AOvtv/QEooA7Pblj9aVj2HSnN1IFMIoJGGmE1IwqM0DI24NNNPYcUzrTQDaDS4pDQAlNOKWkPSgCFutN709qYaQFjT7wWGoRXLIWCZyB9K6H/hLLdhhYyrdt/T9K5NqjNAG/deLNZUH7JplnP6bbsZ/IgVzt94+8XW2c6IkK/wB4ozD8xxSkZpUkkj/1buv+6cUajujAm+JfidyR5sMR9FiH9apyeO/Ekp+bVZU/3VC/0rqZW8//AF8cc3/XRA1UZdK0yY/PYov/AFyYr+lS+YacTmpfE2uXAIk1i8YHsJSP5VnT3l5L/rLy4f8A3pWP9a6ibw1pzgmKSaI+4DD+lUZfCr4Pk3kTezZU1L5h6HJ3BJzuJb6nNU7ZQ0p4H3vSujuvC2q87It49UIb+VWdD+HGv3MSXjva26OSVSZiGxnrjtUlG/4Z0ciBHZeTzXZwwLEoHGayLfRtdtLcK2o6XEijliT/ADoNvdL/AK3xTpaf7pB/rTSYmzeVtpyrEH2NQXFlY3n/AB9WkEp/vFcN+Y5rHEMJz5ni+1467FHFaEPhx7m3FwmuXMkRG4OiDBH5U7MV/MoXPhWwkybeeWA/3WO9f8axrjw5fwk+X5c6j+42D+RroLzStP0+xlvbzWr0W0TIjuOxfAUYA75H505dE0t/+Xy/f/tpijlY7nFTwTWzbbiGSE/9NFIqKvRhpFlZWzzeZdtEi7mR5SwI+h4rC1O30IWyXItZ4w5IHkkL09R+NHKwujkbj/j3f6Vnwx/KfrWtfrAsR8gylTxiQDP6VUt4SUJx3qkrGUmm9DsPB6Y06Q/7ZroyOKxPCsZTTD7ua3T0poZCVpQKcaAKYBtppFSYpCKAI8VGwqU1G9AEDCgClNKvWgCO5gE0LAjoCf0rC1K3EEuljGNwzXS8CKVmbAC/nntWPcILkxGX5jCMIemKhrUuL0LDri1c/SuT10/umro2Z9hQsdp6jNVZLO2l/wBbAj/73NDGi9GuIIh6Iv8AKgiqNpqDfbDY3A+cf6tx/EO2fetAiqJIiKYRUpFMIoGMIqMipSKYRQIhYVGRUzVGRQMixTGFTEVGwoAryIGinz0ELn/x01ykGmwmFN8pHyj09K6m8ne0sLuaM4IgccjqCOa4iLxnfIu6Cy0yMcYxahsD8aaB7GkLKzXIaYH/AIEKeLO0xwCw9jms9vGWvpAFSS3jD5+ZLVAf5VFJ4t8ReUqLqlyFK4wox/SnYm5rjTkYHZaSN9I2P9KRdIuXb5NMuWz0xA1Ylx4o8SToI21bUGQjGAxH8qrSaprkkBga81Boz/CXbFAHtngKymh0GVWtmjJuWOCuP4VorG+Fyz/8IvP5iyBvtbfe6/cSigD0BgpJ+UUwonpQX5PFIWpEjTGuOpqPyR61KWFMJwKAK8qFR1FU2co/setWZnqk/JzQK5b7U09KcOgpDVDGU1ulPNNagCEimEVKRUbUgIzUZqQ0w0ANptONFIBlMNSGmEUAMNNNPNNIoAYaaPmcEkkk96c1JGPnBNAF3XUDeFJhj+CvOobcF1G0AYBPFela0P8Ailpf+udcRZWUt5ex2sABkcD8B3JpCZJaWcrwy+TDJJ0HyoTXrWgK0fheJJFKuIGBUjBHBrNsrSOwtI7aHIRB17se5NbETiLSJpG6LFIx/AGhbjtY5fWbrPggqEDveXDOPlz+7i5z/wCOj86s2nManGCeazrhXbw5s3ZWz0NS2R/HMwP8l/WtKx5t4s/3R/Kh/Ea29xPzNDUeNFuz6RCuRvF36RH/ALMjD8wDXX6qMaFee6D+YrlZFDaLJ6rMp/Aqf8KJEs5y9TEA/wB4UWkeYD9alvRmAY/vUtouLfkY5qjA63QE26REfVn/AJ1pkcVlWDSR+HY2jba+XwcZ/irmpvGMiXzWTXL/AGgOU2LF1I649aLF3O3xSgc1xZ1zUG/huv8AvkCmHWNQ7pc/99qP60Bc7nHtSFT6VwZ1i+J5Sf8AGYVFJq12Bkxv+M1AXO9IqJyB1YD8a89fWZ9pJh/OU1LZ/b9TtvPhjhVMkfPIc0Bc7VpIweZEH/AhQJ4AeZ4/++xXFSadqI6/ZvzJrQ0fS5/P8+78kxr9xUB5Prz2o2HudBO+9sA/KP1quwqY1GQfQ1BZCRTCKmIPoaYVPofypDMjVYmUxXKcMpxkdvSrqa3ZmJWkZlcj5lCk4NPuIDPA8ZB+Yccd643UhcJbl4HKuh+YY6jvTQM6xtbsf70h/wCAUw63Z9hKf+A1539svD/y3amm8u/+fh6rQWp6G2uWvZJT+FQtr1uP+WMv6V5813df8/En50w3Fwes8n/fVGgHeP4ggB4t5T+IqFvEUfa1k/FhXDF5W6zSf99U3Dn+N/8Avo0aAdu3iP0tD+LVGPEEkj7Usxn3euM8vPVm/wC+jWvokYWOYjPLAZJz2oA6m4b7R4fvZSoBNqxIrjBaBIVIA6DtXZ3GU8I6gR/z6Y/MiuaWPNsmR2FCB7Eui2RvbvY23aik/OwUfrW4dOtUcB7i0XHq+f5Vg28YGeKcSxuSuTgds1RJtm2sQyn7faDj7oDE/wAqhkjsVyRewnJ+6EYn+VZqrm6+gqBxmYfWgD1jwSsA0WURybh9obnbjnatFU/APGgzZz/x8t/6CtFIZNrmqXNg03kyxrsPyiRTk/0rnn8U+J9oe10+O5j6F1QkZ/Cuo8V2u/cfNudqplVXBXPSqnhkeXZToHDES8kcHp3HanYhGVbeJ/E8mPM0CM/TcK2LfVNXnUedo4j/AO2h/wAK2cn1NNNFh6Ge0l2//Lkw/wCBikEc7feh2/VwavmkNFgGYwKaakphpgMNJTyKaaQEbVEalao2oAiNMNSGmGkAyiloNAhmKYRUlMPWgBhppFPIppHagCMjJpyD5hQRiljPzikBq6ogbw+Uboy44qLQdEi04PdEH7TOihs/wKB0rTCI9taq4BG4cGryqnoKGBABU2qSi38H6jL3FrKB9SCo/nUyqnoKpeKpkt/CU24Da8iqfoDuP/oNCGZ8kYPgbXbgHKuVt4zj+GPbGPwyDU1ou2NF9ABS6gp0/wCG+m2TgtLciBX9QSQ7H9DS23IH1pdTV/Al6/oXNZ40Sf3Q/wA1rkg2YLqH1hVx+DY/rXXa4caPKP8Apm3/AKEtcdB82pNH/esZT+TKf6U5bkmco4p6imgc4qRao5jorLnQox6E/wDoVeWXpA8aIxOP9Ifn8TXqtqMaFF75/wDQq8xkjV/F5kYrhJ34PfJNHQ0N/wC0xjO5ifwpj3cWP4vypwkjDv8AdxmkaRDnGKQFVruPPRvyqCa4V1wFP41dJUc4FVbp0MXBHXsaAM+aYBCNpOa6jwwv/EkT3Zv51y7OChHeuu8ODboUX1P86a3AtyjrXU6WijSbbgfc9PeuYkGTV3+37u0so4rbT4pzGuMNOUJ/Q0xo33A9B+VVZB7CuM1D4havYozy+D7lo1OC8c+5fzC1VT4kXUijzPDc8JPIV5Dn/wBBqW0Ukztm+lRtXGt8QZQOdGZfrIf8KjPj6U/8wg/99n/ClcdjsieetcTcWUhklcchnY4/GkPjuUn/AJBZ/wC+z/hTbTxFbz/LKjwvn+McH8acbPcG2tjnb2xazunhYDIwRj0PIqo0Rz0rc1NhPqM0gwQSMflVMR5PSk1qNbGYYj6UwxH0rVaP2qFo/agCgI/al8uroj9qQx0AU9la+kJi3l/3v6VSMdaWnDbbP/vGmhG1qjGPwhdjs0Uan/voVggg2yYNdDrJA8FXqY+Z2gUf99VzQRkhQEUkNlm0APHqahDD7SWJxk1JAp2bh2BNV413SD61RJaQr5shyOlV9wE2SRTxGQshqFYyz0AeneAz/wASOb/r5b/0FaKZ4BBGh3AP/P03/oK0UhnYzIJIZUIB3Iw/SuA0TUWs45l8osjNnBfofavQwfm5rg7vSJ9LnIl8tkmJZWX+tBmjRGuL3tm/77/+tWmjiSNXXowyK5THaulsyPscH+4KpFF6JFeNsgEg0phT+7U9naTNGzeWSpwQRTmjIPIwaTJZQmjCAEDGTUBq7dLiIH0aqJNAIQ000pNMJpjEaomp5NRMaQDTTDTiajJoAKM0maM0gEpp60uaaTzQIQ8UmKXvSigBjDg0kY+cU5u9CfeFAGvfTta6THOmN6YIz0rj9R8cavbam1rF9mCCNWyYsnJH1rqddbb4eH0Feaam0R1Z853+UnP4UyW9TorTxbrt5dxw/bI41bqVgWt7xHcXV34S0ayllaafUb0wl9oXjDEnA9BmuK0XnU4/ZSa7slZH0XeQI7O3vLpie2F2g/8AjxpMqGrN3xGwnsWVR8ltbxn6M7qP/QR+tVbTnH1qe6jf/hDpriYFZrlopGU/wDcu1fwGKgs+o+tSjaW9uxd1z/kGzDv9mY/+PpXBrcmDxXpiZ+WaCWNh656frXea3zbTj/pyY/8AkRa8y1KYQ+JNKlJ4TB/8fFN7kvREttJK13dxyNkRvgcdKuAVFLD5Gt6gh/vA/wA6mHSqWxhLRs6O3GNCt/cf+zGvJ7gk+LW548yQ/qa9aQY0G190H/oRryNznxW5P9+T+Zo6FlxnPPJqS2dixyTUPUmrNtH1NSMsTZ8h/pVDb+7zWhMP9Hf6VSx+7piKZGXH1ruNCGNFh/H+dcTj5x9a7XRTjSYR7U0BdYUzGBTmJzTe1MDqvCpxpl7noX/pWb4uAPjGyXA4sx2/2jWn4WQnR7px/wA9f8KzPFHzeOIB/ds1/wDQmqH8RpHY4Lx5xowxwTP2qExgQr/uj+VS+Pv+QXEPWerFrFBJdQx3MmyI4DHNEnZXYLU5ucYc1JAmV5FbevR6UYi9kQGU4GP4x6j2rLtl+SohLm1LkrCbOKRU5qwVpEXmrJIHSq7JV91qtIMUwIVWgrT1FKRzQIhK1atuICPc1EVqWLhMe9MDQ8RTFNDjgHSSePP4Vlz8W8daXiWFzplpLj939qVPx2k1m3TfJGvpmkhsljG2zc+2KqxffH1q5INmnj/aNVIR+8FMk3PD+jxa7r1npk7ukMxdnKHBwqkjn64rvk+EmkIcia4J95m/xrnfh7AZPGVs+P8AVQSsfxwK9lpXCx53o2lxaI+o2EErvHHdnBY5PKIaKt2wP9qazn/n+b/0BKK0kknsBr/xGqupWC6haFOBIvzIT6+lW8cmnAVBBwE9vLbOyToyN6EVvaZG9xBDHGCflGT2FdE0ayDDorD0YZqWKNUXaihR6AYoQ7mjZII7REXooxRcWiXC9MP2NPtxiFalqSuhzWpWzw27hh0INYpNdnqkYk02cEdFzXGEjtVIlqw00wg1IT70w4NMRE1RNUzVC3WkMYajJp7Uw0AJRmkzRmgAzTTTZJY4k3yOqL03McCqrarpy/ev7Yf9tBQItilFZ51vSgOdStf+/gpv/CRaKvXU7b/vugRpGhB8wrKbxPoYznU4OPc0xfF3h4MP+JnF19DQB0XiNtvhxT9P5V5nqUh/thhxjyk7c9K9K8So8vhqLylZtxXGBnrXFp4cvNW12OG2hcNKigyMDtjAHJNF0hNNjNBGb8H/AGTXUW0bajqb24bEEGms847sN+4AexIGfYVrf8IzpmiQJDZwNdX02ViMh+Zz3Y9lUdzVPQtNXTta8QKzmScWXlyyYxuIGeB2HzcVDlfQ1hBx9652evoB4Y3Hq3lZ/MVjWPVfrW54jH/FMAe8X8xWFYn7n1poZd1g7lugO2nk/nIP8K8m8RuV1K2I6rGSP++hXquoNvu9TjHVdNX/ANCJryfxE2NUh/65f1o6insdNfDfffaR/wAtokfP1Gf61EDxTYZ1uNC064yPljMLE+qMR/IikDqRwy/nVIxnvc6pR/xIbT/rmv8A6Ea8ek58TSf77/zNevRSiTQbbH8Kqn6mvHnf/iopT7v/ADNHQoun5peD061q2iZjPFY0TZl9z1res8GNhSQ2JcLi2f6VXtrc3LbM4AGSat3QxavRpa5WZs4wmKYjP1m1j0aKxeVpGe6QyABRgKDgV1OkcaXB9M1z/jwbtL8Ozf8ATu65+jVu6TJv0u3552D+VMZeNNJ4qnqGrWGlrm+u4oeOFY/Mfw61yd/8S9NhPl2VtNcydi3yg/1oCx61oLyJpbhGIBkGefeqWvZbx02Tyton8zXlkfjjxxcwRx6bpAt4mOVbySdxzwcscU6a7+J91rT3D7DfeUu4BYsbO3HSodr3LWxp+O23WdsPWf8AqKtsLIw5lEplAYcHg+mK5Ge+8R6s/kazpjItniaWSOPaxBYDgdDz6V1V1DJCzxyIUZTgqe1DaY0Ykww2PQYHtVq1H7uqs3+sNXbQfuqSKY8iiNeaeRRGKaEMcVTlFXpB1qlNTAiUU7FCinYoENIqSEcr9f60x8lwR0zzxUsAzLGP9ofzpgbPiMg+GtOixy+olvySufvAPPjX/ZBre8QsDYaLCMZ+0zOfwUCsO4G/Udo7YX9KSB7E9/8ALbwJ3IzVO3GZlFWdRbfdBB0UBfyqvbc3IpiPQfhuAfFcx/u2h/Vh/hXrNeU/C/D+IdSOOUt0GfTJNerVIzz/AEeY3F1rLnP/ACEZBz7KooqPw+VaTWCvT+0pf5LRV1PjYjpscmnAUmfmNOBFIzHqtTIlMQirUeDSY0WIhiNRT6QDAxS0jQiuV32sq+qH+VcAeDXoTjKMPUVwcqqJD0GCR0polkXGOtMLAd6e+0dxUezf05qiRjOKiLAmhiASO9RF8HikMcWFMJppeoy5zQBJmkqPcx6Uqk45FAGT4nONDf8A66p/WvPNVh0ZNG01rB2bUH3fbMscL6AA9Pwr0LxOksuiMkMbSOZU+VRk968xbRNYY8abc9e6YpiKsYUj0Io8pck5FX18PaubUA2Tq+/PzEDimjwzq5PzRRIP9qZRSGUdkfQ80JDGSMKOvFaI8M3q/wCsubOP6zA/yqQaC0YwdUsR/wACJpXHY7yHw94zvpxfPryQuigRorHYgx0AxgcVo/bfFmhT2oOpRTL5QTyjhjM/PYjOPfPQVjt4oe30MQJexC5GFWRAWGPbNZ7XdldSpcXGqTTTqgQsCwHTpUuXYtQsuaS0/P8A4B3On+MRp1/t1yxlS6uTt+1RndGFB4VR2X+fWrenXUdzrniGaJ1dGR8EdwAlecXE9itmYmvb0ocfcBc/hk8VLoPiaLTr28it7O7ljkV0CiL5sHb2/Cgl3buz27xO4/4Rrg/xR/zFYFpIsYUscAdaoN4mm1zQ5IzYzWx8yMBJBgkA9celSmaGOIBpVFNDNO4YNq2p7Sf3tgAvHUBc/wBa4+2ewtdZmOpW6yrJaoY9wzj5jmuukuIf7WuIw/zi0bjHbYK868VW8mqX9rNYywqkdv5becuedxPA/GhhudbDPoupJHaWkEf7ufLwHjcGHJA9iBV4eH9Lz/x5IPxIrypNK1KN1aPU4YXXo0NuMj6Gpjp2qv8A6zXtSbP9zikmhWZ6ffRQ2WmiKHCIHGF3dK8Z8qZtakcQyFcvztOOprWTSJ0O57vUZz/00k4psuhtcHLR3LD0MxA/SnzC5SnHHKkmWRh9eK2LG7gjVhLMik9BuGazz4ZiK4ayUgf32JoTQobc5WC1jI/2aEw5TYuZlktWVAxJ6fKRVKz1e3tnlti5aUr9yNCzfpSCJyNomjbHp82K3vCtqY9RkmL5IjKjCgdad2HKjC12/TVtC0+2+z3oms5GCqtq3zI3Oc/Wql1qeuHS47PTLaWzVQFe4lUhz7KO31r1gNgYJNLhT12/jRqNRR4jY+E0kc3GqzS3khOTGspjB+rHk109nFBYRiOw0Wyt/wDaEi7vz616IY4io3RJn3UVSvbe3IgXyYvmmUH5R70tR2Rh2txeT+T5ltbfu8AbpuvOatG9WDWZ7qdUQOgVVjbcBgVanhijPyRIv0FUpLeCQ5aNSfUijUNDY8OpDPJvAWRmyCwOcDPQVD4ns0mtJlQFJDnDrwQfWsqONISTDlP91iKzdSt792Lw3Ukid4iefwqJRb1Ki7FvwxpmnatYf6SvmzLwzHAII+lVb3wxqekX5aOb7bphUnIQCSP6gdR9Kyn1HYVSKPydowyjjJq5b+KLm0iCi4OzoQ3zMo/2atNCaIpJYlx+8GCcD609OKw9SvVvLt5I8CJ1AwBjBxycVLpNzIXNu8jSALkFuooT1BmpIetUZTzUlxciOZI9ud3f0qCRuaoQqmnA1Epp26gB5p9od13EP9sVCWo06TdqMY/2qBF7UpJZtcgj2SNDBG3KqSAzY9KpwuP7QaSQMMMTgqa6M7MlsAE9T61GY4i2dgz60tSnZnNtIDOzMSO/KkUlpJH5xJcdO9dG6I4w2T9WNReTGn3QV+ho1FZD/B+rTWFzq09tceWxMaZBHIwT3rqrbxtqUrOPtfyrx8yLzXGyW0Un3tx/GovsFvggbwD/ALVUpeRLhrudb8PrprnRLyZ23M99IxPrkLRV3wLY28GiTLGpANyx6/7K0VLd2VY6phMDzcW6/X/9dJ5ir97ULYfTH+NYX9gX0jE+RIAT/E2KePC963WNB9Xo5vIXs/M2lu7VT8+qRj6AVaTVdKi66kG/z9KwF8JXJPMkS/makHg5j965UfRKLvsNQS6nQDxHpmOLjd+FMbxRpaDmb+VY6+Dof47lj9FAqVfCFiMbpJmx74pa9h2XctSeLrDkIryH0XFc7qut2MMJkl094A/R+etb0fhjToyCEkJ93NTy6Dp0yBJ7cSoOiyEkUaisjzWTxhpQJUGViPaoJPG1lGvyQSt+Ir05PDuixHKaVaA+vlCrSafZR/cs7dfpEv8AhT1CyPIY/Ff2nPlWTevOTUU3iDV9wFvodxOD/EsTEfyr2cQxp92NF+igU8ZyACaNQsjxVbvxlPgweF7gA9C0RH86cbL4gzEBNISPP95gMfrXsF2m1mYM3J6ZqgzN6n86m5XKux5iPC/xBn++bOL6yg/yqxH4C8Zzoxm1y0gAGcKST/KvQJJti5PTOB9ari9SQttBO3rRcVkcND8PteLbrnxA7DHQKeKtD4eSkfvNWmb8P/r116XRlOMEYGeaUyGi47HID4c2w5kvrlvxFMk+HejLJiQ3EhH+3x/KuvaVgKtogES8cgULUT0OJXwPokYwLKVv96Q1Fc+HdItnSCDSI5rqUExxsxIA7s3PCj/61dff3gtfLhhjE15NkQw5xnHVj6KO5/Cm2dj9lWR3YzXUx3TTEfePYD0UdhTt0RaslzS+X9djm7XwvaW0QVrGCWQ8s7oPyA7D2q2ukogwlpboPaMf4VtySxRDMksaD/acD+dZ1xr+jW+RLqlopHYSAn9KfKkRKbk7siFjIOmxfotc5Y2kg8c6jB5hBEXmfgQn+Fa7+M9AVgv24sM4LCJsD8cUy2W1l8WS6xDeWz281isORJzvDZ6fSnYm5orYkDmVvfFVrizTLDZNLtAYrGCxAJx0FayFZPuSRH/tov8AjVrRrlLLUJppI87o9gYdcdTzTUbibtqY0l7ENWnuUsLpjLG0SgxkE5XHeuL1Txdpmj3LWl1brDOoBMb53AHpxivaL/VJVtopLZVwz4beN3GM18rfEuSaTx/qb3EYjcsOA27IxwaVgTuro7CXxgNQ0u7udLdYzbryTHnJ6jrXHv4319+t6R/uxqKraFJs0DVF/vOo/wDHaxz1pPYZsSeK9ck66lcfgwFVn1vVJfv31y31lNZ9LmlcCdr26f71xKfrIx/rURkkbqxP1JNNzRmgDrfA5O+8J7hf5mvV9AiEVuZ+TvOMAZrzn4Z6YmoJqbvKU8oJgAdck130RazHlrO5Qfw9KYHQmcL1D/8AfJqCW/hU4Z8H0IrFe6TOTuPvmoXvIM8lvyoGbn9oxEf61fzqtd3sebYmVB++X+IehrJF1bvwpP5VVur5Y3CeS2Qc/N3ouFjekuY5ORIh+jCqskg7H9a56S9dvupGo9lqrJezRkN5SyDuAMGjmQWOkL89aztT1KazeFYoTIJCcnnj2+tV7S/trhQVwD3GelW8xnoW/BjTA5zW5R/bE3PZf5VQ3weUSy5lB+VvQUzWjnVrnqQGxyfas/cw6VkyrFuKXLEZ6VoaZKkc8srE7UjyfzrFmidIJJYwwfG4HHGcVSg1yRUInSSX02Hb/SqjqJ6HVXF5E9xHIGOzeAMj2ND39ueRJ+lc22u2p4+z3Kkerhhn8qZb6m9xOsW3AOcYFWI6tJAyhlOQelO31RtGYWyhwQw6g9RU++gCcvTNIfdqiexJqMvwfpTNBbOpD2UmgR15bn2pC9Q76TfSKJi1MZqj30hamIUtSbqYWpC1AHoHgo50WX/r4b/0FaKZ4IP/ABJJf+vhv/QVopAehd6SlNFUAlJTqSgBKSnYpKAG0mKdSUAJSU6koAYaF++PrS0yQlUJHXtSewEczB92OmeKzZlwatliageMt1rDU0M0tKRhlxz6dqhBmHdOD2x0rQeE+351X+yRg9BmnqBWJkY/LIODng9qVSyghjk+tWBbRoPlUCk2cdKdmIquTzU8t9JHaqLeAz3L4CR5wAfVj2UU4gdxUDzpbHk4BBPFCuguuqMjxBqMnhLQ5dV2pe30siJLJIcA5zgD0UdhXBSfERr0EXumRyA9lkdf5NXR/ETUTL4TdbZHaTzkIwhPHrXkIY55BDH+9xWsfIiUm3dnZnWfDd1zPohU+qXMn9c05F8JzkbYb+Instyp/LK1zMATaCdpb65rQjhxGZNpB9a0UEyHKxty6V4alXamqatCTwR5UcmPyIp7PY6XaKbLWJbtiwBjktjGVHrnJFc3PIFZssTx6YquJwGOGxxSslsK9zr4tayeSPxq2usjb1xXBSX0cCF92AuNw9M9DUn9qxBc+dkY4KgnNHMgsd7HrKoQftG1mOFG8gsevFcJ4n1mOHxTI97YWmoQyBXIlUh8YxjcDntULa7Gm3ahcr3JHH0rD1CRL+7NxITuIAwOgFS5JlJHd2Z8IahpzpZ20duJcGRBI4ZT6c8VW/4QvSZxmCW8yem07s/+O1S+GSofEN8pQMqW2QGGedw5+tb938RXiuZILfTSEjYrmdypOPYdKhy6FJGSfh2zuGje8ji/i82NVP4EkVy2saJf6HcCO8h2o/8Aq5VIZHHsw4z7V6l4f8Wrrtw1nNYmJypO5G3p9D6U7U9NMU4txZtd2E4PmRE5CkenofQ1N9R2PGaK63xD4IuLCE6jpW+604jcVI/ewj0I6kD1rkc1SEel/ClttrrJ9o/610883znmuT+Fz7bLW/8Atn/Wt24m+c896YiWSfA61RluDk81HLPweaoSTZJ5pNlI1LSf5+tacpjmiCuARXOWs3zVpef701sJlDULkWdwYVXccA5NZM9/M38e0f7NP1xzNqHkq4R5FAVmOAOKzZAYl8ssGK8EjvWbKGxahLBeOUcj5ufeuktNV81F3HmuIaUC4kywGWrpPC7gztMXTC/LhhkGnFsGO1CNvtk8kqN80hA7ZqhKm0ZXJB9q7TUCk9u8YWHJBwdvQ+tcjJ8sTgnkGiwXLMEsbRKokUkDGNwrSi0+zuYh5kEbe+K4azUf2i7ngZY5qx9pZrmVbWWXzFhY/KD1xnj1oSBs62Xwxps33VeM+qtVdPDUelTG+huHkIGxY2AAGe+awF1i9J3BZQdoGA5H41PLq1zNAYnmlIYcqTxVBc0fNzI/OeaeHrNtZAVCg8gcj0q2rU0STu2I2Psab4eOb1z6JUUz4gc/7Jp/hzmaY+igUMDqN9M31GXqMvzSGWPMo8zNVt9AemBZ3Uhaot1IWpiPRvApzoc3/Xw3/oK0UzwGc6FN/wBfLf8AoK0UgPSKKU0lUAlFLSUAJRS0lABg4zgke1V5LlIuCrn/AIDV6L7tOIB6jNK4GR9vB+6gH+81Ma7mPRVH4ZrWe2gk+9Eh/CoTptvnKqVPsaLgZMk9zjcSwX1A4qNJmZvmkb8a1pNOLKQtw4HTBGaqyaVcYAV42A/ChgVJHKqNpLHNQs7n/wDXVuSwuV/5ZE/7pzVSSKRfvI4/CpKIyz+1RNvP8YH0FSblHBAP1pCyDqMfjQIhKO3WV/wpnkZ6u5/4FUrTwL1lA/WoHvYRnaS2PQUtBim2Tvz9TmkMMY/hFQvfn+GMfiarvdyk9cfQUroLMsSxJsxtNVJbGymGJ4IXH+3GDTWldurE03cafMHKVJvD/h+T7+m2+T/cTb/Ks+48LaIykRW00f8AuzEf41tHnimkevT1o52LlR5l4n8MXmno15pzSXFso/exEZkQeo9R+tcjHchwDnNe7Oma4LxT4G+0tJf6QoS5+9Jb9Fl919G/nVKfcTj2OL1G5tW8P+Qtri7EwZ7jd95Oy7fY85rIzx61JdMwgkjdWR1YBlYYKnPQioM05CQ/d70hPNNzTWcLyTxUgdf8Mmx4ivyP+fb/ANmFelXFpp9yd91bW8jeroCa8u+HLZ1u+YHj7OP/AEKvRz1rOW5cdi1E9nZpstoFRfSNAopGv3P3UUfXmqppM4FIola5mJJLnB644zXhTH94/wDvH+de1yPtjc9gpOfwrxHOefXmqiTI9B+Gr7bHWf8Atn/Wte5l+c/Wud+H8zpa6qq7fm2Zz+NadxK+85Ufg1aEhNLwapmSkkmJ7frVYyezVDKRft5OavCSsaCYA9/yq6s6+oFNbCZQ1mP7VeeSGRXdRgucAVmTb13R8fL8u71q1qksZuSzFcLjBNZzPJOwWMZzwKFByegnNR3M2Vs3H4mum8NRTLpck6qQhkxu7VQi8PXTEs4IHX5eTXR2Wnmx0qNfOZVdnO1jwDSfu7jXvDxeXBOC/f0rm7jUoizru43cv2HNbHnBXAJJY1xotZ1jYTzpGrNkgtkn8BVMSJbu5c3EpiA2M3Dev0rQWC2g8Ow6jDdTR6iLgoUKkLtx1Dd/cVllIREsaM8jg8uwxx6Yq0gllgjtVDPhiwQevrQBZMgC7iQBipbe1kuPnYmKH+8fvN9PSjZBYBZLpvNm/hiXkD6DvU0s7Shd/wAhb+D0ppXAkiCR/LGMLnirAaqcbcCrANIB1y+LWT6VY8OHCzt7gVQu2xavVzw8cWsrer/0oY0b5embuaj3UmaQyTdShqizSg0wJg3FIWqPdxQWqiT0rwCf+JDN/wBfLf8AoK0Uz4fnOgTf9fLf+grRSA9PpKWiqASkpaKAEooooAki6GpKji71JUsAooopAFMmcxwSOOqqSPwFPqOcZt5R6of5UAebeEPGniTU9c1DT9USyP2d8qY0IO0/d7+hr0zqOa8o8NwNZeL9WubhGigeKJldxgNwOnrXR6p40uIdZsLXSm0m5juwAIri6MMpJbHy8EH6darcb6HXyW0MoIeJTn2rjta0iWwkMilnt2PBP8Psa09R8Wx2U81utpJJNFnco7454x9a14Jvt9sPNtysci52sPX1qdw21OABoPPfB9a1tY0V9PcyxZa2J6/3fY1kVDVik7kF5BLd2ksMF09rMR8siYJU/wBRXMaLqGr6dqT6VqsE9whbKzqCxXPfPdT+ldaV3Y7EdD6U1pkQHzHVCPU0ABABpOKqTapaR5+ZnP8Asiqj6w7cRQqPdjmkM1gc9qa8kaDLuqj3NYEt9cP9+faPQfKKhDbmyWzRcLG1JqFshADFs8cCq8mo7vuRY92NZxGSuPWp0gkkGVXj1pXYHm/xJCnVrOYIqySxHeVGN2DxmuSyK6/4mKYdQsVfGRExJH1rh/tUfofxrRbGb3LBOajm+7gkD60i3CH+ICo751Z4tpB/djOD7mgDr/huf+Jve4P/AC7j/wBCr0csACWIA9ScCvMPh8s8up3ghuBD+4G5vLDHG7tnivQhY26fvJ99y4/iuH3fp0H5VD3LWwrahEzlYt0rDtGuf16URm5lP3VhB/vfO35Diporm3ubJ7hJo/JjO0vGpwD/AHcdc1Gt3sCSQxFVIyJbg7FA9cd6fI9g5kKYkwd5aQ4Od54/LpXjPk7i53KFDHvjFe2XQKwo7srSPGzMV4B64P5V5HawWzqzC2chOXdlLBR6k9KcRSLWga3a6Ityku+QTgcx87SCetXpPElhIfvyL/vJWZItlKp2FOPwqhJbQnOMfgaok3f7ZsX6XK/jkU4Xtu4+WeM/8CrmTaKeQDimG0HY1Nh3OwgmUn5XU/Q02/1aLTodzndIfuID1/8ArVyAtG/hYg0ySB92XJJ+uaaQXFuL6e9uxJK5JLZx2FbFjuNxAvOS44rCEeGFaulzm2v4Z88IckNyMVvSnypmNSHM0ddJp960oktbhoBjaYwOPrU95DONH2urvPkb2Ufe98VWj8QWzHJiiznsxFW11q3ZlXYRkj/lpwKzZojnZL37OTGQqvg4Vj8x/wAKxY0ORWlqbJc61dzKAzNIVTYOoHAP/wBerVnpaqBJc445EY6fjUbFFSy02W4bcPlQ9ZCP5CtCWW302Py4V3SE4PqfqaS91IIpihIBHHHascuzurYY/MMk1ajfVibtsT2oZElup1PnlyoZuoHtVhJCAXII470wTma1EjIV3OeD2pf+WRPenHYTMtdbuEJGyM4PpUyeIpB9+2U/RsVA1sOfk/Sozar/AHKzuVY0jrEV4phWJlY85J4roNB408n1c1x8MCxy7hnOK7DRvl0yP3JP60MEam7ilzUO6l3UDJc0ZqPdS7qYh+6kLVGWppamhHqHw9P/ABT83/X03/oK0VH8Omz4en/6+m/9BWigD1aiiimAUlLSGgApKWigB8XepKii+8alpMAooozSAKbIN0bD1BFOooA8xt7z+3/E7abexKIrS2QKUYqX570/xZYSaJdWq6X9utrVF3nytNS9i35zkg/OD7g1U0IbfiDeD1tl/RjVv4jmyTWrBpjYLcmIiNpNQls5hz/C6/L+Bq4rUb6HodsitbxyFVLuoZm2bckjrjtVioLI5sbckk5jXkvvJ4H8Xf696mzUCY2RFkQo6hlYYIPevMfEdx/ZWrzWtug2LggtzjNeoZryfx42zxLOAcExr/KlLYa3MGXXC9wYHugsgGSgOKjdy00eSTw3U5rMS1gjkVkiE7LlnLckntVo5WaOTbgHIIA6Vim2VG/UskZqvqCXMljKlnN5M5HySbc7fwqUMxxhfxPFKVYjlvyqijk18MXV1IG1TVbiZc8oh25/HtXVxcIAFOAAB9KTCJycAeppRLuGY1Zx69B+ZovcRI5fyzggH+HHPJ4FaFjcM2232rhFwCDk8Vmo7iRXJTCnO0DOame7ndcbtqDsgwB+VNOwHBfFPnVrQEEgRsCce4rgljjHJRz+Fd58QiWk03Jzkv8A0rlEBEbY644qr6EW1GR2NxLbG4iti0I6uAMVKNLtrnTvOS9QXG3d5W39M1Daahc26iIOfKGcKehrWvbrSPKtZU01FVx+8lI5Len40O40kWfhvxqd9/1wH/oVegX8bz6RdxRFhI6YBUZI9a4jwS9m2tag9mjxxmJflY5x83Y13Et1FZxGa4lWKMc72OAKE7SuFtLGd4ahRkuNQlOFldsIAdu7oWx3Pp9KvGC33BmVpmByGmbdj8K5vVPHdnGTHYRPdMP4yNqZpnhbWr7V7q9a8cbUVdkarhV5NVOcpNsUUlodNLKdkj5yVQnn2FeWXOsahfZM8xCuBlEAVD/wEcV6EomRdRllJCtuEYJ4ChTyK8tWZY4wCw6VMQburkvO7+8fTvS70Gc449aqvO8jfKCewpVtZZPvEgVQi2kyOh56cZNRtPGCRuH4U5bXEDISeapvaunAOaALazr2GfpUrAOm4dDWYIpc8ZBrVgQrbKGGCBzTQFMrhulTRAE4PSkdfmpQdpHcnoKQE32eDG5gAB7063tXupMQKwRersTgVds9IkmIku8qvaMdT9avXV1b6bGIwoMn8MS9B9aW7sgHWljFaxlsfNjlj1P0rNvdUMpMcGVTpu7mpNPuZbqa6mmbJEfA7D6VkIyZUum4dxnGfxrSMLPUTfYk31ato2kwzE7FyQDUNvCZW3uMIOgrRI2W8h9FNOUugoozxcEoqZ+UHipklBQD1NZqnpxT1nWJlZzhRTYIugUuKqnUExxGSPrSrfrjPlH86wsXclmG0KcV0el/LpsP+7muWmvElVfkKgdanh8Q3VrCI/IR0ThW9qdgOuzRurmU8Vgj57Tn2ap08U2p+/BKv0INFh3OhDUbqx4/EWnP1kdP95asDV9PYcXkf4nFMRceQAc1lSeILFWI3OcHstTS3VvPGypcRMCMcOK5G7iFtctGjEqOlMTPoH4YahBc+GZ3jY4F2w5H+wlFY/webPhC5OP+X5//AEBKKQHvdFFFUAUqjJwaSlX71AAw2nim0ucgc0lADo/vVLUUf3qlpMAooopAJgU0OWdlCsNuOSOD9KfRQBx0HhC7svEMurR3Mcu9NgiK4wN2etausGW50qVHsI5JRjbHLGJEbnnOa3KKdwODsotae8YPq1vbxNGEWJDnbg8YHAGBxxXaxEbR8273oltbeb/WQxt7larnTYV/1TSRf7rcUDuQX+v2Wn3CW8zESuQFBGM5OM1574+VT4mkyOsS1302lM1ytw6QXMi4AMqcgA9vSuA+IRmXX/MWDgwKQXYDpmpktAW5zA3dM5TsMUrMsYBdwv1OKiQSSIC8hAIztQYx+NPVEjO5EAb+8eT+ZrKxoKJC33I2I9W+UfrS7Xb70gX2Qf1NGcnJOT61HcyvHayvGAXVSVB6E0wJFjRSWCAt/eb5j+Zqrfaraaeu66lKkjIUDJIridR1u5S4VL698xt4Bt4TtVc9zXS6rPFHNZyJFFNJLiOOQkELxnOfwp2tuTe+w9tbabRru+gieExrlPOXk++K5zSNTur/AMS2X2i6llw7fKThR8p7dK17uR5/Dl+zYLtEM46E5rnPDsZTxJZkkfebgH/ZNNbAX/iFIEk05yMhd5/lXGpqEfQoea634i8/YB7P/SuCIZecU0rolvUugOQNqjJPAY4p08lxAsts/G0iQIcEAkf/AF6pvNJNsR2yF6D0pXOGc+vAqo7h9k1vDV/dWdzOtq6xtKgDOV3EAHt70r3Mst1Jc3d7JJIjlQztnI+npTPDenTaheyLEyKEXLMzYxnjtya6q30XR9MbdKv2y4Bz8/3Qfp0/Ok2kBgWun3erRBrG1KAEBmPyxj3H+FdNpFpHoCTGa6FxcSgBlQcLiluNTdlO91ihVTgA4AFc3c+II1ytsu8/3m4FLVgtDT8R6/MtoYI22PMCuB2XvXGJFk9KmnnluZTLK25z3pqdaaVhNmjZQKF6CrbIB2qGz+7VsiqEVitQsmatEVGVpDIVjHpUrYVMngVHLMkI9W9Ks2Ol3F+RLOTHD2Hc/Si9gsVIYZbyby7dCx7nsK6HT9JitP3jYebu7dF+lW1jttOtcnbFCv5k/wBTWBqOrSXmY4sxwendvrRGLkDaRc1HWBEDFaHLHrL/AIVz5Yu5JJZieSepqRui/wC7QrkKyhE3E/exyK3UeVaEXvuaGljbBeseyY/nVK0gWRiX/hGcU1LiSKN442wH+8R3qxpw+WU/SoldXY0W1Ap1xxZzH/ZNCikvDixl+mP1rPqWYi0qIJLu3QgEZJINC1LbKf7RjJHSMmqk9CUiW4sLdIXlAZNoJwp4qCDTJ5IdzOiA4K+4q9qBxYSj1wP1qwOI1X0AFZl2MSe1lg27ip3HAINAt5gThVH49au33MtuvrIKtiBSR2ouFjEW185d6tjPUY6GkNlKOmDWhYx7hce0zCrJhNFwsYZtZh/Bn6VG0Ug6o35VvGE+lRtHjtRcLGCRg8jFWI8NEAeRWi8QbsKrPCyn5QCPSqiyJI9n+D6AeELnGf8Aj+f/ANASinfCBWHhK5yCP9Of/wBASimCPeKKMHpnJpNwyRTKFpV+9SZpV+8KBDaTNBpKBj4z84qaoE++KnpMQUUUUgCiiigApCaM00mgBSabmkJpuaYA2CCD0PFeYfECFINUto4l2oLbAHpya9MY15x8RuNSsz6wH+dEthrc4uI/ul/3RTg2c1FG37lPpTgaxNCTNQXpItJcddpqUGobsn7LLgZIQ4HrQhM8guo547qZ543yXYlivB59a6fw7HFBo7S6htWB5d8CyewwSBUrNcTSssksdvHzlAASx9M1P4rvxYwWrJGpkMYCkjgVpLsTG28tjQnuEn8P6jIkbKnlgAMuMj6Vzvh7H/CRWZxg7m/9BNU4/E949nNazRpIs4CbhwR9K3dA0K/i1CG8uYxDHGScMfmfIx07fjU7LUbab0IfiAGlk09UBLEPgflXERGMBg6g7uNxP3fwrtvHMwiutNcNkpuJx26Vyt7aKyG6gGVPLgfw+/0prYmW5nklD3z2zVmGwkmjWR5FjVvu7upHr9Kgch+e/rVq2ZjEEYkqM4H+FUK5u6DbCxWd2uAglAUFyEDAc8etOv8AVWhiJtVSXH3iGzt/AVWmWCREBgkYrlQj5AUAUy6gewjVxDEhYArt5GDSGZn2ma6nZ5pGchGxnoOPSoUjPerEaBInbH3vlH9aAKYiJlxTkHNPYcU1OtAGla8AVdzkVRtzwKllukiGPvN6CgRK5CAsxAA7mqZlluZRDbIzMfQc1Paafd6rIHbKQg/fPT8B3rp7LT4bOLbEoH95z1NJsaRm6boKQES3OJZuoXqB/jV6/v4NOTDEPMRxGO31pf7WhOow2dsN5Z8O/YewrmtSO7Urk/8ATQ1UKd37wOVloR3l7Ney+ZO+f7q9h9Kr5p8aRPJiR2RcHkDPNLHE0reXGvv/APXre9tEZjWGSB/sioy3YdP50O+7gcAfrTc80rjFrQ04fupD7is7NamnD/R3Pq1RPYa3LSiob84sn9yKnFQXyGS3CL3YZJ7D1rNblmVGoILt90fr7VNZSeffyPjG2MLj8ajyrSKEztThff3qayObi5fpyFpN3CxLqPMEaf3pVFW8VSvDvuLRP+mhb8hV0GkMo3fN7aj/AGif0rQXrVCf5tTth6BjV9e1JjRS04ZW5/67NV3FU9O6XP8A12ar1AIZikI60/FJjigZA6j0FVmXk4q3J8q5qqc0xM9i+Ewx4Uuf+v1//QEop3wn/wCRVuf+v1//AEBKKZJ7ghy1DHJPFA/1lNb7xqxAygsOwNAIUjJwB61FMH84N5mBt4WpGKeWd65VuMEUJA3ZFG51iytSRJMC2eFQZJrLn8RyFgLe12g9GlPX6Crt1pFlcEtEWhk9RyPyrHudJvrcEqBPH6x8/pXdRhRe+/medWrVltt5Grba5nHmw7j/AHoj/Q1pw6nbz8LIu7+6eD+RrioiVkUYKsD3rRb5l/eqp9xVVMNDoKlip211OtEqnv8AnTt1cpFcywD9zcMo/uv8wobxfZ2RC38scRJxlHz+lc0sNNbanXDEwlo9Dq91IWrOtdTt72MSW00cqHoVODVjzfXj61hY3LG6mlqh30bqBjyaQmmbqM0CFJrzv4kD/S9Pb1jcfrXoBNcF8SB82nN7OP5UnsNbnAxH92v0p4JqGNvkAqQHisTQdmoLtiLaXacHacVJnmo5sMhDdDxQI8m1B3e+k83d8pwPpWjo9jLrQlimlkaGIAgk52n0FdfLbWcRJkij2ns65z+HU1WW4hto/KtIEiTOenf6VdybFaz8L2FldRXclw7JG24I+NuR056n6VrXOtDkRAsf7zcD8v8AGsW6vEjBkuJgPdjWBf66JY3itVIDDBkbg/gKVrhexX1zVJdSvyzSbo4/lT096rWl61s/PzIeoqpRVWJNWWyjulM1lgt1MX+H+FXNH0d722aR5lgCsRhlJbj27VhwzyW8geNsH09a66xc6jpsbSq0AkbCTgcFh2JovYCKO0TzDEQ+QT8+3NO1yyWC0gb7SksYCrlQQR14waLm11SJh5ikY/jMi4YfjVK/g8uyLlucr8u/PJJ5xQMy3fcRxgDgD0pyVGOalXpQIGHFMUEtwKlOO/5VastOuNQbEKhIx1c9B/jQBAjOzCOIFmPAwOTW7p3h/aRLe8t1Efb8a1NP0qCxXES7pD1c9T/hT73UYLCPJIZz0A559v8AGlq9EO1tydzDaxb5SERR06cVzepazJd5ihzHD7cFqp3l9NeybpG+XOQueBVauiFJR1ZDlfYv6IP+JzbezE/oarXh3Xs59ZD/ADq3oQzrEPsGP6VSnBM00h+7vP481V/eF0IscZPSrFgc3J7AIxx+FVWYtjIxjtVmw4llPpE1TJ3Q0tSjSU7tUlvbtcS7RwP4m9BQ2IW1tjcPk8Rr94/0pt3dsZdlu5SNOBtNWbyYRxi2gBVQOTVAR1i5XNErEsd/dL/y03fUVNJezTxbGCgHqR3qBYqnSPHapGEQAYelPsefOb+9IaNtTW6qiEAY57UBYik+bU4F/uozVcziqifNqsh/uxAfmat4oAqE7tVj9oyf1rQHWqqRr9pL4+bbjNWl6ikxop6b0uf+uzVezVHTvu3P/XZqu4oGhe1JjinEcUUARsoIwelQtCOxqxSGgR6x8KkK+Frgf9Pj/wDoCUVJ8Lf+RYuP+vx//QEoqiWep3utpY6rbWhiZmnYANnAUZxVbXb2WO0vjE7IyJ8rKcEciqOqmK8vYsEC4hdZIz/eAPK07xK6rDeoc5KEitrbEN6F6G8Labp8pOS8WCSaQagbu53IyhYFKOueSfWuefUBD4b0tsEkZH5NXK313caf4vGpwKJCFZTEWIVgRWsUt/Mzqt3a8meni4PrUcupW6W7zLI+UYIwUZOcgdPxrlrDxhp14RFMzWc5/gn4BPs3Q1qWxw0pBBDSEgjnOQK6lSW55TqSi7M0pTFc/wCujWT/AGhw351yXjHxEvhWO28lHnNxu2hjjZj19etb3m4rhviBANQm01JJJBGokJCYyTgHGe1Wo8iv0Qoy55JLdnKah421e+JBnECH+GPisvyL+7je48qR1UFmeQ4HH1rXtba2t4dy2yxPnnnc2PcmoNSuHS1UISq/NuAPBGD1rnlim9Ej0I4VLVs6X4d6tK2mqC54Y456CvVLPUDIoDH86+ZvDfjB9AYI9sJ4CedrbWH07V614e8f6Bqm2Nb5beb/AJ53HyH8D0Ncu52npqyK3qP93/CpMt7N9ODWPbXGQDkFT0IOQa0EkyOtSBY3jODwfQ0uajD8Y7ehowO2V+n+FIBxNcL8SP8Aj209v9tx+grtiWGejfTg1w/xIcDTLItkETHjHtSew0eexH93+J/nTywA5NZ76hFAm0tubJ+VOfzPQVm3GpTzZCkRoey9/qeprKxRsz38Vvw7Yb+6OW/+t+NZVxqssmRGPLX1zlvzrJub6C1XM0gU+nc/hWFd6/LIStsnlr/fblv/AK1NITZv3N7DbgyTShc+pyTWHd6+75W1TaP779fwFYzyPI5eRizHuTmjBJqrE3CSSSZ90js7epOabtNSKlPxxTEV8UU8jBpMUANrc0rWbrTrCa2jZHt5Tl4pFypPqPQ1i4qaM/LigDstLuoPEFq+m3W1LlRvgYnrjtXOXxuorh7S4jWMxHlVGAfQ571ZspbWJ0eFmjmU5DPwQfY10V7Hb63brdMqmZBiQDqfXHsev51F7FWucYBTgSWCoCzHgYFXV02a8vpIrWPbErYyei/jXS6dpFvYKCo3ynrIw5/D0ptiSMvTfDzNia9yM8iIHn8f8K6SOJIohgKkajsOBTZ7iCziMk7gAdvWuZ1DV5r59i5jhzwo6n61UYOYNpGlqOtJCvlQDLHse3u3+Fc7LI8rmSRizHqTUt5/x9y+x/pVc10QikjKTuMJJPXFPCMg+diWPb0p8UzQxSIFQ78fMy5K/Q9qYzbeTyx6D/GjVvUehPaXw06f7SV3sEYKvqT6+1V4ZGmsWkc5ZnJP51XmJIJJyamtuNLX3b+tRLdDQVYs+PPP/TFqr1ZskaTz0QZYx4H50PYEVoYXnkEaDJPf0q/JJDZoLdHAb+InqalwmnW+xcNM3U+v/wBas9oFmJaQbmJySaylO+hcY2JJcPGoBB5pgj9qkSFY1CqABUgWs7lWIQlSBakC0uzmgdiPb3qSNPlp22pEX5RTArQwbbmaQtndgfSrIHtSKPmb61IBQFiNF/eNU2zHSkjHJNPbhTSArWcAiWTBJ3uW5qzimxriNafigBvtS4pT1FGKYDCKTFOIpMUAet/C3/kWLj/r8f8A9ASil+F3/IsXH/X43/oCUVRLOuazmvNet4YlO3AeSTP3F61e1ZYZtXJm3G3YbGA7jGK20FravcecyR7lXczHHy4rB1vxHpu9dPsFE927BUCDjJ9621urEW6GZrVmNJ8LW0e8Tok7BXxyVPTPvXI6k/8ApIc9HUMv0rv9bt/tFiukQDzJYUDsw/vdTXE3Cpf6e0LAJcW+TEcdfVTWkOxlU0dzBnZJVKsoYe9QafqOo6VdO2n3jouR+5k+eM/gen4UjPgkEYI4INVS+2UtXWp22ORwvudjYeOraQ+XqkDWUn/PQHdGfx6j8areMtQtY7KxvvOR7cSMu9DuHI9q5OVg+c81haxbBrTYhZUZwWUMcE+uKc6vuNNGcMOvaKUejHX3i5EBS2jH1fk/kK5671O8vmJkdivoTx+VSLYxr0pWgAXGK87m7HqW7mfg0h960IrYk8ipm08MOlSA/R/F2vaBIG07Upo1H/LJzvQ/8BNelaF8cwuyLXtLx2NxZnj6lD/Q15RLp7p05qo8Lr1BouO7Pq7Q/GPh/wAQqP7N1SCSQ/8ALJm2OP8AgJrfyRwcg18Xco4ZSVYdCDg11uhfE/xXoG2OLUTd2w48i8HmLj2P3h+dA7o+oya8c+J+vte6ymlwyH7PZj5wD96Q9fyHFPs/jvp8unSG/wBMmt70IdghO+Nmxx15Arx7UvEd5fXEsqnY0rF3c8sSf5UmM2Lq+t7RcyyAHso5JrCu9emlytuvlL/ePLH/AArKYs7FmJLHqSc0mCamwrgzM7FmYsx7k5pAM9qeEqQJTEMVKeBinAUvSgBopcUtFAETimVK9RmgBMVLGpbp+JpVg7yHH+yOtWre2mu22Qp8o6nsKAIeBwOT61t6ZM1tDER0xhh6jNUp7RbYqudzdzUbXDIRChw2eSewqXqik7M7azRRCAgGB1qDUNXhsAUj/eT46en+FZEV7KtvGyTELu2uvZgaq6jbJbXIVH3hl3E5zg/WnRSbsxTbWxBcXM13KZJn3N2HYfSo1++PrSUqcyKPcV17IxJbv/j8m/3qgqW6/wCPuX/fNFxBJaxRs/DycgegpXskPqQswT3b09KiJyc9TRRSAjl+4asQcaZF7n/Gq0v3DVmL/kGwVEt0UhtaVsBZWxmf/WyDAX2qraxqSZpf9Wn6n0p8jtPJvf8AAegrOpLoXFdRpLSOXc5Y09RQBUirWRYoFO20Yp1AxNtKBilo70AGKkXhQKZUg+6KAEQct9afjimoOv1p5FABGOKWT/VmiP7vbFK/IUe9IBVGABRTuppCKYDf4jQaXHWkoENpDTqQ0wPWvhd/yLFx/wBfjf8AoCUUfC7/AJFi4/6/G/8AQEoqiWd5rF7Dq+602YhP8eMHil0DRI7e6Ny1tHGYgSHLbix9a8/tPF14uoTQvFG0azMq4JBAzxXQanq1xN4dmKsYtyH7jEVs1pdEJWZ0l/qehaI8l3dXaTXwB2qDkgntgdPxryK31mS6v5ZJQuXYn5eBkn+VbQt7WzsVubiD7XLKvPmPhefYUvhGzg1a8+yyW1rHFIcHbF8w+hzxST1G1oYerwyQ3CySIVMq7xn+IetYsj811vj9wviaW0iRY4bZFjjUemM1xrg561rGbMZQQ7fxVG+BZOKuqvvRJCrDmrlO6IULMwFgY9utWEsieorVjtE/yKtpbIBXMdBkJYgdqf8AZsdq2PIXFMaEetAzINsD2qGXT0ccrWw0QqNowO9AHM3GkA5K1mTWEkR6V2rRA1XltkPX+VIDh3jYLgioSvNdXeWERQnv9KwXtwrYz+lJgU/LpQntVkRAHrSmMev6UgK+2jFTtH7/AKUnlDPWgCEikxUrJg4zSeUD3oAizRmn+UPWpI4FILE5A7UAQiNn6dPU1IqCMZUZbOM9/wAKk2kkDOPTjpXVaZo1vbRpMf3kxGQzD7v0FJ6AY9hock5ElzlI+oT+I/4VtmKO2iCIgVQOFAq+U5AB61kaxO1rbuUGTkDJ75qUnJlbGPeXA+05OOD0rKMnmTs5OCzZpx3SOWZsk1qyaZCse5Plqpe6Jala0kYkKQSikFver19++UThWCjCDI6/hSxAQ6MXABfzPvdD1rStIBcILiTkqhIXsD61kpuMrovkTWpzvenRkCRSegOSfSgJuI5602UHcUBwoP516DOZIW5lUyyGM53End7e1X9a4W1H+xWWU961tbTm35/grJ7otbMx6Sn7PejZ71RJDKPkP0q1GubG3U8evtVnTrNJi8khyE6LjgmlnXdLsGAq8AAVlOVmXGJETu2qOEX7o/rTwKcsXvTxH71izVDQKkFSCIDjNLs96QxlLTgnvTvL96YDBRjmpNnvSbPegBopQ3HSnbPel8v3pAIpwKXdTvL96NnvQA6Pp70rDLqKaE96cqktnPagB1HFLj3pCvvTAaOlFPCcdaQp70CGU01IU96YV96YHrXwu/5Fi4/6/H/9ASik+F/Hhm4H/T43/oCUVRLP/9k=">
            <a:extLst>
              <a:ext uri="{FF2B5EF4-FFF2-40B4-BE49-F238E27FC236}">
                <a16:creationId xmlns:a16="http://schemas.microsoft.com/office/drawing/2014/main" id="{4E8F9775-34AC-1CB2-5242-001F177D9A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10" descr="data:image/jpeg;base64,/9j/4AAQSkZJRgABAQAAAQABAAD/2wBDAAgGBgcGBQgHBwcJCQgKDBQNDAsLDBkSEw8UHRofHh0aHBwgJC4nICIsIxwcKDcpLDAxNDQ0Hyc5PTgyPC4zNDL/2wBDAQkJCQwLDBgNDRgyIRwhMjIyMjIyMjIyMjIyMjIyMjIyMjIyMjIyMjIyMjIyMjIyMjIyMjIyMjIyMjIyMjIyMjL/wAARCADcAY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zMOM88U4c81BLlMEcjvTQ5HSuRT7nQ4roTsoNR4KNlaVZR/FQHVjweatO5NhkrJIdj8H1qnPZZ5XkeorQKKw5FReW8fKHj0qkBivCyHpQp9a2SscvDrtaug8KfDq/8UXisgMFgrfvbkjj6L6t/k0OaSuy4psp+CvCN/4q1IRQgx2cZH2i4I4Qeg9WPYV799kt9M0230y0z9nt1CqCcnHuau6Zo9l4e0uLT9OhEUMa9O7HuSe5NNMeJCW+U+4rhqVed+R0wikPtSQB047VfS4GOTj8KqICABlSPenLIVJCEY7jrUob1NBXifKktx7VKrRo5OR69etZ6T5IyDxxxUrMzMArnp0NaRZlKJemdGxhyCOmRVVpiuM9OmarGWTOwvyPamK+52hk6kZDDvUykOELIlaUISM8npWTq0rrGNi7pCyhVHfJxVmZ8xFieV4P9Kr6eROZb2X7kOVjz3b/AOtWVnOVkbXUFzMk06MwyuSdwClCR/E3fHt1rTSGS6YyKOI12hm4FUtOja4ckAhM7foK3d0KQtbjaYwpDKegHfJrvpQtoebVnzalA3UUVsLa3YyblwzINxbPoP60lsJ5JxbGI27Mu/8AejJKggHGOO471DpsVpDG95bFMzfNheAFHSsHxH4lvLbU1js5GD+SA2FyRkk/h2rdWOaU+RczNfXNCghgnvhcyeZgAA4xnOPSucDxIpXzAPU1lzTa1qJBllkIPPztwKWPQ7mVczXioPQc1VzzKvLUldI1UuLRSC03epIrvSkOWmJP1rPi8NW5+/cyMfpV6Lwvp+BmSTNK7HGHZGhb3+jcfvmBPv0rZs77RpAmLoZHTccVgr4TsmHyyEH3FWU8GQsPkuBn64pXOmEZLodbby2jkmK4VyeuGFWGhR02kZH1rh5fCeoQcwSlgP7rVXL69pRyruwHZgaLs3Urbo6K+8OI7b4ZWRsnHGaxZxe6eCJCs23PzquO/pUtp43khYJf25/31HFaJ1XS9WiIilCS9eOM0XMJ0oSTa0ZmW+prJEXJG4dfX8quw3QblWBFY1/bbfdcHkdcVmW19Na5RJN6543U0zid4M6LWdQUW6xZG4nNZt2sX2WNOrAE9ayZL43FwrTH5+gx6/0q19qEoCvgEcq2f0pSjc2pYmzUWcJqtuLLX2cfcm459a4y+Ty72Zf9rNemeJrLz4fMCkMhzx6+n6V5vq4Bvd45DqDXNGPLNnrU3dFLNJSZpCa0NBTVO8j3xEDrVomo3NNAZVlL5U209+K1wRzWNcKYrjcOmc1oRTB4Q3cdabQFrIpC1V2nA6kVA94i980rCLpcetNMorMe/wD7oqE3E0hwM/hT5QNUzqDyRRWWLe4k52t+NFFkFjoQxeQxlflpJE2yqoHBqYH5S2MY6mojIJZ1x0Xk1gjoY1kHQHn0pi4zyOamZQ5JXJNEa75HGMkU2uw3EUHHWngZ6VqaJ4b1XXZvK0+zkmOeWAwq/VjwK9a8L/Cix04x3WruLy4HIiA/dKffu38qn2nLuLlRxHgv4eXHiKRLy9RoNNBzu6NL7L7e9e42lrDYWkVpawpDBENqIgwAKthVjUKgCqOAAOlNJGOvPoa56lRzZSIXTOf5d6aLdOecZ9OlTjaRmkPHTOO9SirlGW1AJ2gg+w4qlLEF6yMf+BYrVkGRyNw9jmoJLcP9x2APrgVSSLUjHAmRtwYOuf4s1oQSPtwdif8AAT/n8qgmtpoPnDs6jrwcj9alinWRMNKPxWmrIqWqHXLSEKzqAV6MM4P6VXWZnwQfmT5gR+tWEldJMEhlPGVPFVdSCIm+NcAc7hxUyY49iO+lxMqx/wDLVcD3NWbmGKy0uONpBHGiFmJOM+p/E1lw3ieSZ5GUiAF8kgY/+vWDquuvqt3LsyIVIEUZOdox1Pv1+lb4ane8jhxtfkXKtzYufETwPDZiVY7dWXcY129cE5PX+VX9T1m2N9Fp8blITgzSLyqjGccevH4Vxl7CFuUebJaRFbb+hz+VX47WGOFWubpLc8HyQpL49cdB+NdtkjxlWndpF5L5bTWJbmCR2t2bItycI3HUjtk81cl0/UbiT7XJahPNO4uxC4+uelU2vcyrbaPaxTeWOJ0hy2e/zHg/XH0qxB4f1K4xNeXUdupO4lm3Nn19M1Kl8h+znN2epauNOs7MILq+lWUjJUQE5H+z/iaDf6PGgBs5AFPDmbBb/e/+tUh0bSt2+7vrm6k7kuTn8qtImhW4Ai09TgYy+KlzS3ZtHDu+iEudc0lESKGKCdQMgbSu32z1NIviWFl8p4YGiHRfLbC1ZXVtMiCgWkAx/tf/AFqkj1uzOSsEA9cJ0qPbQ7m/sZEjeINOeBVG3HGUZCoH0NSR61ZuuzbEE7bZATT4tQsJMAxQ/hx9KsRxaXcICYosY5yM1amnsxuEiVJ7doVaOXaSOCGyR9RT/NWVSizRyt/dZcZqt/YOmsMxRhD6ocfyqtLoM6DNvdyZznD/ADf5/OqCzEvtJtJ4S1xarH6lK5PUPC5RjLYT8g54ODXRyX2qWEHlS2yuqn/WRjJI9wetIms2l8phlCow+6UXDL9VNLmM5wTOEfVb/T3EV8jMoP3qR7yK4Uyx8nHVetdvq2kJJaq4Q3ETD5spgj3+lcBqmgzWcjPZblYH5oW4NUmcNam0KxIjLJgE9WFMiuBkRg9PU9fx9ayYtRZmaOQFHHVTVg5kQFPvAHiqTPPldHVy20WoaPI8XEiptkXrhxyD+IB/GvIPEdv5dwJFX5QSvA4HevRdJvninjVcnJCsnr2xRLZQ2WpX1rOiyRTKjqGXgg5zWVRWdz3MuqurHle544XxTDIK1fGWmpot4stsp+zTE4X+43pXJtdyN0ppXO6UWnZmm0wHUiq8l2g71TWG4mPCsanTSZjy5C09EKxWnnEnAFTacS8xQ/dKmriaTGv3stVu2s1hfIUCk5K2g7GH9nuJXICtjNTR6VIfvsBW8kK1IsY9KXOwsZMWlRLywLH3q/FZxovyoo/CrW0YpwFLmAi8lfSipsUVIiuZ42Uq/GexqGFkVmParjW6SD7uDXZeD/hle640d1e7rXTjyCR88o9FHYe5/Wok7G6Rz2g+GdR8R3Qi022aQfxyHhE+p/ya9d8N/CPSdOAn1SQ39weSmNsQ/Dqfx/Ku10zTLTR7GKzs4FhgjGFRR+p9T71f34PB59KylUb2CUn0GQWkFpCsFtDHFEvARFAA/AUDupPSnknGf0pjnHzLz6g1i+5KuNfpUTMO/GOmDTmfIOenoarls4UDr0NI0iiOSYxncRtHQk9DSecC3C+/ynpRI6shB+nTr7GsGa9azuAj7lU8owOQwo2Noxubnno4G5Awzyd1QsgOSuVPfaMn9ayDqUcrcvtJ7jHP1qCXUzGciYoe+eRmnctQaN0LcuMHYf8AaL4/QVBJaTbiVMGe5DH/AArGi11mbBOT9etaMWoedHhnCj3GTTTDlaJHkuYUwUVl/wBl6z31R4X2PExVuACM/hTrh35MUoOe1ZN9qElvbSPIBuHCH/aNTZykkKbUIORneIL5GkNpaqFSM845y3c/59KraLZNNK4zsUAF5W5x9BVe0tjcyM8jFUAyzYzgV1Nlap/ZzLIzRrxtUcMx9/wr0eZQjZHh8kqs3KRUAlS8ZNP8xpj8gdkACrjsTkj+dW7fRrSL97fSNdTE5KA/L+PrU6bYk2IoVf5/Wo3uFXgcn2rmniFE3jh43NP+0GjjEdvHHBGOAEFVnuNxy75Puaz3nc98fSoixJrjni29jojTSL7XS4+9n6VVllL9CfxqHn1pOTXPKtKRaikBdhSeaw7mgikK1m5srQcJnHG41YhvJIzkMemMVU203HPWnGrKInFM3odfniHcnHUNWlbeLGXiQsP97muOye/NL5jfStoYua6kummegx67b3WMsh9enNZ99DY3ALSRqhIwsgORn69RXGiQqc9PpVuLVLiIjLbl9DXTHG3+Ih0jSmuNRsPLaC7eaFc+WA/K+oB6H6Gki1C21uSOG8M4uQdoeNQWYdgynv6EVSW9Vy3lt5LEfMP4WqvIIbtxkiGZTlGBxj6HtWscSjCeHuUdf0PFy0bgh+sc4XAdex/z0Nc0Z5bO58qb5WThW/rXXrquo6bK8V3I09rM371X5DZ6/wC6fesrVdNgmtRItwk0DMVVwCHjPYMP89K64VLo8mvQs3ZFDzw7q3c9cVoaxftNbW10zEsqbGPuv/1sH865mKV7S4NvP26Gr87mSxK/w9Rx3q5aozwU5Uay7HP+JJE1GzSJ+cOGFc/FYQx9Ixn3rQmdnc56LxTMVnG9j6OpJSd0MVAOw/Cl2CnYowe9MzG7RTSPnFSYpv8AHQAiU4Dmmocsaf3oAMUoooFAC0UUUWEe4eFvhlY6RL9r1Ro727U/IpX92nocdz9a75QoGFAwOlQn3609eg5rilNyepu0PLHvzTDgnPehj+GKb94A1O4kgLkA5z70qtj7wyDTDuzwPyqNiVKk9ewFBVglAQ5BO3uM1XkYqDwSBzVolWiZWGcDJrPdjH8oOVHcc8UNGkNSCWVhyGO7GcqOorC1zd9lE0e4ZJKnGBnuCO2a1592AVGSePlPf3qg8ZmjdcliRyCOfw9DULsdC01OSS+J+RlBHsOPrU3mCdQFZD7E4pLjT5LW9ZZD+73YLYzj0NadvYZVQUVwOuRg1oolSkjJZfKG4blYdQeefrUlrqTRy4ORg1snSpAxZI2I4BH1qQeGzO3zRcAckjBX+tJp9AjJdR1reJcKA4D/AIc1zOuXKXeqLa2ygRxnGB3bvXXS6DFYWctwvmkRRs7Zkx0Ga5Lw3aJPNLez87OVU/xNV0k07yOLFyUrRibNnYeRbR+ZgLjIQdT7mp5JlXqfwqO4uTuPOWPU1VAMjbmPFY18T0RlCnYlMjynjgUhIXgUm8dFHFJXFKd9TWwdaOKQmkJrNsLDs0hamZpM0rjsPJpM0zNITU3AfuppNNzSZouFh+RTfwpuaM07iFwDSFT1pCaXdx607gMJoD4BB6H2pzAN0qJsiqTsBJ526MxyjemMDPUf59Kq3U02mxFYdlzpzsWMbjp6j1HY+1SZpyMQCAAc8FD0Yf4100cQ4uz2MatFVF5mHqdkt3bC4t0KpjMZ649VJ9RU3hnU0Ik0q8IaCfIAbor9P1/wqyoisXmjLOtnc/d54jcHuK57VrZrG/LBhjPVTkH3FevCanG6PGnTdKdzH1S1ey1O5tnHzRyFfrVWtTXLk30sF0y/vTGEkb+8R0P1xj8qy6o9SnNTimhO9KRR3oNBYg6U1jginr0pp+8KAEAw1Ox81H8Zpe9AMKBS0CgAopaKBH1RwchqTkAj8qMHkkU0Ek8muA6AJ56c00MOi5AFBOGOKYW+bnAz3FIaQ8N8wHC9cUxmB5I46+4pAPfPFKoyeetNaj2BFHGDkjpUVxb+aAQpVux9xzzVtFA7fnUwAY4x19O9Va+guezuZAtAUywwCO3UUwWEe7DDBY8MPXsf6YrWlAUndjn9az7ufy/u8gnn1B7GpaSLjJyKWp2CPAJyiuV4cHjcKxobtIGaHkhOFJPO3sD9K059R2rtPQ8MpPUHrXGahO0WoKVyCflbHcdjScjeEXszsYb6EjafTFaFvcFwACCB2Y9K5qwZGi3EYJ781r2/mb/kKY/KquxSihvimZk8PXMUSMJJtsKgjuxA/wAa5mFUsrRYY+wwPf1NdN4glA06NHILFwwAPoOv61ybPk/yrnr1uX3Uc7gm7jicnnmnbs49KhDfnTtwFcXMOxJkCjORUeaeuNwDEDPQdzS3CwoBNBGOtScdhTGUk4FJ6ANyPekzxkCnrET1qQQY61IEGfpSZNWhGgHXmk8pOfmAp2EVc+1NOPpV6OGFmxJIUB6EDNQPBgkDn3FIZAQOxppGOtPaIioyCvWnqAUh4paQ5xQAZzSHpTSaUGmmBGRikJ75qRhUTChghJUSeJkfoww4/r9ax7+2M2kPHIMz2zbS4/iUj5TWuGwfSobhSVyuBkGNvdG9focGu/B17PlZy4qipxv1Rw7yebZMp+8hB/p/Wqop8waG6uITximV6xz4b4bB3ooooOgRelI3WlXoaa3WgYv8Zpf4hTf4jTs/MKAY6kHU0uaTIzQIdRTdwopDPqvovPJpjAcjP50SHHWq7S57n2rglI2jFsdgb+DUTtuPHTvULSOSP15p4PrjnvU7m1rD925eTgj+dPD469e3vUauMHIxjrUNzOsKMd2OKq9hKN9C4s67M8k9DmmS6lHEOTgVzlzqzbmA698VlyXskr852ntUub6Gqw66nUXmrh4/lPH51jNcyy7t2QeQef1qvCTtw2Tkc+9SqCrbueeSO4qdXuaKMYqyGKpaUlyG7g9Nw6Vn61bIYN6qQBhuO3YmtR42fIz06D/CnSxrJCwxngjno3tVxE31MbSpy0YB5IOK1TfrCcAkY96wgVtLiWMcL1XPb2qrd3zbuuT3NU9h7mvqV8bmReeAuKzycCoonMkMbE8kc0pPOK8utK82YSJAaM1Hux0p8fPPpUEE6LxuNSAZOcc1HuwM9qaZDn0x09qrYRPk8EDinhlC4xk1V8z0p6uc9RUNgWQWxwcD2pwUetVw5pQ5qHJlWJidvQVWaVw/XjPT0p7SBV+Zh+VVLicKPlX8TQmxWLbO3saZ5o+n0qil447ce3FK8xkXKjnvRcLF5LoRyBgVJ7BhSOVkYkkAnnHSssnPY/nU8TkDa3SrUu4rE5THGMimjjvxS+aUwHGV/Wpdm9GkjUlV+8fSmtdgK7p3FRZPSrPT2qGRc/Mv40AIGpjUmaCc+woGMNMPKkH05+lPNRmiLcZXQnG5wesIY9bmUc8Z/rVet3XovKupbjyiRLbiPfjgMGH8xWDX0NGfPFM4o0+S4ueRS03vS1qWApjUqng0jUABznj0rMutRlinMaqOK0/4/wAKybm1M9zI+8Lika0+W/vCf2ldEcACoH1K6zjcKjnVoW8veTUSxsx5BoN1GFrjxeXCkkSHmipWt+Fwp6UUXQ7x7H2EXyKjIIYgdPapRHg9M1MIlB3Yxx2rzlFk8yRUFqWAbOPp3FEiJEhbP+9/Wpri4SKMjI4/Wubv79/MZd3fjvRKSWiLhGUtySbUDFJgMd3f3qnJdvMMZ7cVWiDTfxZPUe9PEZjk+bPuaSXc3slsNMO7GF59/SlW3CkYHB6E1bVMDnrSHBBGf/rVQrsiji2MMZP6VM4ICtwFPOfekBXg5/8A10smDHyOO9SDEMoA4/n1qtc3iRZGMYwc+tG/YeR8wOOnY1U1H97bOBznNUhMy/EACyLcx8K33iPXtWLNKZEEi/dFTC88+F7Odv8AZye1ZBuCivAeSvH1qxq50VlJvsomH93H61KSM5rN0icS2AHAKMVOK015U5ryaq99oxluMZsVOjbUAFVM5fGeOuKtW48xlyR0yaaSSuTZg8uGwD05/GmGQu3LDceTk0t6yLChVApJyTVBmJJzUOSeocrvYuG52I2Mc8dKozXThhzgUpyRk9BVS43SNtQFj7Ula9jSMS5Dduej/rWgJCIs+ac+g71iw2cindK+3PbvWiGCx7cAZ7d6znGz0KcUS+YScknI6c1atLQXW5pCTzgDNZytzmrVveG3bIxjuDRBpPUyktNC8+mQc+W2GHo2azmG1uw9cdKvtq8YUhY0DHvms2STexcnPtWlRroTFNbj1KknjvTs+lV0BJ96mCOeAD9KzKH7iRgd6lglMedhIOMEHoagAPQ5FKzBeeM1pFohosIjyBmAJxyfpVZ32sfSpIZwj7ygfj7p6Uy42sdyAhT0BOcU2CI24PHQ9KZmlzlcelNzzSGL1qNjTs0x+KT2GjA8TMRZwrk4MpJHbpXNA9q6LxOc20C+sjH9BXM7WxxXvYP+EjmqfEyU8UZzTVAC/OST7UDDE7eBXUTYXikPSlC89aaaAFb7w+lUWH76THrV49R9KzZZ0inkDEAk96C4q+xTvEP2nPtTRc+UOADViWeJmLA54qose9Gc8DtnvSWrNm0lZj/t5/hUk980U+2RUBLRhs0U7ozsz7HbEfzenrVaW9Cj3qSaUEFQayZlYseuO+K8yUn0NoRT1kR3MpmPbHXFUpbbduZs/lV5FAYArwe9TJEDnnI96SRs5W2MpbVR0xjqOaAF6Acj16Vemi2cZHXjnp9aqsiqT/L0pjTuBKqDg4B457VWlmjAPc57UsjKGw2Rn1qjcsQSQTRcY6ScKchue/pUsNyCoBbrWTLIeg656VXFwwbIJH44qWVoaFzcmOTGePbkVVe8AU7uuO/emTSh4CSwBPH41gy3mGIckYPQiriiHqZ2rymK8Z04Dc1nSz7wJAee9WNUmEjEgdRWQJSpx2IrZRBSN7QLzbdvATxIMj6iupjIMZrziG4a3uUlTqjAivQbGdLiFJEOVcZFediocslIifcVV3uy5A+U9aljfZHk91qBvkm56Zwakj+a2x3HymsbXVhLuLctvtSMfdAOazxJhaWWWRTsyCCADzVJ5Sp27c1mo9C7FtZVZiGYhfUdTTluIYF2oDnvVJdzDJPWmnjqapWQ+Ulmu3YkA4psMpVs1EV3Ek9MU6PpUS1ReiRqK3Gc9ac0jAbexqvC2V3HoOlOzk1kjB7jxHCX3iJUYnPy09mIOKjXJI4I96n2CRh5almHXNaWvuQxPmIGDjHtU8cmRyeaiabbKInxgccetEilW3Lye/uKdrMRLK2fnPUDGc1BHMXba/4GoZJmIx2NMRyGyDg1S1YmaaqChPQ9qmDxyWJXYu9Sfm7kUyIYhGTlu9RRAtD94AbuSfpVtCRBu5ppNJ3pCaxKHZprmkzTJGwCaEruwzmfEcu64hjH8Kkn8f8A9VYoqzqM/wBov5ZM8ZwPoKrDpX0dCPLTSOWTuwPrRkgUtFbCuKO9MbinDvTW6UADfw/SsLUR/pZrd6hfpWJqORdnFBvR3K8TLvUOuV71bupIpI1jjXAFUQQ3FXGtGVlbkjbnimm0rIdRR5rthbwFgQjYI60U6AFWY5x2waKydzPlXc+s33E56e1NXBTkgHoakfOMjI/3qaFbbkAZrzzq6EL7sEA1FuAAGTVhgpJAB3VDLtjAL/hjoaRSI5jH5fP3scCsuSRRx61LNMQ+4885rOmL7jJ2PX2oLSsSO+7JJ571VmHGd2Pb0pHuAR83TFUZ5fQnHrmmK4yUiJSBkEZ68+9Zs1xtO4t1/SpnmZgQ2PTNUJ1VxlD06girSFcnWYSA7uQe1Yl/L5T4Y528DPcVLJM1tyx47DNZF/eiQ4HSrjHUGQ3M+48ms9pfn6/SmvMW4qMcnmtkibk5OOc810nhfVPLkNnK3B+aP+orl+TUsIdHV1YoVOQR1zWdWkpxsxXPR7j5juU0sEgEmD0bn8ao6VqCalaZGPOTiRP6j2q35Y6HI9j1ryJXg+VlpXIblPmIA75FU2AyCa0drkGNyAQPlY96oSW7hjn7tZt63Liug3jOP4RVdmbd83TtVoIAu3cc9sVVkBEgRwQTTKSAS5ODx6YqaNPMcAHrUa27P8w/WtOzsmjQEkeY3rUtp7ETaSGBdoAPbjNFXG0+dj/qpAfpmoJbeSA4cYPp3qXFrU57iIcFSRwDQN3nEg45NHKxqSOucUmCZCB1zQMRgSMmpoZsja7Y285pseDlnOSDTJipfdGMCqXcQ+dAqKwIIJPTpTIUBlA9Oacm2S2cEtv3A5PQVJaQlcsR16VpppYixZdtsXv2/GlIRYto+8oJ/wDr1F5gklKjkL396SSRdh28E8fUU5PQaRBnk0HpSCj2xWJQCszWbwWlm2D+8f5VrRdhGhLEAAZJJriNV1A316zA/ul+VB7etdeDo+0nd7IicuVFQmlB4qPNOB4r30cw/PSlpmadQAq9TTX6UA8mkfOKQxf4VrNvIw11z6VoZOxcVEyOJy20kEelDNISszNS2EYOF5Jq/wCcCuChJx2p+5iT+7b8qXL54jbp6Ute4nZsqygTMDsxgdhRVn95n/VtRRqOyPqZlJQ4J59DTFO1Tu49h6/SmyNjvn3FV3nXPfOOteYzqSJWnUMewPoO9ULidmOScr7dqjnmGcqeenSqUku1ucjPPFSaJJCTSqc571AzjYQTz05qOWbIJXp71TllzwW/WqBsjuAI/wDdPcVnuxJ78flV133Lj1qi2+NyCuCelNIkaVLHcvXjqKrXLhVLKAGHVelW5ZIxEeQPpXNanqG0kK3PcitIq4FDULwu5FY0spY064nLMSaxbrU8Ex2+Ce7/AOFddOm3ojKdRIuz3EVsu6Q9egHU1nPq0zN+6VUHuMmqmXbLO+4980wFOoFdcaCW5ySrN7GnHqs/QuoPugwalj1w9JbcH3VqyiRjimBvkOabpR6oSqyXU6qDXhp0sV1EHBPTGCD6g122m65BrNoZYD86/fjb7yf/AFvevH2mLKqHoOgrRsLyeymSe3kaOVehH8j6iuWtgY1o6blxxLi9dj1jzCRgsRjp7UjTnoRzj8DWLpniG31MLG4EN1/cJ+Vz/sn+lau9XG2QEGvCrYedJ2kj0Kc4zV0yvKWz8pOP5fWnxruA805x0IqTYq/eOR69xTxgDIxj2rlk3sb6WHxMv3T271oQ3KDhx+IrOG3qBz7U5X5x1rO0kTKKZ0dvOxXEMyH/AGS20/rTpR5rD7RbbjjqcE/pXPqwz1waVpCB8z5Pb2qlUbVjL2WpcnhO0KilQGJx6VVJ2TMV7cfWhJmCsFcjcMH6U3BzUuVyHCw0ZVuB1qXaHUqThh04p7qGRWXANPCGXDBcEdT0qkyGiCALuwR81SyykLhAcnvThEqtwQT7c/8A1qOA3UbvX0q07LUVhqhYk29CfvY7VG5DNkDAp7JlSdwIqPBNS53HawE5peFXJp20IpZiAByc1yWu+JA4a2sX4PDyj+S/41rQozrSstiZSUVdieINZ8xms7dvlBxIw7+wrns8mowacD8xr6GjRVKFkcspczuyQGniowaeOlbEjvSn0wHgU7NAAOpoalHWkb0pWGIp+UU95CEqMfdFKw3ED1oAs2iMQXPINWieeFpUAjiVaaxwKLDILhjxxRUcjbmopXA+iJJ2HQ4HvVC4uFHc/hUVzcNzzxis97kFcP1PWvKPSSsTSXJ5+tV2uWPX8cVWkuQCeM/nVV9wbIfrzzTsJssyTbiRuB+tVX7jP4U1j0Izx6GoySvzMRTQiRHX+IVHfTRCPBI/GoLi7QIcnoK56/1MkFVbIrSMbiIb/UmRmjDZWsG4uckknj3pl3PnLFvxNc7e37zSbEJEan867KVK5jVqWLV7O8o2x8oeuO9ZyogPJI+tOjuSOvBpWuVJ5UGvRgoRRwSlJvUCIyOWFRFFLfJk/hTxcIDxGKeLzssYqm4vqTqtiEkrxtP40q5b+HNWInkmkwygL9K0II442DFQVHUGmqTlqmS6ijozPS2BXJGDUgj8sZNXWVS5IGBngVmXk/70qp4FXKPIrkKTmywGIrf03xLcW4EV4DcQjgMT86/Q9/xrlY5jnBNWRJlDjrisZ06dWNpI1jKdN3TPR7W/tr1QbSdZDjlDww+oqXzSrZ5U15VCZRMJdzK4PBU4IrqLLX76KIC4xcKP7/3vz/xrxq+XW1gejSxnSR1/2kH7yg+604To3R/zrnI/EenSMokZ4HPQMMj8xWrBdRyjMUqSD2Oa8yph5x3idkakZbM0d7Y6E+5pI2AfJBB+tQCdl6ofwpGuVC5LMPqK5nBvoaI0VBznP5VOJOn7v8zWQmp7HADlvYiri6nHgbztJ7CsnSkiJJsuDeegA/Cn8j7zfhUS3Ecg4Yn8aXzAp4ABqUpGbTJdzEYGceppuCW5yfemvPDEu+4mjjUd3YAfrWRe+M9FssrHM1zIO0QyPzPFbU6FWo7RizGU4x3ZuCMnrVa+1G005CZpPnxwi8sfwrkLrxld30ZFsotkP93lvz/wrGFy5clmLMTkknJNejQyuTd6unkYyrL7Jo6/rt9fRERrsg/55KeT9T3rCRZ3g8zaB7d61I38zk9KhmZByjDPcZr2KdGFNWirHO227syPtsgbGw5FB1B1PKVd3K7ElVz7VDP5TIS6jirsBD/ab/3RSjVHA+6Kokox+UVI1uAgOcZpaGiptq5a/tSTGQowOtTx6tG2N4IrLwI4XXOSe9IgDRe9NK5jNOLsdLE4kAZTkGp5I9q5PpWJaYWAEzbWHbNTvqM7JjAYdM5puJUZLqXVbp9aliw0y1hyX08ce5QCc9KmtNRcgO7ID6UrBdHSSsNvFQvKAnvWZ/avG5o2AHcUC6Wc5jOaTQ7lsmiozu2jpRU2A9pnuBjg49qznlxnBAx7fpQ06upywH4VVkKuODzjp615dj0rkjS4A6jHWmGYSAkH6VUeV0PK8enWq8khQ7gQAarlJLv2jgg9qz7q/K5wefaqtxetnKmsu5ui2STWkYCuPur5nzzise4n4JJwKdLKzsFXJY9hWrpPhP8AtuJnluGjC9FA61qmo77Gc5vocTd3DTuVUEIO3rVP7Pj5nOM9q6zU/CsttdiCGdXLHGSKsXHw81CG0Fw1xE4Izt6GuxYmjFI4nGbbbOMaKNhwMVa0vQp9VuvJgdBxkk9qvReHr6dm8qIEqcYzSW6ahomoI3lOr55A71U6kZL3XqEYtPVFbUfDlzp04id1dicDbVu48IanZWQuWaMqRnAPNWrua8ubkzSROCTkFh0q7faxc3WnR22GGxcE+tc/PU0szTlRyaR3zL8qkgVNEJWX532sD0q7Z3L2wYMoP1FVJGaW4LkYB7CuqniJJ67GM6Sa03JxHK0DSB1IHBHeqj2YeM5Iz6065k2Qny8j1qvbySTHGTmuj6xGS1M1RaehB5To+MZq5HCONzY+lWPs+EySCTQIsLXNKr/Kbxp9ym2EuSF5APFaAlxb89TxVZ7UNIDkjNTi22qPnOKwlUV9WbKndaIoKPMvuegrYswu/ArMhgLX7qrdB1rSggeFtxOacqkeoo05GrHc3EeAkzgemaZPqd0pP71TjoCoqkbp1O3YTiqk8kjuzFcA1m403rYtKa6midWugAcR59cVUl8R3iyFQkPHfaf8aqh2xgA8U1LZJX+bIJNTyUluiuao9mXf+Es1VB+7eJPpGP61Um8S6vcHEmoTAeikL/KiSyjVsZOKj/s5N2BnnvVQjQWqijOUavVlOSeSVsySM5PdiSf1puKu/YEXJJPFRm3BbgmuyEoJaI5pRlcuW7COx8xuwqJbnP7zd8o6ipAh+xGHBIJzVPyTkrjg0NpiSaJ3up5eFbavoKaqyN3oQBDtYdKmJBPFc8mzdIi2uvO4Cq93JKPlbGParoQCqV/94fSiD1sElpczSzFuCamdJVRSW4PvUA+/XWQWVpJYxboMtt5JrSUlFXZknJ7HMudgGH3HvSwSHeF9TXQXlhpn2ctGjKwHr3rEt4R5ylcmmpKWxMk+peubON4A4yHArKjZvN2l2x25rTu5pI4sBGJPHSslNySbirZ+lUwR614D8A/8JHov2h7jhnKlMdBWJ4i8KJo+q3NuoO2LGPer/gn4ir4b0eS0KuG3FlwvWsLWvFkur6rJeS7gX7HpUJdyr2Rl3KCMJtZgSOQaq28pt5yVb3INT3upLdPGNqjHcUkEQLFmAOaajrYTl1NNbpJY1IPPeiqkcKLIykkDqMUUcjDmPT/OBP3jn60jSnGQ30FUmmHucUxrgjv+VeZynp3LklxhSd2KzJrvJ4OfrTJZjjO78KoSyHkZqlEQ+afOeapHfPKscalnY4UDqTQS8jhVBZieAK6vwzawWTNNKoeYrjce3sKpyjDcl36GH/ZklkoDrmZxyf7vsK1dIa4si74YrtxVu/kjub0kDAzgVrzrarph2KAwXFZe2TuS4bHGzyyvd+YCc579q2dQ14NYxWyOxYLgkinadZxy3OHIKsec1Pq+m2sKoY9vJqXUi46oOTWxylpfy2jvnAJOarXt69xdpMwHFXZ4kMp4FVZ4FAx/KrpuD1HKDWhNPqSyW3l7OT71HN9la3JUkNgcVALbIOOeKjdEKDacccitYx6RI0W5HFBC5bdjNQzRQEqoABNWIbWaWN2jxkds1Vkt51nRCOSeOad5J2D3WFxp6eSTleR0rF02Jm1Dyx7g10E8MyRNleQMGsjQozJq4ycda6KabWpjJpO6LMiYk2g5INROkueFOKv38HkyZA6nrUA3FVGetWqTaumT7VJ2IxFKzKAv51YdMIAeoPNIVbzVGSKtPF+74HeuWrZS5XudVK7jzdDJtgVv3JHatQtmqcURFzISDzjtVsAkfdNRNy6GkFHqV8HJIBOajnj8yM7W+Ydqsxq4BGCOaRo8KcKfqa0gkldrUipKTaUXoVIxtOTUvy9RU620gGdpwaa0JXrGQKainFticmpJIbIvIPrQcBRzVqO3M0ZJO3B4BpstngcvSpxaVxVJJuzMxrhcMPeo45EZwMioNsfmPu3/AHu1O+zwnkPIK6FHQ5nLU1z5YjXaRk1EscbE5Az61nbVXgTv+VPRUDDdcMR6Yqyblm7t2IGwZPtULQyxxq7LgGrbuFCqsoU+pqGSN5hh7uPHala472IFkB6Cqd8cv+FaiabJtyLmHHuajbR3uG4u7f0+/UqNncbldWOfH3q6iPU7aK0jQsQQuDxUK+Ebpm+S6tT/ANtKmPg/U5AAJLdvpIKuUVJWZmm1sUb7UYJECxHt0pdBv00+/W6kgWZV/gPerTeBtXz92I/RxUq+DNbUfLAh+jihJINWdIvjjTSPn0mL6cVIPG2jE5bR4T+ArnU8L6yi4bT1Y/7wpG8Nav8A9Av8jSC7OlHjPQe+jxfkKX/hMfDzD5tGj/75Fcq3hrVe+lv+BqM+HdUH/MLlp6BdnWHxV4bPP9jx/wDfIrM1jxBo15ZtFaWAilPRsYxWG2g6igJOlz4+lZggPmspiZSDgg9qasJsvxnzW+XnAoq3Yw/uvu4oqyTqWkA6Go2m4OefxqJicVE/evNsemEk1RQxTXlwIYVLOfyH1qGQndWp4WYm9nyegGK1pQUnYyrTcY3Rrx6PbWMG3zd05+85H6D2q9a6dth3ebgnsao6iT9q6961rclrHLckCta2Xw5ea5wU8fJtqxmmxmNz8pBGetXLuGdLbb971xTdJYvM4Y5571e1L5FG3jp0rmlgVGLdzqhi3JrQy9MhuGZtqHI61X1B5QxVgeK6K2+VcrxxWdqfzbsjPy1zVcPywWpvCvzT2OMupiGNUJbp+Oa11VWuCCAapXsaLdoAoAzUxVrI6ObmGGUiMHpkVV35JOfwrWnjQBcKOlYlx8pbHHNerhIK9zz8TLS3maFqWFq5A6DrVSKRmu42ZuM1Yt/+PGT6VTg/4/I/rXf7NODPP537Q0r1mkikGO3XHNc/4f41XcWAxmt28J3P9DWHoIBv3z6GuWtojqo6s19UcEgE5qjEhZ8n7o6Ut39+kTiMYrCnNxR01KSbLGweeuDWnEEhG6TABFZdj811GDzWhqH3h7GuScm6tzpjBKlYSC8tzcT8DAIxxUhuoMH5f0rL0oB2mLDJzU9yArMBxxWs67XQyjRi2WVu4Qo4z+FRz3cbwsoHJ9qop/qxSH7hpOvKxpGhG5dW9VUC7ScCkNwLhgmMe9UCTt/GnxffH1qXVbjYapJSuTTSlTtQkCq0kjEH5iamm6mqrfcpQk7BOKuUInTe2496khj85ztbAqngb2471bseJTj0rui9DgktSw1sqMMtSrDGGGVOPenSKN+cUxqYkSvGDKTgYpph3sMED8KlVQVPFPtwNwGOKAKt2uyLbu4IrCmxFxu5rY1n5CAvHFc+5LOSeaaFccJnHRj+dSx3UoPEjg+zGqtKvWmI1E1C52hfPk/76NWF1O8QfLdTD/gZrLTrU9IZoLrWor0vZx/wM1Zh8Raoh/4/piP96sanjpQB0A8U6qvS8k/E1PF4r1X/AJ+3rmwTU60WFc7PTPE9/cXccUk5KscHIFY+pIDqV1gDPmVDon/ITh/3qsaj/wAhO6/36EtQewW4xGKKfb/6uitLEXP/2Q==">
            <a:extLst>
              <a:ext uri="{FF2B5EF4-FFF2-40B4-BE49-F238E27FC236}">
                <a16:creationId xmlns:a16="http://schemas.microsoft.com/office/drawing/2014/main" id="{5D2EC8DE-2155-9C0B-5E6F-FF66E9632C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E26ABC4E-D62C-4948-AE23-0BDFE80FBD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41916" y="934611"/>
            <a:ext cx="66863" cy="1231240"/>
          </a:xfrm>
          <a:prstGeom prst="rect">
            <a:avLst/>
          </a:prstGeom>
          <a:solidFill>
            <a:schemeClr val="tx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8B4400E8-93A1-4202-95CC-24B87E122D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882895" y="1071981"/>
            <a:ext cx="58077" cy="1124581"/>
          </a:xfrm>
          <a:prstGeom prst="rect">
            <a:avLst/>
          </a:prstGeom>
          <a:solidFill>
            <a:schemeClr val="tx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69B054DB-DFCE-4B74-9B3E-14256E43E40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17201" y="996413"/>
            <a:ext cx="173453" cy="136544"/>
          </a:xfrm>
          <a:prstGeom prst="ellipse">
            <a:avLst/>
          </a:prstGeom>
          <a:solidFill>
            <a:srgbClr val="002060"/>
          </a:solidFill>
          <a:ln w="50800" cap="sq">
            <a:solidFill>
              <a:srgbClr val="00C0AA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 panose="02010600030101010101" pitchFamily="2" charset="-122"/>
            </a:endParaRP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A4C4E275-F64E-49FC-8FCD-FE15D53D2C8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15055" y="1421546"/>
            <a:ext cx="4695966" cy="6965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网络订餐</a:t>
            </a:r>
            <a:r>
              <a:rPr kumimoji="1" lang="zh-CN" altLang="en-US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、</a:t>
            </a:r>
            <a:r>
              <a:rPr kumimoji="1" lang="en-US" altLang="zh-CN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直播电商等新业态</a:t>
            </a:r>
            <a:r>
              <a:rPr kumimoji="1" lang="zh-CN" altLang="en-US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爆发式增长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，</a:t>
            </a:r>
            <a:r>
              <a:rPr kumimoji="1" lang="en-US" altLang="zh-CN" b="1" dirty="0" err="1">
                <a:ln w="12700">
                  <a:noFill/>
                </a:ln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供应链碎片化</a:t>
            </a:r>
            <a:r>
              <a:rPr kumimoji="1" lang="zh-CN" altLang="en-US" b="1" dirty="0">
                <a:ln w="12700">
                  <a:noFill/>
                </a:ln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加剧监管盲区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37DDAD6C-9ECD-4636-B2B3-6B2106E06FE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375244" y="1329838"/>
            <a:ext cx="5112406" cy="6965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zh-CN" altLang="en-US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人造肉、</a:t>
            </a:r>
            <a:r>
              <a:rPr kumimoji="1" lang="en-US" altLang="zh-CN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3D</a:t>
            </a:r>
            <a:r>
              <a:rPr kumimoji="1" lang="zh-CN" altLang="en-US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食品、分子食品等新型品类激增，</a:t>
            </a:r>
            <a:r>
              <a:rPr kumimoji="1" lang="zh-CN" altLang="en-US" b="1" dirty="0">
                <a:ln w="12700">
                  <a:noFill/>
                </a:ln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Source Han Sans" panose="020B0400000000000000" charset="-122"/>
              </a:rPr>
              <a:t>食品未知风险和真实性分析检测难度剧增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kumimoji="1" lang="zh-CN" altLang="en-US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31" name="标题 1">
            <a:extLst>
              <a:ext uri="{FF2B5EF4-FFF2-40B4-BE49-F238E27FC236}">
                <a16:creationId xmlns:a16="http://schemas.microsoft.com/office/drawing/2014/main" id="{2BD9382B-D27B-4E91-9DE2-7155C930859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079773" y="914258"/>
            <a:ext cx="173453" cy="136544"/>
          </a:xfrm>
          <a:prstGeom prst="ellipse">
            <a:avLst/>
          </a:prstGeom>
          <a:solidFill>
            <a:srgbClr val="264897"/>
          </a:solidFill>
          <a:ln w="50800" cap="sq">
            <a:solidFill>
              <a:srgbClr val="00C0AA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 panose="02010600030101010101" pitchFamily="2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2965DB3B-A535-40C4-8386-B71D0942E9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208" y="2498416"/>
            <a:ext cx="1877011" cy="118519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C6F5951-BEDD-42FE-861B-7BF0A35B1E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9264" y="2489157"/>
            <a:ext cx="1867547" cy="121580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E8D0E0E-6849-4C7D-BDEC-08C13E7445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6175" y="2508214"/>
            <a:ext cx="1867547" cy="1201869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B7DEE433-C2EF-4CA0-976D-8D3C29317CB3}"/>
              </a:ext>
            </a:extLst>
          </p:cNvPr>
          <p:cNvSpPr/>
          <p:nvPr/>
        </p:nvSpPr>
        <p:spPr>
          <a:xfrm>
            <a:off x="235208" y="4016126"/>
            <a:ext cx="2864734" cy="243861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政府监管端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海关‌、市场监管、卫生健康、农业农村等持续设置相关岗位，提供稳定编制就业机会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Picture 4" descr="图片">
            <a:extLst>
              <a:ext uri="{FF2B5EF4-FFF2-40B4-BE49-F238E27FC236}">
                <a16:creationId xmlns:a16="http://schemas.microsoft.com/office/drawing/2014/main" id="{D40F3CF7-0DDB-4151-A3F2-E8CE5FD31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292" y="2508214"/>
            <a:ext cx="1845500" cy="120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5F556527-B602-4DA3-86DE-D50D7AC0FFF4}"/>
              </a:ext>
            </a:extLst>
          </p:cNvPr>
          <p:cNvSpPr/>
          <p:nvPr/>
        </p:nvSpPr>
        <p:spPr>
          <a:xfrm>
            <a:off x="3228608" y="4008191"/>
            <a:ext cx="2864734" cy="243861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政策红利端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国家强制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食品企业配备“食品安全工程师”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新增食品安全管理师岗位就达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8.7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万个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A1698C4-BE09-4FE0-8293-7CA0ADDF5B37}"/>
              </a:ext>
            </a:extLst>
          </p:cNvPr>
          <p:cNvSpPr/>
          <p:nvPr/>
        </p:nvSpPr>
        <p:spPr>
          <a:xfrm>
            <a:off x="6186200" y="4016124"/>
            <a:ext cx="2864734" cy="244800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企业管理端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90%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规模以上食品企业已建立</a:t>
            </a:r>
            <a:r>
              <a:rPr lang="en-US" altLang="zh-CN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HACCP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体系，体系内审员供不应求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DBAFC3D-9D68-42D8-AA8F-BE45BACAE813}"/>
              </a:ext>
            </a:extLst>
          </p:cNvPr>
          <p:cNvSpPr/>
          <p:nvPr/>
        </p:nvSpPr>
        <p:spPr>
          <a:xfrm>
            <a:off x="9143792" y="4029067"/>
            <a:ext cx="2864734" cy="243861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技术前沿端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第三方检测机构数量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年增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23%</a:t>
            </a:r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，掌握多组学、高分辨质谱、快检等前沿技术，成为抢手人才</a:t>
            </a:r>
            <a:endParaRPr lang="en-US" altLang="zh-CN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" name="Picture 2" descr="https://mmbiz.qpic.cn/sz_mmbiz_jpg/03UUuUr98GKPzxrZmcXia3JWibLgLwbxOoOj8vwSJ22lG7RId1brlI1QXyiapKtU2yRAGz5y3MJ7C2fGYibcIyXDBg/640?wx_fmt=jpeg&amp;from=appmsg">
            <a:extLst>
              <a:ext uri="{FF2B5EF4-FFF2-40B4-BE49-F238E27FC236}">
                <a16:creationId xmlns:a16="http://schemas.microsoft.com/office/drawing/2014/main" id="{ADB665A5-EED6-4781-A8E5-93EB3CBB3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481" y="2549093"/>
            <a:ext cx="1919681" cy="108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5216425D-33B3-44D6-99A4-DD52E8137CC2}"/>
              </a:ext>
            </a:extLst>
          </p:cNvPr>
          <p:cNvSpPr txBox="1"/>
          <p:nvPr/>
        </p:nvSpPr>
        <p:spPr>
          <a:xfrm>
            <a:off x="6147283" y="3335608"/>
            <a:ext cx="946222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人造肉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A53FB32-BC85-4218-A022-B69AC77717F7}"/>
              </a:ext>
            </a:extLst>
          </p:cNvPr>
          <p:cNvSpPr txBox="1"/>
          <p:nvPr/>
        </p:nvSpPr>
        <p:spPr>
          <a:xfrm>
            <a:off x="8458335" y="3333528"/>
            <a:ext cx="990465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72D0408-F44E-4020-A587-D2951C8DDCA3}"/>
              </a:ext>
            </a:extLst>
          </p:cNvPr>
          <p:cNvSpPr txBox="1"/>
          <p:nvPr/>
        </p:nvSpPr>
        <p:spPr>
          <a:xfrm>
            <a:off x="10791525" y="3277432"/>
            <a:ext cx="1136392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分子食品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8FCF65A-4E1F-46DC-BA30-3B64CE485B75}"/>
              </a:ext>
            </a:extLst>
          </p:cNvPr>
          <p:cNvSpPr txBox="1"/>
          <p:nvPr/>
        </p:nvSpPr>
        <p:spPr>
          <a:xfrm>
            <a:off x="1213258" y="3340751"/>
            <a:ext cx="1097641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网络订餐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9089D131-4F0A-4677-937A-902C5ED1015A}"/>
              </a:ext>
            </a:extLst>
          </p:cNvPr>
          <p:cNvSpPr txBox="1"/>
          <p:nvPr/>
        </p:nvSpPr>
        <p:spPr>
          <a:xfrm>
            <a:off x="3437100" y="3314278"/>
            <a:ext cx="1097641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直播电商</a:t>
            </a:r>
          </a:p>
        </p:txBody>
      </p:sp>
      <p:sp>
        <p:nvSpPr>
          <p:cNvPr id="46" name="标题 1">
            <a:extLst>
              <a:ext uri="{FF2B5EF4-FFF2-40B4-BE49-F238E27FC236}">
                <a16:creationId xmlns:a16="http://schemas.microsoft.com/office/drawing/2014/main" id="{2CF3CC8C-7E2B-42CB-958B-EDC8ED6437E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99584" y="620688"/>
            <a:ext cx="6361192" cy="6221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商业模式变革</a:t>
            </a:r>
          </a:p>
        </p:txBody>
      </p:sp>
      <p:sp>
        <p:nvSpPr>
          <p:cNvPr id="47" name="标题 1">
            <a:extLst>
              <a:ext uri="{FF2B5EF4-FFF2-40B4-BE49-F238E27FC236}">
                <a16:creationId xmlns:a16="http://schemas.microsoft.com/office/drawing/2014/main" id="{B942F671-FBCB-4360-B614-2275A30DDE8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431552" y="620688"/>
            <a:ext cx="6361192" cy="6221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新兴领域食品蓬勃兴起</a:t>
            </a:r>
          </a:p>
        </p:txBody>
      </p:sp>
    </p:spTree>
    <p:extLst>
      <p:ext uri="{BB962C8B-B14F-4D97-AF65-F5344CB8AC3E}">
        <p14:creationId xmlns:p14="http://schemas.microsoft.com/office/powerpoint/2010/main" val="1537606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71864" y="133088"/>
            <a:ext cx="5918448" cy="576064"/>
          </a:xfrm>
        </p:spPr>
        <p:txBody>
          <a:bodyPr>
            <a:noAutofit/>
          </a:bodyPr>
          <a:lstStyle/>
          <a:p>
            <a:pPr algn="l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  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3392" y="1268760"/>
            <a:ext cx="8229600" cy="494100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800" b="1" dirty="0">
                <a:solidFill>
                  <a:srgbClr val="005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zh-CN" sz="2800" b="1" dirty="0">
                <a:solidFill>
                  <a:srgbClr val="005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zh-CN" altLang="en-US" sz="2800" b="1" dirty="0">
                <a:solidFill>
                  <a:srgbClr val="005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负责人介绍及专业</a:t>
            </a:r>
            <a:r>
              <a:rPr lang="zh-CN" altLang="zh-CN" sz="2800" b="1" dirty="0">
                <a:solidFill>
                  <a:srgbClr val="005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师资队伍简介</a:t>
            </a:r>
            <a:endParaRPr lang="en-US" altLang="zh-CN" sz="2800" b="1" dirty="0">
              <a:solidFill>
                <a:srgbClr val="005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800" b="1" dirty="0">
                <a:solidFill>
                  <a:srgbClr val="005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zh-CN" sz="2800" b="1" dirty="0">
                <a:solidFill>
                  <a:srgbClr val="005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专业覆盖领域介绍</a:t>
            </a:r>
            <a:endParaRPr lang="en-US" altLang="zh-CN" sz="2800" b="1" dirty="0">
              <a:solidFill>
                <a:srgbClr val="005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800" b="1" dirty="0">
                <a:solidFill>
                  <a:srgbClr val="005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zh-CN" sz="2800" b="1" dirty="0">
                <a:solidFill>
                  <a:srgbClr val="005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专业历史沿革</a:t>
            </a:r>
            <a:endParaRPr lang="en-US" altLang="zh-CN" sz="2800" b="1" dirty="0">
              <a:solidFill>
                <a:srgbClr val="005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800" b="1" dirty="0">
                <a:solidFill>
                  <a:srgbClr val="005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800" b="1" dirty="0">
                <a:solidFill>
                  <a:srgbClr val="005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专业学习攻略</a:t>
            </a:r>
            <a:endParaRPr lang="en-US" altLang="zh-CN" sz="2800" b="1" dirty="0">
              <a:solidFill>
                <a:srgbClr val="005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800" b="1" dirty="0">
                <a:solidFill>
                  <a:srgbClr val="005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2800" b="1" dirty="0">
                <a:solidFill>
                  <a:srgbClr val="005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专业特色优势</a:t>
            </a:r>
            <a:endParaRPr lang="en-US" altLang="zh-CN" sz="2800" b="1" dirty="0">
              <a:solidFill>
                <a:srgbClr val="005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800" b="1" dirty="0">
                <a:solidFill>
                  <a:srgbClr val="005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 </a:t>
            </a:r>
            <a:r>
              <a:rPr lang="zh-CN" altLang="zh-CN" sz="2800" b="1" dirty="0">
                <a:solidFill>
                  <a:srgbClr val="005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专业学生培养质量</a:t>
            </a:r>
            <a:endParaRPr lang="en-US" altLang="zh-CN" sz="2800" b="1" dirty="0">
              <a:solidFill>
                <a:srgbClr val="005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26A37939-7686-41CC-A8D3-F58D0B3721D2}" type="slidenum">
              <a:rPr lang="zh-CN" altLang="en-US" smtClean="0"/>
              <a:pPr/>
              <a:t>5</a:t>
            </a:fld>
            <a:r>
              <a:rPr lang="zh-CN" altLang="en-US"/>
              <a:t>页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8135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带头人介绍及专业</a:t>
            </a:r>
            <a:r>
              <a:rPr lang="zh-CN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师资队伍简介</a:t>
            </a:r>
            <a:endParaRPr lang="zh-CN" altLang="en-US" sz="32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14077B-F62C-4AA1-9D5A-FA6EEA64E729}"/>
              </a:ext>
            </a:extLst>
          </p:cNvPr>
          <p:cNvSpPr/>
          <p:nvPr/>
        </p:nvSpPr>
        <p:spPr>
          <a:xfrm>
            <a:off x="479376" y="827903"/>
            <a:ext cx="75937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专业带头人</a:t>
            </a:r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——</a:t>
            </a:r>
            <a:r>
              <a:rPr lang="zh-CN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徐斐，江西临川人，教授</a:t>
            </a:r>
            <a:r>
              <a:rPr lang="en-US" altLang="zh-CN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/</a:t>
            </a:r>
            <a:r>
              <a:rPr lang="zh-CN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博导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33FABF1-6CFE-4F95-9BA3-E3D79C81A317}"/>
              </a:ext>
            </a:extLst>
          </p:cNvPr>
          <p:cNvSpPr/>
          <p:nvPr/>
        </p:nvSpPr>
        <p:spPr>
          <a:xfrm>
            <a:off x="2974338" y="1430792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学习工作经历：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305D234-01FE-4C1D-A8E6-0EFC711BA983}"/>
              </a:ext>
            </a:extLst>
          </p:cNvPr>
          <p:cNvSpPr/>
          <p:nvPr/>
        </p:nvSpPr>
        <p:spPr>
          <a:xfrm>
            <a:off x="2951965" y="1850043"/>
            <a:ext cx="8016259" cy="1099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1989-2000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无锡轻工业学院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江南大学 食品工程、食品科学 本硕博</a:t>
            </a:r>
          </a:p>
          <a:p>
            <a:pPr algn="just">
              <a:lnSpc>
                <a:spcPct val="125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2000-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至今 上海理工大学 食品研究所 讲师、副教授、教授</a:t>
            </a:r>
          </a:p>
          <a:p>
            <a:pPr algn="just">
              <a:lnSpc>
                <a:spcPct val="125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2015-2016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美国俄勒冈州立大学，食品科学与工程系，访问学者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67E332D-7A7F-4E4E-B3E0-08E5BE842B0A}"/>
              </a:ext>
            </a:extLst>
          </p:cNvPr>
          <p:cNvSpPr/>
          <p:nvPr/>
        </p:nvSpPr>
        <p:spPr>
          <a:xfrm>
            <a:off x="2927648" y="3116458"/>
            <a:ext cx="3744416" cy="1980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个人主要荣誉：</a:t>
            </a:r>
          </a:p>
          <a:p>
            <a:pPr algn="just">
              <a:lnSpc>
                <a:spcPct val="125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宝钢优秀教师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上海领军人才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上海市优秀学术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技术带头人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上海市“五一” 巾帼奖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C1CF37B-8FA8-4B6C-83EC-5EE1FB11997D}"/>
              </a:ext>
            </a:extLst>
          </p:cNvPr>
          <p:cNvSpPr/>
          <p:nvPr/>
        </p:nvSpPr>
        <p:spPr>
          <a:xfrm>
            <a:off x="6600056" y="3025810"/>
            <a:ext cx="6096000" cy="23655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主要社会兼职：</a:t>
            </a:r>
          </a:p>
          <a:p>
            <a:pPr>
              <a:lnSpc>
                <a:spcPct val="125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上海食品快速检测工程技术研究中心主任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上海市食品安全专家委员会委员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上海市学位委员会食品学科评议组成员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上海市食品药品安全研究会理事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九三中央科普工作委员会委员等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27A4A9F-65CD-B1BC-9B4E-E35846DD38EB}"/>
              </a:ext>
            </a:extLst>
          </p:cNvPr>
          <p:cNvSpPr/>
          <p:nvPr/>
        </p:nvSpPr>
        <p:spPr>
          <a:xfrm>
            <a:off x="0" y="5457868"/>
            <a:ext cx="11712624" cy="1067476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C1F4737-233C-7044-3329-BA2C17043836}"/>
              </a:ext>
            </a:extLst>
          </p:cNvPr>
          <p:cNvSpPr txBox="1"/>
          <p:nvPr/>
        </p:nvSpPr>
        <p:spPr>
          <a:xfrm>
            <a:off x="263351" y="5441872"/>
            <a:ext cx="6768752" cy="1099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长期专注于食品质量安全快速检测和风险评估研究</a:t>
            </a:r>
          </a:p>
          <a:p>
            <a:pPr algn="just">
              <a:lnSpc>
                <a:spcPct val="125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是国内食品速测生物传感器研发的开创学者之一</a:t>
            </a:r>
          </a:p>
          <a:p>
            <a:pPr algn="just">
              <a:lnSpc>
                <a:spcPct val="125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联系邮箱：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xufei.first@263.net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79342A1-85D4-4C10-AEBB-E8263734A491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79224"/>
            <a:ext cx="1544400" cy="194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41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带头人介绍及专业</a:t>
            </a:r>
            <a:r>
              <a:rPr lang="zh-CN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师资队伍简介</a:t>
            </a:r>
            <a:endParaRPr lang="zh-CN" altLang="en-US" sz="3200" dirty="0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2414370E-E313-4931-A1BE-FC2BF28D7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9280" y="1604184"/>
            <a:ext cx="4857064" cy="1377749"/>
          </a:xfrm>
          <a:prstGeom prst="rect">
            <a:avLst/>
          </a:prstGeom>
          <a:solidFill>
            <a:srgbClr val="DEE1F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p"/>
            </a:pPr>
            <a:r>
              <a:rPr lang="en-US" altLang="zh-CN" sz="1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2024</a:t>
            </a:r>
            <a:r>
              <a:rPr lang="zh-CN" altLang="en-US" sz="1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软科中国大学专业排名 </a:t>
            </a:r>
            <a:r>
              <a:rPr lang="en-US" altLang="zh-CN" sz="1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19/150</a:t>
            </a:r>
            <a:r>
              <a:rPr lang="zh-CN" altLang="en-US" sz="1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所</a:t>
            </a:r>
            <a:r>
              <a:rPr lang="en-US" altLang="zh-CN" sz="1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A</a:t>
            </a:r>
            <a:r>
              <a:rPr lang="zh-CN" altLang="en-US" sz="1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级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p"/>
            </a:pPr>
            <a:r>
              <a:rPr lang="zh-CN" altLang="en-US" sz="1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上海市一流本科专业</a:t>
            </a:r>
            <a:endParaRPr lang="en-US" altLang="zh-CN" sz="1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p"/>
            </a:pPr>
            <a:r>
              <a:rPr lang="zh-CN" altLang="en-US" sz="1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拥有一级学科博士点</a:t>
            </a:r>
            <a:endParaRPr lang="en-US" altLang="zh-CN" sz="1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p"/>
            </a:pPr>
            <a:r>
              <a:rPr lang="zh-CN" altLang="en-US" sz="1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拥有博士后流动站</a:t>
            </a:r>
            <a:endParaRPr lang="en-US" altLang="zh-CN" sz="1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CD165F1-3FC8-4982-850E-D521B554845C}"/>
              </a:ext>
            </a:extLst>
          </p:cNvPr>
          <p:cNvSpPr/>
          <p:nvPr/>
        </p:nvSpPr>
        <p:spPr>
          <a:xfrm>
            <a:off x="373797" y="1741099"/>
            <a:ext cx="941729" cy="22080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bg2"/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FA3C4CA-03C2-455E-B705-9E0E8786376B}"/>
              </a:ext>
            </a:extLst>
          </p:cNvPr>
          <p:cNvSpPr/>
          <p:nvPr/>
        </p:nvSpPr>
        <p:spPr>
          <a:xfrm>
            <a:off x="366436" y="2121009"/>
            <a:ext cx="1957201" cy="221411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9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02B8D07-02B4-4226-A72D-5F5D35560C41}"/>
              </a:ext>
            </a:extLst>
          </p:cNvPr>
          <p:cNvSpPr/>
          <p:nvPr/>
        </p:nvSpPr>
        <p:spPr>
          <a:xfrm>
            <a:off x="366436" y="2482632"/>
            <a:ext cx="2530537" cy="221411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9000">
                <a:srgbClr val="00B05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DE6FD2E-8222-4C89-A12D-C5C4636ACC4B}"/>
              </a:ext>
            </a:extLst>
          </p:cNvPr>
          <p:cNvSpPr/>
          <p:nvPr/>
        </p:nvSpPr>
        <p:spPr>
          <a:xfrm>
            <a:off x="366435" y="2841902"/>
            <a:ext cx="4333466" cy="221411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9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7D6C80D-CE32-49CC-BAA3-912745CB63A4}"/>
              </a:ext>
            </a:extLst>
          </p:cNvPr>
          <p:cNvSpPr txBox="1"/>
          <p:nvPr/>
        </p:nvSpPr>
        <p:spPr>
          <a:xfrm>
            <a:off x="1437567" y="1656678"/>
            <a:ext cx="1821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800000"/>
                </a:solidFill>
                <a:latin typeface="Verdana" pitchFamily="34" charset="0"/>
                <a:ea typeface="黑体" pitchFamily="49" charset="-122"/>
              </a:rPr>
              <a:t>国家级人才 </a:t>
            </a:r>
            <a:r>
              <a:rPr lang="en-US" altLang="zh-CN" b="1" dirty="0">
                <a:solidFill>
                  <a:srgbClr val="800000"/>
                </a:solidFill>
                <a:latin typeface="Verdana" pitchFamily="34" charset="0"/>
                <a:ea typeface="黑体" pitchFamily="49" charset="-122"/>
              </a:rPr>
              <a:t>7</a:t>
            </a:r>
            <a:r>
              <a:rPr lang="zh-CN" altLang="en-US" b="1" dirty="0">
                <a:solidFill>
                  <a:srgbClr val="800000"/>
                </a:solidFill>
                <a:latin typeface="Verdana" pitchFamily="34" charset="0"/>
                <a:ea typeface="黑体" pitchFamily="49" charset="-122"/>
              </a:rPr>
              <a:t>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78570B7-CD91-4E5D-B6D5-34057C68BF55}"/>
              </a:ext>
            </a:extLst>
          </p:cNvPr>
          <p:cNvSpPr txBox="1"/>
          <p:nvPr/>
        </p:nvSpPr>
        <p:spPr>
          <a:xfrm>
            <a:off x="2405114" y="2029417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2712A8"/>
                </a:solidFill>
                <a:latin typeface="Verdana" pitchFamily="34" charset="0"/>
                <a:ea typeface="黑体" pitchFamily="49" charset="-122"/>
              </a:rPr>
              <a:t>省部级人才 </a:t>
            </a:r>
            <a:r>
              <a:rPr lang="en-US" altLang="zh-CN" b="1" dirty="0">
                <a:solidFill>
                  <a:srgbClr val="2712A8"/>
                </a:solidFill>
                <a:latin typeface="Verdana" pitchFamily="34" charset="0"/>
                <a:ea typeface="黑体" pitchFamily="49" charset="-122"/>
              </a:rPr>
              <a:t>22</a:t>
            </a:r>
            <a:r>
              <a:rPr lang="zh-CN" altLang="en-US" b="1" dirty="0">
                <a:solidFill>
                  <a:srgbClr val="2712A8"/>
                </a:solidFill>
                <a:latin typeface="Verdana" pitchFamily="34" charset="0"/>
                <a:ea typeface="黑体" pitchFamily="49" charset="-122"/>
              </a:rPr>
              <a:t>人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8B08F2E-EA62-4C2D-8B2D-691B99ADD98F}"/>
              </a:ext>
            </a:extLst>
          </p:cNvPr>
          <p:cNvSpPr txBox="1"/>
          <p:nvPr/>
        </p:nvSpPr>
        <p:spPr>
          <a:xfrm>
            <a:off x="3074880" y="2408565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3300"/>
                </a:solidFill>
                <a:latin typeface="Verdana" pitchFamily="34" charset="0"/>
                <a:ea typeface="黑体" pitchFamily="49" charset="-122"/>
              </a:rPr>
              <a:t>海外学习经历 </a:t>
            </a:r>
            <a:r>
              <a:rPr lang="en-US" altLang="zh-CN" b="1" dirty="0">
                <a:solidFill>
                  <a:srgbClr val="003300"/>
                </a:solidFill>
                <a:latin typeface="Verdana" pitchFamily="34" charset="0"/>
                <a:ea typeface="黑体" pitchFamily="49" charset="-122"/>
              </a:rPr>
              <a:t>32</a:t>
            </a:r>
            <a:r>
              <a:rPr lang="zh-CN" altLang="en-US" b="1" dirty="0">
                <a:solidFill>
                  <a:srgbClr val="003300"/>
                </a:solidFill>
                <a:latin typeface="Verdana" pitchFamily="34" charset="0"/>
                <a:ea typeface="黑体" pitchFamily="49" charset="-122"/>
              </a:rPr>
              <a:t>人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EFA9888-3BE1-493B-BCFA-3E7AC029E09C}"/>
              </a:ext>
            </a:extLst>
          </p:cNvPr>
          <p:cNvSpPr txBox="1"/>
          <p:nvPr/>
        </p:nvSpPr>
        <p:spPr>
          <a:xfrm>
            <a:off x="4734950" y="2777835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3300"/>
                </a:solidFill>
                <a:latin typeface="Verdana" pitchFamily="34" charset="0"/>
                <a:ea typeface="黑体" pitchFamily="49" charset="-122"/>
              </a:rPr>
              <a:t>博士学位</a:t>
            </a:r>
            <a:r>
              <a:rPr lang="en-US" altLang="zh-CN" b="1" dirty="0">
                <a:solidFill>
                  <a:srgbClr val="003300"/>
                </a:solidFill>
                <a:latin typeface="Verdana" pitchFamily="34" charset="0"/>
                <a:ea typeface="黑体" pitchFamily="49" charset="-122"/>
              </a:rPr>
              <a:t>49</a:t>
            </a:r>
            <a:r>
              <a:rPr lang="zh-CN" altLang="en-US" b="1" dirty="0">
                <a:solidFill>
                  <a:srgbClr val="003300"/>
                </a:solidFill>
                <a:latin typeface="Verdana" pitchFamily="34" charset="0"/>
                <a:ea typeface="黑体" pitchFamily="49" charset="-122"/>
              </a:rPr>
              <a:t>人</a:t>
            </a: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DAC3CAC2-9D1E-4A39-991E-CE2F5B337903}"/>
              </a:ext>
            </a:extLst>
          </p:cNvPr>
          <p:cNvSpPr txBox="1"/>
          <p:nvPr/>
        </p:nvSpPr>
        <p:spPr>
          <a:xfrm>
            <a:off x="373796" y="829905"/>
            <a:ext cx="11533281" cy="55976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师资队伍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：共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49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人，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17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位教授，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23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位副教授，全具有博士学位，其中博导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24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名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ED6A3F28-E4F6-43FC-9355-28344F944771}"/>
              </a:ext>
            </a:extLst>
          </p:cNvPr>
          <p:cNvCxnSpPr/>
          <p:nvPr/>
        </p:nvCxnSpPr>
        <p:spPr>
          <a:xfrm>
            <a:off x="441276" y="3181653"/>
            <a:ext cx="1115475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19A3E938-6E46-4C1D-B840-793390E005BC}"/>
              </a:ext>
            </a:extLst>
          </p:cNvPr>
          <p:cNvSpPr txBox="1"/>
          <p:nvPr/>
        </p:nvSpPr>
        <p:spPr>
          <a:xfrm>
            <a:off x="6561120" y="1601147"/>
            <a:ext cx="438150" cy="1384995"/>
          </a:xfrm>
          <a:prstGeom prst="rect">
            <a:avLst/>
          </a:prstGeom>
          <a:solidFill>
            <a:srgbClr val="DEE1F0"/>
          </a:solidFill>
        </p:spPr>
        <p:txBody>
          <a:bodyPr wrap="square" rtlCol="0">
            <a:spAutoFit/>
          </a:bodyPr>
          <a:lstStyle/>
          <a:p>
            <a:r>
              <a:rPr lang="zh-CN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专业建设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D4E1CE91-D542-4299-A13E-D69DB8F8B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60" y="3402307"/>
            <a:ext cx="1066746" cy="1340638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AE0616A9-E60A-4AA9-8138-F9E0C8EF55FA}"/>
              </a:ext>
            </a:extLst>
          </p:cNvPr>
          <p:cNvSpPr/>
          <p:nvPr/>
        </p:nvSpPr>
        <p:spPr>
          <a:xfrm>
            <a:off x="1400864" y="3509901"/>
            <a:ext cx="4258312" cy="1234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方亚鹏 教授，健康科学与工程学院 院长、“十四五”国家重点研发计划首席科学家。长江学者、万人计划、优青、科技部创新人才推进计划、教育部新世纪优秀人才</a:t>
            </a:r>
            <a:endParaRPr lang="zh-CN" altLang="en-US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B200B52F-C2CA-4700-A981-0B1FE48BA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937" y="3423810"/>
            <a:ext cx="1080120" cy="1441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2212194" algn="ctr" rotWithShape="0">
                    <a:srgbClr val="333333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78B4CFED-7EBE-469E-A3CA-BCC34C2EB891}"/>
              </a:ext>
            </a:extLst>
          </p:cNvPr>
          <p:cNvSpPr/>
          <p:nvPr/>
        </p:nvSpPr>
        <p:spPr>
          <a:xfrm>
            <a:off x="7050014" y="3476081"/>
            <a:ext cx="4802256" cy="1234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徐斐 教授，上海理工大学图书馆 馆长、上海食品快速检测工程技术研究中心主任、上海市领军人才、上海市“五一”劳动奖章、上海市学位委员会食品学科评议组成员。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4BBB3C8-81F3-435B-9773-DF932795E0CB}"/>
              </a:ext>
            </a:extLst>
          </p:cNvPr>
          <p:cNvSpPr/>
          <p:nvPr/>
        </p:nvSpPr>
        <p:spPr>
          <a:xfrm>
            <a:off x="1369266" y="5310651"/>
            <a:ext cx="4165050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管骁 教授，食品学院 院长、神农青年英才、国家粮食产业技术创新中心主任、上海市优秀学术带头人、全国粮食行业青年拔尖人才。</a:t>
            </a:r>
          </a:p>
        </p:txBody>
      </p:sp>
      <p:pic>
        <p:nvPicPr>
          <p:cNvPr id="43" name="图片 42" descr="D:\工作\团队资料\管骁材料\证件照.jpg">
            <a:extLst>
              <a:ext uri="{FF2B5EF4-FFF2-40B4-BE49-F238E27FC236}">
                <a16:creationId xmlns:a16="http://schemas.microsoft.com/office/drawing/2014/main" id="{9C432713-2048-4D8A-8196-584637767F87}"/>
              </a:ext>
            </a:extLst>
          </p:cNvPr>
          <p:cNvPicPr/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7" y="5251017"/>
            <a:ext cx="1093513" cy="131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3" descr="D:\我的文档\上海理工大学\创新团队\创新团队成员照片\创新团队成员照片\刘箐.jpg">
            <a:extLst>
              <a:ext uri="{FF2B5EF4-FFF2-40B4-BE49-F238E27FC236}">
                <a16:creationId xmlns:a16="http://schemas.microsoft.com/office/drawing/2014/main" id="{C691622F-31CC-4556-A349-99F2D4E76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3784" y="5162553"/>
            <a:ext cx="1234631" cy="1361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2F8C2435-230F-40BD-A6E8-1A2C7792C2D6}"/>
              </a:ext>
            </a:extLst>
          </p:cNvPr>
          <p:cNvSpPr/>
          <p:nvPr/>
        </p:nvSpPr>
        <p:spPr>
          <a:xfrm>
            <a:off x="7057520" y="5251017"/>
            <a:ext cx="4787243" cy="1249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sz="1600" b="1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国家“千人计划”第三批入选者，国家特聘专家，国家“千人计划”联谊会现代农业与食品工作组组长，持有国家发明专利</a:t>
            </a:r>
            <a:r>
              <a:rPr lang="en-US" altLang="zh-CN" sz="1600" b="1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30</a:t>
            </a:r>
            <a:r>
              <a:rPr lang="zh-CN" altLang="en-US" sz="1600" b="1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余项，获省部级自然科学奖、科技进步奖二等奖</a:t>
            </a:r>
            <a:r>
              <a:rPr lang="en-US" altLang="zh-CN" sz="1600" b="1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1600" b="1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项</a:t>
            </a:r>
          </a:p>
        </p:txBody>
      </p:sp>
    </p:spTree>
    <p:extLst>
      <p:ext uri="{BB962C8B-B14F-4D97-AF65-F5344CB8AC3E}">
        <p14:creationId xmlns:p14="http://schemas.microsoft.com/office/powerpoint/2010/main" val="3629689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专业历史沿革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471C7C9-26C4-4BAC-8A6C-172FBB33C203}"/>
              </a:ext>
            </a:extLst>
          </p:cNvPr>
          <p:cNvSpPr/>
          <p:nvPr/>
        </p:nvSpPr>
        <p:spPr>
          <a:xfrm>
            <a:off x="970600" y="5145372"/>
            <a:ext cx="10297144" cy="651653"/>
          </a:xfrm>
          <a:prstGeom prst="rect">
            <a:avLst/>
          </a:prstGeom>
          <a:solidFill>
            <a:srgbClr val="D6CDE1"/>
          </a:solidFill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defRPr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建设有完备的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本科生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硕士生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博士生人才培养体系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B119E202-3F3C-45C0-A254-DAEF5F25841D}"/>
              </a:ext>
            </a:extLst>
          </p:cNvPr>
          <p:cNvSpPr txBox="1"/>
          <p:nvPr/>
        </p:nvSpPr>
        <p:spPr>
          <a:xfrm>
            <a:off x="10890077" y="2466914"/>
            <a:ext cx="755335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altLang="ko-KR" b="1" dirty="0">
                <a:solidFill>
                  <a:srgbClr val="0441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</a:p>
        </p:txBody>
      </p:sp>
      <p:sp>
        <p:nvSpPr>
          <p:cNvPr id="9" name="Text Box 19">
            <a:extLst>
              <a:ext uri="{FF2B5EF4-FFF2-40B4-BE49-F238E27FC236}">
                <a16:creationId xmlns:a16="http://schemas.microsoft.com/office/drawing/2014/main" id="{93FDBD88-10D2-4AC7-BDF7-EECDD3C7D6B8}"/>
              </a:ext>
            </a:extLst>
          </p:cNvPr>
          <p:cNvSpPr txBox="1"/>
          <p:nvPr/>
        </p:nvSpPr>
        <p:spPr>
          <a:xfrm>
            <a:off x="9870394" y="3422540"/>
            <a:ext cx="755335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441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</a:p>
        </p:txBody>
      </p:sp>
      <p:sp>
        <p:nvSpPr>
          <p:cNvPr id="10" name="Line 20">
            <a:extLst>
              <a:ext uri="{FF2B5EF4-FFF2-40B4-BE49-F238E27FC236}">
                <a16:creationId xmlns:a16="http://schemas.microsoft.com/office/drawing/2014/main" id="{B2BF223E-BFD6-47DB-AC14-B06E38B888AF}"/>
              </a:ext>
            </a:extLst>
          </p:cNvPr>
          <p:cNvSpPr/>
          <p:nvPr/>
        </p:nvSpPr>
        <p:spPr>
          <a:xfrm flipV="1">
            <a:off x="10204034" y="2709140"/>
            <a:ext cx="0" cy="7207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1" name="Oval 46">
            <a:extLst>
              <a:ext uri="{FF2B5EF4-FFF2-40B4-BE49-F238E27FC236}">
                <a16:creationId xmlns:a16="http://schemas.microsoft.com/office/drawing/2014/main" id="{52647EEA-8EEA-4386-AEFE-3F6692080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6084" y="2493240"/>
            <a:ext cx="215900" cy="2159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rgbClr val="FF6600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Line 20">
            <a:extLst>
              <a:ext uri="{FF2B5EF4-FFF2-40B4-BE49-F238E27FC236}">
                <a16:creationId xmlns:a16="http://schemas.microsoft.com/office/drawing/2014/main" id="{F238DCC0-3CA0-4B77-B135-7CA9449E98AC}"/>
              </a:ext>
            </a:extLst>
          </p:cNvPr>
          <p:cNvSpPr/>
          <p:nvPr/>
        </p:nvSpPr>
        <p:spPr>
          <a:xfrm flipV="1">
            <a:off x="11234771" y="2839032"/>
            <a:ext cx="0" cy="7207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3" name="Oval 46">
            <a:extLst>
              <a:ext uri="{FF2B5EF4-FFF2-40B4-BE49-F238E27FC236}">
                <a16:creationId xmlns:a16="http://schemas.microsoft.com/office/drawing/2014/main" id="{190E2232-2732-4393-A953-D20C4AF8B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1097" y="3485899"/>
            <a:ext cx="215900" cy="2159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rgbClr val="FF6600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 Box 19">
            <a:extLst>
              <a:ext uri="{FF2B5EF4-FFF2-40B4-BE49-F238E27FC236}">
                <a16:creationId xmlns:a16="http://schemas.microsoft.com/office/drawing/2014/main" id="{C5A841B4-B4AD-45E2-9B00-B9403593C04F}"/>
              </a:ext>
            </a:extLst>
          </p:cNvPr>
          <p:cNvSpPr txBox="1"/>
          <p:nvPr/>
        </p:nvSpPr>
        <p:spPr>
          <a:xfrm>
            <a:off x="1723754" y="3414541"/>
            <a:ext cx="755335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441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</a:t>
            </a:r>
          </a:p>
        </p:txBody>
      </p:sp>
      <p:sp>
        <p:nvSpPr>
          <p:cNvPr id="15" name="Line 20">
            <a:extLst>
              <a:ext uri="{FF2B5EF4-FFF2-40B4-BE49-F238E27FC236}">
                <a16:creationId xmlns:a16="http://schemas.microsoft.com/office/drawing/2014/main" id="{0193AF4F-D022-4CDA-81AF-F004297B535D}"/>
              </a:ext>
            </a:extLst>
          </p:cNvPr>
          <p:cNvSpPr/>
          <p:nvPr/>
        </p:nvSpPr>
        <p:spPr>
          <a:xfrm flipV="1">
            <a:off x="2123804" y="2734183"/>
            <a:ext cx="0" cy="7207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6" name="Oval 46">
            <a:extLst>
              <a:ext uri="{FF2B5EF4-FFF2-40B4-BE49-F238E27FC236}">
                <a16:creationId xmlns:a16="http://schemas.microsoft.com/office/drawing/2014/main" id="{88A345DF-2229-47B6-9D59-AC6886135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5854" y="2553208"/>
            <a:ext cx="215900" cy="2159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rgbClr val="FF6600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2F929FBB-011F-4D58-AC73-675D599869B7}"/>
              </a:ext>
            </a:extLst>
          </p:cNvPr>
          <p:cNvSpPr txBox="1"/>
          <p:nvPr/>
        </p:nvSpPr>
        <p:spPr>
          <a:xfrm>
            <a:off x="2835059" y="2544707"/>
            <a:ext cx="755335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altLang="ko-KR" b="1" dirty="0">
                <a:solidFill>
                  <a:srgbClr val="0441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2005</a:t>
            </a:r>
          </a:p>
        </p:txBody>
      </p:sp>
      <p:sp>
        <p:nvSpPr>
          <p:cNvPr id="18" name="Line 20">
            <a:extLst>
              <a:ext uri="{FF2B5EF4-FFF2-40B4-BE49-F238E27FC236}">
                <a16:creationId xmlns:a16="http://schemas.microsoft.com/office/drawing/2014/main" id="{771CF1F8-62E2-4D57-9545-2128D871208E}"/>
              </a:ext>
            </a:extLst>
          </p:cNvPr>
          <p:cNvSpPr/>
          <p:nvPr/>
        </p:nvSpPr>
        <p:spPr>
          <a:xfrm flipV="1">
            <a:off x="3212727" y="2834257"/>
            <a:ext cx="0" cy="7207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" name="Oval 46">
            <a:extLst>
              <a:ext uri="{FF2B5EF4-FFF2-40B4-BE49-F238E27FC236}">
                <a16:creationId xmlns:a16="http://schemas.microsoft.com/office/drawing/2014/main" id="{F4F6F4B9-B9EC-4536-8BF0-721921597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4777" y="3410519"/>
            <a:ext cx="215900" cy="2159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rgbClr val="FF6600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流程图: 可选过程 19">
            <a:extLst>
              <a:ext uri="{FF2B5EF4-FFF2-40B4-BE49-F238E27FC236}">
                <a16:creationId xmlns:a16="http://schemas.microsoft.com/office/drawing/2014/main" id="{3DE5384D-0B9E-45E3-B4CF-B5C2657857B0}"/>
              </a:ext>
            </a:extLst>
          </p:cNvPr>
          <p:cNvSpPr/>
          <p:nvPr/>
        </p:nvSpPr>
        <p:spPr bwMode="auto">
          <a:xfrm>
            <a:off x="10472077" y="3738093"/>
            <a:ext cx="1553939" cy="572501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获批博士后科研流动站</a:t>
            </a:r>
          </a:p>
        </p:txBody>
      </p:sp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A55CF9B8-6322-4D9C-B66F-5ECD53E6FACD}"/>
              </a:ext>
            </a:extLst>
          </p:cNvPr>
          <p:cNvSpPr/>
          <p:nvPr/>
        </p:nvSpPr>
        <p:spPr bwMode="auto">
          <a:xfrm>
            <a:off x="1286349" y="1820696"/>
            <a:ext cx="1630144" cy="618195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获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食品科学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级硕士点</a:t>
            </a:r>
          </a:p>
        </p:txBody>
      </p:sp>
      <p:sp>
        <p:nvSpPr>
          <p:cNvPr id="22" name="流程图: 可选过程 21">
            <a:extLst>
              <a:ext uri="{FF2B5EF4-FFF2-40B4-BE49-F238E27FC236}">
                <a16:creationId xmlns:a16="http://schemas.microsoft.com/office/drawing/2014/main" id="{1A6E7F42-EFCE-47E8-A140-A1BF3D3F5C3A}"/>
              </a:ext>
            </a:extLst>
          </p:cNvPr>
          <p:cNvSpPr/>
          <p:nvPr/>
        </p:nvSpPr>
        <p:spPr bwMode="auto">
          <a:xfrm>
            <a:off x="2373726" y="3762293"/>
            <a:ext cx="1738523" cy="602079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开办“食品质量与安全”本科专业</a:t>
            </a:r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A5E2F962-06C2-42B6-B1D1-4F8F5E612FB2}"/>
              </a:ext>
            </a:extLst>
          </p:cNvPr>
          <p:cNvSpPr/>
          <p:nvPr/>
        </p:nvSpPr>
        <p:spPr>
          <a:xfrm flipV="1">
            <a:off x="7268819" y="2672697"/>
            <a:ext cx="0" cy="7207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" name="Oval 46">
            <a:extLst>
              <a:ext uri="{FF2B5EF4-FFF2-40B4-BE49-F238E27FC236}">
                <a16:creationId xmlns:a16="http://schemas.microsoft.com/office/drawing/2014/main" id="{4462A2A9-D2C8-4D3E-B03F-919EBCF5C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0869" y="2517613"/>
            <a:ext cx="215900" cy="2159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 algn="ctr">
            <a:solidFill>
              <a:srgbClr val="FF6600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流程图: 可选过程 25">
            <a:extLst>
              <a:ext uri="{FF2B5EF4-FFF2-40B4-BE49-F238E27FC236}">
                <a16:creationId xmlns:a16="http://schemas.microsoft.com/office/drawing/2014/main" id="{7D9D70F4-839E-46D3-9617-BB70ED74B7B2}"/>
              </a:ext>
            </a:extLst>
          </p:cNvPr>
          <p:cNvSpPr/>
          <p:nvPr/>
        </p:nvSpPr>
        <p:spPr bwMode="auto">
          <a:xfrm>
            <a:off x="6470850" y="1798332"/>
            <a:ext cx="2001414" cy="634497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获</a:t>
            </a:r>
            <a:r>
              <a:rPr lang="zh-CN" altLang="en-US" sz="1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批“上海市高水平大学建设学科”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3B5B71CD-DD45-46AC-9318-7CE6C0662B67}"/>
              </a:ext>
            </a:extLst>
          </p:cNvPr>
          <p:cNvSpPr txBox="1"/>
          <p:nvPr/>
        </p:nvSpPr>
        <p:spPr>
          <a:xfrm>
            <a:off x="6897025" y="3335402"/>
            <a:ext cx="755335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441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id="{D3D2D54B-41CD-44D3-B79D-60379DEF2910}"/>
              </a:ext>
            </a:extLst>
          </p:cNvPr>
          <p:cNvSpPr txBox="1"/>
          <p:nvPr/>
        </p:nvSpPr>
        <p:spPr>
          <a:xfrm>
            <a:off x="4074203" y="3403746"/>
            <a:ext cx="755335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441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2010</a:t>
            </a:r>
          </a:p>
        </p:txBody>
      </p:sp>
      <p:sp>
        <p:nvSpPr>
          <p:cNvPr id="29" name="Line 20">
            <a:extLst>
              <a:ext uri="{FF2B5EF4-FFF2-40B4-BE49-F238E27FC236}">
                <a16:creationId xmlns:a16="http://schemas.microsoft.com/office/drawing/2014/main" id="{6BC2C80C-1F47-44CE-8CFC-78C03730E812}"/>
              </a:ext>
            </a:extLst>
          </p:cNvPr>
          <p:cNvSpPr/>
          <p:nvPr/>
        </p:nvSpPr>
        <p:spPr>
          <a:xfrm flipV="1">
            <a:off x="4474253" y="2723388"/>
            <a:ext cx="0" cy="7207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" name="Oval 46">
            <a:extLst>
              <a:ext uri="{FF2B5EF4-FFF2-40B4-BE49-F238E27FC236}">
                <a16:creationId xmlns:a16="http://schemas.microsoft.com/office/drawing/2014/main" id="{009C1C5D-B845-4A7B-83D9-CE1C1501A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6303" y="2542413"/>
            <a:ext cx="215900" cy="2159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rgbClr val="FF6600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流程图: 可选过程 30">
            <a:extLst>
              <a:ext uri="{FF2B5EF4-FFF2-40B4-BE49-F238E27FC236}">
                <a16:creationId xmlns:a16="http://schemas.microsoft.com/office/drawing/2014/main" id="{9BFB8D56-71F1-4B00-834A-F21BEDD56DE0}"/>
              </a:ext>
            </a:extLst>
          </p:cNvPr>
          <p:cNvSpPr/>
          <p:nvPr/>
        </p:nvSpPr>
        <p:spPr bwMode="auto">
          <a:xfrm>
            <a:off x="3685271" y="1814635"/>
            <a:ext cx="1778304" cy="618195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获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“食品科学与工程”一级硕士点</a:t>
            </a:r>
          </a:p>
        </p:txBody>
      </p:sp>
      <p:sp>
        <p:nvSpPr>
          <p:cNvPr id="32" name="Text Box 12">
            <a:extLst>
              <a:ext uri="{FF2B5EF4-FFF2-40B4-BE49-F238E27FC236}">
                <a16:creationId xmlns:a16="http://schemas.microsoft.com/office/drawing/2014/main" id="{3646BB40-9405-4816-9A49-5339CFEC372B}"/>
              </a:ext>
            </a:extLst>
          </p:cNvPr>
          <p:cNvSpPr txBox="1"/>
          <p:nvPr/>
        </p:nvSpPr>
        <p:spPr>
          <a:xfrm>
            <a:off x="5549691" y="2535398"/>
            <a:ext cx="755335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altLang="ko-KR" b="1" dirty="0">
                <a:solidFill>
                  <a:srgbClr val="0441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</a:p>
        </p:txBody>
      </p:sp>
      <p:sp>
        <p:nvSpPr>
          <p:cNvPr id="33" name="Line 20">
            <a:extLst>
              <a:ext uri="{FF2B5EF4-FFF2-40B4-BE49-F238E27FC236}">
                <a16:creationId xmlns:a16="http://schemas.microsoft.com/office/drawing/2014/main" id="{FD6F1CD1-3F5F-459E-9ED6-0FD11975B376}"/>
              </a:ext>
            </a:extLst>
          </p:cNvPr>
          <p:cNvSpPr/>
          <p:nvPr/>
        </p:nvSpPr>
        <p:spPr>
          <a:xfrm flipV="1">
            <a:off x="5927358" y="2798829"/>
            <a:ext cx="0" cy="7207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4" name="Oval 46">
            <a:extLst>
              <a:ext uri="{FF2B5EF4-FFF2-40B4-BE49-F238E27FC236}">
                <a16:creationId xmlns:a16="http://schemas.microsoft.com/office/drawing/2014/main" id="{7653D60C-3BDB-48AD-A00C-1C8467695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3929" y="3447348"/>
            <a:ext cx="215900" cy="2159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rgbClr val="FF6600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流程图: 可选过程 34">
            <a:extLst>
              <a:ext uri="{FF2B5EF4-FFF2-40B4-BE49-F238E27FC236}">
                <a16:creationId xmlns:a16="http://schemas.microsoft.com/office/drawing/2014/main" id="{FA4972F2-E69B-4AD1-A23F-CCCFBB82C3AF}"/>
              </a:ext>
            </a:extLst>
          </p:cNvPr>
          <p:cNvSpPr/>
          <p:nvPr/>
        </p:nvSpPr>
        <p:spPr bwMode="auto">
          <a:xfrm>
            <a:off x="5001620" y="3739465"/>
            <a:ext cx="2004586" cy="624908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</a:t>
            </a:r>
            <a:r>
              <a:rPr lang="zh-CN" altLang="en-US" sz="1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批“上海市高原学科重点建设点”</a:t>
            </a:r>
            <a:endParaRPr lang="zh-CN" altLang="en-US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 Box 12">
            <a:extLst>
              <a:ext uri="{FF2B5EF4-FFF2-40B4-BE49-F238E27FC236}">
                <a16:creationId xmlns:a16="http://schemas.microsoft.com/office/drawing/2014/main" id="{26150801-23A7-44F0-8E6C-A966082C1ACF}"/>
              </a:ext>
            </a:extLst>
          </p:cNvPr>
          <p:cNvSpPr txBox="1"/>
          <p:nvPr/>
        </p:nvSpPr>
        <p:spPr>
          <a:xfrm>
            <a:off x="8314651" y="2508342"/>
            <a:ext cx="755335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altLang="ko-KR" b="1" dirty="0">
                <a:solidFill>
                  <a:srgbClr val="0441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</a:p>
        </p:txBody>
      </p:sp>
      <p:sp>
        <p:nvSpPr>
          <p:cNvPr id="37" name="Line 20">
            <a:extLst>
              <a:ext uri="{FF2B5EF4-FFF2-40B4-BE49-F238E27FC236}">
                <a16:creationId xmlns:a16="http://schemas.microsoft.com/office/drawing/2014/main" id="{FC1AF1BB-AC94-4FC3-9942-9546509A85AD}"/>
              </a:ext>
            </a:extLst>
          </p:cNvPr>
          <p:cNvSpPr/>
          <p:nvPr/>
        </p:nvSpPr>
        <p:spPr>
          <a:xfrm flipV="1">
            <a:off x="8673111" y="2768692"/>
            <a:ext cx="0" cy="7207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" name="Oval 46">
            <a:extLst>
              <a:ext uri="{FF2B5EF4-FFF2-40B4-BE49-F238E27FC236}">
                <a16:creationId xmlns:a16="http://schemas.microsoft.com/office/drawing/2014/main" id="{4732F7AC-AA8A-48CB-A9B2-6960B6A99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5161" y="3463457"/>
            <a:ext cx="215900" cy="2159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rgbClr val="FF6600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流程图: 可选过程 38">
            <a:extLst>
              <a:ext uri="{FF2B5EF4-FFF2-40B4-BE49-F238E27FC236}">
                <a16:creationId xmlns:a16="http://schemas.microsoft.com/office/drawing/2014/main" id="{51F9BF52-1F42-430E-8BF9-FFB098B3558C}"/>
              </a:ext>
            </a:extLst>
          </p:cNvPr>
          <p:cNvSpPr/>
          <p:nvPr/>
        </p:nvSpPr>
        <p:spPr bwMode="auto">
          <a:xfrm>
            <a:off x="7723495" y="3709493"/>
            <a:ext cx="2106680" cy="637808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获批“食品科学与工程”一级博士点</a:t>
            </a:r>
          </a:p>
        </p:txBody>
      </p:sp>
      <p:sp>
        <p:nvSpPr>
          <p:cNvPr id="40" name="流程图: 可选过程 39">
            <a:extLst>
              <a:ext uri="{FF2B5EF4-FFF2-40B4-BE49-F238E27FC236}">
                <a16:creationId xmlns:a16="http://schemas.microsoft.com/office/drawing/2014/main" id="{F9F30558-2672-47AC-B2F3-5325EA4E6554}"/>
              </a:ext>
            </a:extLst>
          </p:cNvPr>
          <p:cNvSpPr/>
          <p:nvPr/>
        </p:nvSpPr>
        <p:spPr bwMode="auto">
          <a:xfrm>
            <a:off x="9311828" y="1804433"/>
            <a:ext cx="1778305" cy="599661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获批“上海市一流本科专业”</a:t>
            </a:r>
          </a:p>
        </p:txBody>
      </p:sp>
      <p:sp>
        <p:nvSpPr>
          <p:cNvPr id="41" name="Text Box 12">
            <a:extLst>
              <a:ext uri="{FF2B5EF4-FFF2-40B4-BE49-F238E27FC236}">
                <a16:creationId xmlns:a16="http://schemas.microsoft.com/office/drawing/2014/main" id="{6195EE3C-CD81-461C-858E-26DB737442DC}"/>
              </a:ext>
            </a:extLst>
          </p:cNvPr>
          <p:cNvSpPr txBox="1"/>
          <p:nvPr/>
        </p:nvSpPr>
        <p:spPr>
          <a:xfrm>
            <a:off x="398066" y="2483439"/>
            <a:ext cx="755335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r" eaLnBrk="0" hangingPunct="0"/>
            <a:r>
              <a:rPr lang="en-US" altLang="ko-KR" b="1" dirty="0">
                <a:solidFill>
                  <a:srgbClr val="0441E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1986</a:t>
            </a:r>
          </a:p>
        </p:txBody>
      </p:sp>
      <p:sp>
        <p:nvSpPr>
          <p:cNvPr id="42" name="Line 20">
            <a:extLst>
              <a:ext uri="{FF2B5EF4-FFF2-40B4-BE49-F238E27FC236}">
                <a16:creationId xmlns:a16="http://schemas.microsoft.com/office/drawing/2014/main" id="{73CB1DD2-F2BE-4845-B9F9-464068921317}"/>
              </a:ext>
            </a:extLst>
          </p:cNvPr>
          <p:cNvSpPr/>
          <p:nvPr/>
        </p:nvSpPr>
        <p:spPr>
          <a:xfrm flipV="1">
            <a:off x="775734" y="2772989"/>
            <a:ext cx="0" cy="7207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3" name="Oval 46">
            <a:extLst>
              <a:ext uri="{FF2B5EF4-FFF2-40B4-BE49-F238E27FC236}">
                <a16:creationId xmlns:a16="http://schemas.microsoft.com/office/drawing/2014/main" id="{31E41603-0CE1-4BC1-BE94-CBD92FAE1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84" y="3349251"/>
            <a:ext cx="215900" cy="215900"/>
          </a:xfrm>
          <a:prstGeom prst="ellipse">
            <a:avLst/>
          </a:prstGeom>
          <a:solidFill>
            <a:schemeClr val="bg2">
              <a:lumMod val="90000"/>
            </a:schemeClr>
          </a:solidFill>
          <a:ln w="19050" algn="ctr">
            <a:solidFill>
              <a:srgbClr val="FF6600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流程图: 可选过程 43">
            <a:extLst>
              <a:ext uri="{FF2B5EF4-FFF2-40B4-BE49-F238E27FC236}">
                <a16:creationId xmlns:a16="http://schemas.microsoft.com/office/drawing/2014/main" id="{14B00A4F-AA4F-4C59-8740-8E58E51125F9}"/>
              </a:ext>
            </a:extLst>
          </p:cNvPr>
          <p:cNvSpPr/>
          <p:nvPr/>
        </p:nvSpPr>
        <p:spPr bwMode="auto">
          <a:xfrm>
            <a:off x="85480" y="3653057"/>
            <a:ext cx="1738523" cy="784055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“制冷与低温工程”博士点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（含食品冷冻冷藏方向）</a:t>
            </a:r>
          </a:p>
        </p:txBody>
      </p:sp>
      <p:sp>
        <p:nvSpPr>
          <p:cNvPr id="47" name="Line 16">
            <a:extLst>
              <a:ext uri="{FF2B5EF4-FFF2-40B4-BE49-F238E27FC236}">
                <a16:creationId xmlns:a16="http://schemas.microsoft.com/office/drawing/2014/main" id="{F33F3555-5610-2395-E751-FD64A8638A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7368" y="3068960"/>
            <a:ext cx="11135762" cy="31385"/>
          </a:xfrm>
          <a:prstGeom prst="line">
            <a:avLst/>
          </a:prstGeom>
          <a:noFill/>
          <a:ln w="57150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ysDash"/>
            <a:rou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2892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专业历史沿革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AD2840-305E-4AA6-BB67-21326FF8E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59" y="1061945"/>
            <a:ext cx="5421723" cy="29844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E4D6D5E-9C98-4987-B7A4-FA3AD507F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61" y="4046414"/>
            <a:ext cx="5421722" cy="13194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CBFA4FB-B962-48DB-8D2C-D8419C8CD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801" y="5418329"/>
            <a:ext cx="4646481" cy="5524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EF351B-48CD-485C-A4A6-BB633C876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729" y="5481732"/>
            <a:ext cx="475771" cy="425671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CCEC5D04-6986-44CA-BE17-C477E176236A}"/>
              </a:ext>
            </a:extLst>
          </p:cNvPr>
          <p:cNvSpPr/>
          <p:nvPr/>
        </p:nvSpPr>
        <p:spPr>
          <a:xfrm>
            <a:off x="127759" y="4860470"/>
            <a:ext cx="6256273" cy="14401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Picture 4" descr="https://gd1.alicdn.com/imgextra/i3/2040726895/TB2VdWdoVXXXXa0XpXXXXXXXXXX_!!2040726895.jpg_400x400.jpg">
            <a:extLst>
              <a:ext uri="{FF2B5EF4-FFF2-40B4-BE49-F238E27FC236}">
                <a16:creationId xmlns:a16="http://schemas.microsoft.com/office/drawing/2014/main" id="{64A974CF-4077-4A69-8D87-B07F2CC5D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0" b="48971"/>
          <a:stretch/>
        </p:blipFill>
        <p:spPr bwMode="auto">
          <a:xfrm>
            <a:off x="6554995" y="4171390"/>
            <a:ext cx="1489022" cy="141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gd1.alicdn.com/imgextra/i3/2040726895/TB2VdWdoVXXXXa0XpXXXXXXXXXX_!!2040726895.jpg_400x400.jpg">
            <a:extLst>
              <a:ext uri="{FF2B5EF4-FFF2-40B4-BE49-F238E27FC236}">
                <a16:creationId xmlns:a16="http://schemas.microsoft.com/office/drawing/2014/main" id="{F0AC78D0-BC0A-45ED-AD08-9A1E1423A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1" b="52751"/>
          <a:stretch/>
        </p:blipFill>
        <p:spPr bwMode="auto">
          <a:xfrm>
            <a:off x="10064784" y="4150652"/>
            <a:ext cx="1489022" cy="141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gd1.alicdn.com/imgextra/i3/2040726895/TB2VdWdoVXXXXa0XpXXXXXXXXXX_!!2040726895.jpg_400x400.jpg">
            <a:extLst>
              <a:ext uri="{FF2B5EF4-FFF2-40B4-BE49-F238E27FC236}">
                <a16:creationId xmlns:a16="http://schemas.microsoft.com/office/drawing/2014/main" id="{E8B0AA83-DBC7-4E1F-BD6A-9071593FE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4" r="50000"/>
          <a:stretch/>
        </p:blipFill>
        <p:spPr bwMode="auto">
          <a:xfrm>
            <a:off x="8374015" y="4233683"/>
            <a:ext cx="1375453" cy="14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B04742E-F594-447F-B232-B077625170B0}"/>
              </a:ext>
            </a:extLst>
          </p:cNvPr>
          <p:cNvSpPr txBox="1"/>
          <p:nvPr/>
        </p:nvSpPr>
        <p:spPr>
          <a:xfrm>
            <a:off x="7151383" y="291175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本科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0A6B6C8-B20B-49BF-9407-E335955C4B97}"/>
              </a:ext>
            </a:extLst>
          </p:cNvPr>
          <p:cNvSpPr txBox="1"/>
          <p:nvPr/>
        </p:nvSpPr>
        <p:spPr>
          <a:xfrm>
            <a:off x="8899706" y="290838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硕士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627086E-9D08-41E7-8F1B-C79C4A9EDA88}"/>
              </a:ext>
            </a:extLst>
          </p:cNvPr>
          <p:cNvSpPr txBox="1"/>
          <p:nvPr/>
        </p:nvSpPr>
        <p:spPr>
          <a:xfrm>
            <a:off x="10447974" y="291175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博士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0302B48-F962-41E3-BF82-AF1F8066CB97}"/>
              </a:ext>
            </a:extLst>
          </p:cNvPr>
          <p:cNvSpPr txBox="1"/>
          <p:nvPr/>
        </p:nvSpPr>
        <p:spPr>
          <a:xfrm>
            <a:off x="6833429" y="5806647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30-40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人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D5D5FC7-4D83-4667-95DA-2DDF661D1EA9}"/>
              </a:ext>
            </a:extLst>
          </p:cNvPr>
          <p:cNvSpPr txBox="1"/>
          <p:nvPr/>
        </p:nvSpPr>
        <p:spPr>
          <a:xfrm>
            <a:off x="8466269" y="5806644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约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120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人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93B6ADC-847A-44D3-AA34-CE126C81CF9C}"/>
              </a:ext>
            </a:extLst>
          </p:cNvPr>
          <p:cNvSpPr txBox="1"/>
          <p:nvPr/>
        </p:nvSpPr>
        <p:spPr>
          <a:xfrm>
            <a:off x="10011446" y="5806645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约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20~30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人</a:t>
            </a: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id="{CFFC04F0-78BB-4219-98BB-C6B484D3C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032" y="1052736"/>
            <a:ext cx="5439105" cy="27901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拥有一级学科博士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拥有博士后流动站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上海市“双万计划”一流本科专业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上海市教学团队、上海市工人先锋号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上海市一流学科重点建设点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Tx/>
              <a:buFont typeface="Wingdings" panose="05000000000000000000" pitchFamily="2" charset="2"/>
              <a:buChar char="p"/>
            </a:pP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上海市本科教育高地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15480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5367716535433,&quot;left&quot;:47.005039370078734,&quot;top&quot;:76.78204724409449,&quot;width&quot;:858.191811023622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5367716535433,&quot;left&quot;:47.005039370078734,&quot;top&quot;:76.78204724409449,&quot;width&quot;:858.19181102362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5367716535433,&quot;left&quot;:47.005039370078734,&quot;top&quot;:76.78204724409449,&quot;width&quot;:858.19181102362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5367716535433,&quot;left&quot;:47.005039370078734,&quot;top&quot;:76.78204724409449,&quot;width&quot;:858.19181102362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5367716535433,&quot;left&quot;:47.005039370078734,&quot;top&quot;:76.78204724409449,&quot;width&quot;:858.19181102362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5367716535433,&quot;left&quot;:47.005039370078734,&quot;top&quot;:76.78204724409449,&quot;width&quot;:858.19181102362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5367716535433,&quot;left&quot;:47.005039370078734,&quot;top&quot;:76.78204724409449,&quot;width&quot;:858.19181102362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5367716535433,&quot;left&quot;:47.005039370078734,&quot;top&quot;:76.78204724409449,&quot;width&quot;:858.19181102362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2_主题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主题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6848</TotalTime>
  <Words>5118</Words>
  <Application>Microsoft Office PowerPoint</Application>
  <PresentationFormat>宽屏</PresentationFormat>
  <Paragraphs>387</Paragraphs>
  <Slides>25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Source Han Sans</vt:lpstr>
      <vt:lpstr>等线</vt:lpstr>
      <vt:lpstr>等线 Light</vt:lpstr>
      <vt:lpstr>黑体</vt:lpstr>
      <vt:lpstr>华文新魏</vt:lpstr>
      <vt:lpstr>宋体</vt:lpstr>
      <vt:lpstr>微软雅黑</vt:lpstr>
      <vt:lpstr>Arial</vt:lpstr>
      <vt:lpstr>Calibri</vt:lpstr>
      <vt:lpstr>Times New Roman</vt:lpstr>
      <vt:lpstr>Verdana</vt:lpstr>
      <vt:lpstr>Wingdings</vt:lpstr>
      <vt:lpstr>2_主题1</vt:lpstr>
      <vt:lpstr>1_主题1</vt:lpstr>
      <vt:lpstr>自定义设计方案</vt:lpstr>
      <vt:lpstr>食品质量与安全专业介绍</vt:lpstr>
      <vt:lpstr>食品工业是制造业第一大产业，是永恒不衰的长青产业</vt:lpstr>
      <vt:lpstr>亚健康+老龄化，大健康行业是下一个行业“风口”</vt:lpstr>
      <vt:lpstr>食品安全新态势亟需食品安全监管高级人才</vt:lpstr>
      <vt:lpstr>目  录</vt:lpstr>
      <vt:lpstr>1. 专业带头人介绍及专业师资队伍简介</vt:lpstr>
      <vt:lpstr>1. 专业带头人介绍及专业师资队伍简介</vt:lpstr>
      <vt:lpstr>2. 专业历史沿革</vt:lpstr>
      <vt:lpstr>2. 专业历史沿革</vt:lpstr>
      <vt:lpstr>3. 专业覆盖领域介绍</vt:lpstr>
      <vt:lpstr>3. 专业覆盖领域介绍</vt:lpstr>
      <vt:lpstr>3. 专业覆盖领域介绍</vt:lpstr>
      <vt:lpstr>3. 专业覆盖领域介绍</vt:lpstr>
      <vt:lpstr>3. 专业覆盖领域介绍</vt:lpstr>
      <vt:lpstr>4. 专业学习攻略</vt:lpstr>
      <vt:lpstr>5. 专业特色优势--学科平台</vt:lpstr>
      <vt:lpstr>5. 专业特色优势—实践及对外合作平台</vt:lpstr>
      <vt:lpstr>5. 专业特色优势—科研创新平台</vt:lpstr>
      <vt:lpstr>5. 专业特色优势—“师徒式”和“阶梯式”培养模式</vt:lpstr>
      <vt:lpstr>6. 专业学生培养质量 </vt:lpstr>
      <vt:lpstr>6. 专业学生培养质量 </vt:lpstr>
      <vt:lpstr>6. 专业学生培养质量 </vt:lpstr>
      <vt:lpstr>6. 专业学生培养质量 </vt:lpstr>
      <vt:lpstr>6. 专业学生培养质量 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Crystal Cao</dc:creator>
  <cp:lastModifiedBy>caohui</cp:lastModifiedBy>
  <cp:revision>693</cp:revision>
  <dcterms:created xsi:type="dcterms:W3CDTF">2017-09-09T00:45:32Z</dcterms:created>
  <dcterms:modified xsi:type="dcterms:W3CDTF">2026-04-24T03:04:47Z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readonly">
    <vt:lpwstr/>
  </property>
  <property fmtid="{D5CDD505-2E9C-101B-9397-08002B2CF9AE}" pid="3" name="_change">
    <vt:lpwstr/>
  </property>
  <property fmtid="{D5CDD505-2E9C-101B-9397-08002B2CF9AE}" pid="4" name="_full-control">
    <vt:lpwstr/>
  </property>
  <property fmtid="{D5CDD505-2E9C-101B-9397-08002B2CF9AE}" pid="5" name="sflag">
    <vt:lpwstr>1575851994</vt:lpwstr>
  </property>
</Properties>
</file>