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305" r:id="rId3"/>
    <p:sldId id="296" r:id="rId4"/>
    <p:sldId id="306" r:id="rId5"/>
    <p:sldId id="307" r:id="rId6"/>
    <p:sldId id="308" r:id="rId7"/>
    <p:sldId id="309" r:id="rId8"/>
    <p:sldId id="313" r:id="rId9"/>
    <p:sldId id="312" r:id="rId10"/>
    <p:sldId id="311" r:id="rId11"/>
    <p:sldId id="319" r:id="rId12"/>
    <p:sldId id="318" r:id="rId13"/>
    <p:sldId id="317" r:id="rId14"/>
    <p:sldId id="316" r:id="rId15"/>
    <p:sldId id="337" r:id="rId16"/>
    <p:sldId id="338" r:id="rId17"/>
    <p:sldId id="314" r:id="rId18"/>
    <p:sldId id="339" r:id="rId19"/>
    <p:sldId id="340" r:id="rId20"/>
    <p:sldId id="322" r:id="rId21"/>
    <p:sldId id="323" r:id="rId22"/>
    <p:sldId id="341" r:id="rId23"/>
    <p:sldId id="326" r:id="rId24"/>
    <p:sldId id="325" r:id="rId25"/>
    <p:sldId id="342" r:id="rId26"/>
    <p:sldId id="331" r:id="rId27"/>
    <p:sldId id="332" r:id="rId28"/>
    <p:sldId id="333" r:id="rId29"/>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12" userDrawn="1">
          <p15:clr>
            <a:srgbClr val="A4A3A4"/>
          </p15:clr>
        </p15:guide>
        <p15:guide id="2" orient="horz" pos="1972" userDrawn="1">
          <p15:clr>
            <a:srgbClr val="A4A3A4"/>
          </p15:clr>
        </p15:guide>
        <p15:guide id="3" pos="842" userDrawn="1">
          <p15:clr>
            <a:srgbClr val="A4A3A4"/>
          </p15:clr>
        </p15:guide>
        <p15:guide id="4" pos="62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01" autoAdjust="0"/>
    <p:restoredTop sz="94660"/>
  </p:normalViewPr>
  <p:slideViewPr>
    <p:cSldViewPr snapToGrid="0" showGuides="1">
      <p:cViewPr varScale="1">
        <p:scale>
          <a:sx n="125" d="100"/>
          <a:sy n="125" d="100"/>
        </p:scale>
        <p:origin x="120" y="138"/>
      </p:cViewPr>
      <p:guideLst>
        <p:guide orient="horz" pos="712"/>
        <p:guide orient="horz" pos="1972"/>
        <p:guide pos="842"/>
        <p:guide pos="6249"/>
      </p:guideLst>
    </p:cSldViewPr>
  </p:slideViewPr>
  <p:notesTextViewPr>
    <p:cViewPr>
      <p:scale>
        <a:sx n="1" d="1"/>
        <a:sy n="1" d="1"/>
      </p:scale>
      <p:origin x="0" y="0"/>
    </p:cViewPr>
  </p:notesTextViewPr>
  <p:sorterViewPr>
    <p:cViewPr varScale="1">
      <p:scale>
        <a:sx n="1" d="1"/>
        <a:sy n="1" d="1"/>
      </p:scale>
      <p:origin x="0" y="-1509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19.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C5235-D026-46CF-A71B-93F0B23D54F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8DEEC-5D81-46A3-9935-FF96FF36E3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过渡页">
    <p:bg>
      <p:bgPr>
        <a:solidFill>
          <a:schemeClr val="accent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2544006"/>
            <a:ext cx="9144000" cy="813556"/>
          </a:xfrm>
        </p:spPr>
        <p:txBody>
          <a:bodyPr anchor="b">
            <a:normAutofit/>
          </a:bodyPr>
          <a:lstStyle>
            <a:lvl1pPr algn="ctr">
              <a:defRPr sz="40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4" name="日期占位符 3"/>
          <p:cNvSpPr>
            <a:spLocks noGrp="1"/>
          </p:cNvSpPr>
          <p:nvPr>
            <p:ph type="dt" sz="half" idx="10"/>
          </p:nvPr>
        </p:nvSpPr>
        <p:spPr/>
        <p:txBody>
          <a:bodyPr/>
          <a:lstStyle/>
          <a:p>
            <a:fld id="{9A0741C5-8F5C-4213-BB69-8C2D02590C1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8893EA9-123D-489F-8313-43A8A4AC4565}" type="slidenum">
              <a:rPr lang="zh-CN" altLang="en-US" smtClean="0"/>
            </a:fld>
            <a:endParaRPr lang="zh-CN" altLang="en-US"/>
          </a:p>
        </p:txBody>
      </p:sp>
      <p:sp>
        <p:nvSpPr>
          <p:cNvPr id="7" name="Freeform 5"/>
          <p:cNvSpPr>
            <a:spLocks noEditPoints="1"/>
          </p:cNvSpPr>
          <p:nvPr userDrawn="1"/>
        </p:nvSpPr>
        <p:spPr bwMode="auto">
          <a:xfrm>
            <a:off x="5251126" y="1034822"/>
            <a:ext cx="1689749" cy="1509184"/>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2" presetClass="entr" presetSubtype="8" fill="hold" grpId="0" nodeType="withEffect">
                                  <p:stCondLst>
                                    <p:cond delay="50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研究概述_需换右下角LOGO">
    <p:spTree>
      <p:nvGrpSpPr>
        <p:cNvPr id="1" name=""/>
        <p:cNvGrpSpPr/>
        <p:nvPr/>
      </p:nvGrpSpPr>
      <p:grpSpPr>
        <a:xfrm>
          <a:off x="0" y="0"/>
          <a:ext cx="0" cy="0"/>
          <a:chOff x="0" y="0"/>
          <a:chExt cx="0" cy="0"/>
        </a:xfrm>
      </p:grpSpPr>
      <p:sp>
        <p:nvSpPr>
          <p:cNvPr id="2" name="标题 1"/>
          <p:cNvSpPr>
            <a:spLocks noGrp="1"/>
          </p:cNvSpPr>
          <p:nvPr>
            <p:ph type="title"/>
          </p:nvPr>
        </p:nvSpPr>
        <p:spPr>
          <a:xfrm>
            <a:off x="1302657" y="337014"/>
            <a:ext cx="5258480" cy="682623"/>
          </a:xfrm>
        </p:spPr>
        <p:txBody>
          <a:bodyPr>
            <a:normAutofit/>
          </a:bodyPr>
          <a:lstStyle>
            <a:lvl1pPr>
              <a:defRPr sz="3200" b="1">
                <a:solidFill>
                  <a:schemeClr val="tx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9A0741C5-8F5C-4213-BB69-8C2D02590C1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lvl1pPr>
              <a:defRPr>
                <a:solidFill>
                  <a:schemeClr val="tx1">
                    <a:lumMod val="60000"/>
                    <a:lumOff val="40000"/>
                  </a:schemeClr>
                </a:solidFill>
                <a:latin typeface="+mn-lt"/>
              </a:defRPr>
            </a:lvl1pPr>
          </a:lstStyle>
          <a:p>
            <a:r>
              <a:rPr lang="en-US" altLang="zh-CN" dirty="0"/>
              <a:t>P</a:t>
            </a:r>
            <a:fld id="{38893EA9-123D-489F-8313-43A8A4AC4565}" type="slidenum">
              <a:rPr lang="zh-CN" altLang="en-US" dirty="0" smtClean="0"/>
            </a:fld>
            <a:endParaRPr lang="zh-CN" altLang="en-US" dirty="0"/>
          </a:p>
        </p:txBody>
      </p:sp>
      <p:sp>
        <p:nvSpPr>
          <p:cNvPr id="6" name="Freeform 5"/>
          <p:cNvSpPr>
            <a:spLocks noEditPoints="1"/>
          </p:cNvSpPr>
          <p:nvPr userDrawn="1"/>
        </p:nvSpPr>
        <p:spPr bwMode="auto">
          <a:xfrm>
            <a:off x="507321" y="396194"/>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7" name="文本框 6"/>
          <p:cNvSpPr txBox="1"/>
          <p:nvPr userDrawn="1"/>
        </p:nvSpPr>
        <p:spPr>
          <a:xfrm>
            <a:off x="1302657" y="859160"/>
            <a:ext cx="2373993" cy="307777"/>
          </a:xfrm>
          <a:prstGeom prst="rect">
            <a:avLst/>
          </a:prstGeom>
          <a:noFill/>
        </p:spPr>
        <p:txBody>
          <a:bodyPr wrap="square" rtlCol="0">
            <a:spAutoFit/>
          </a:bodyPr>
          <a:lstStyle/>
          <a:p>
            <a:r>
              <a:rPr lang="en-US" altLang="zh-CN" sz="1400" dirty="0">
                <a:solidFill>
                  <a:schemeClr val="tx1">
                    <a:lumMod val="40000"/>
                    <a:lumOff val="60000"/>
                  </a:schemeClr>
                </a:solidFill>
                <a:latin typeface="华文细黑" panose="02010600040101010101" pitchFamily="2" charset="-122"/>
                <a:ea typeface="华文细黑" panose="02010600040101010101" pitchFamily="2" charset="-122"/>
                <a:cs typeface="Arial" panose="020B0604020202020204" pitchFamily="34" charset="0"/>
              </a:rPr>
              <a:t>MORESHI POWERPOINT</a:t>
            </a:r>
            <a:endParaRPr lang="zh-CN" altLang="en-US" sz="1400" dirty="0">
              <a:solidFill>
                <a:schemeClr val="tx1">
                  <a:lumMod val="40000"/>
                  <a:lumOff val="6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8" name="矩形 7"/>
          <p:cNvSpPr/>
          <p:nvPr userDrawn="1"/>
        </p:nvSpPr>
        <p:spPr>
          <a:xfrm>
            <a:off x="10616765" y="0"/>
            <a:ext cx="15752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a:stretch>
            <a:fillRect/>
          </a:stretch>
        </p:blipFill>
        <p:spPr>
          <a:xfrm>
            <a:off x="10997756" y="5566054"/>
            <a:ext cx="813253" cy="815696"/>
          </a:xfrm>
          <a:prstGeom prst="rect">
            <a:avLst/>
          </a:prstGeom>
        </p:spPr>
      </p:pic>
      <p:sp>
        <p:nvSpPr>
          <p:cNvPr id="10" name="等腰三角形 9"/>
          <p:cNvSpPr/>
          <p:nvPr userDrawn="1"/>
        </p:nvSpPr>
        <p:spPr>
          <a:xfrm rot="16200000">
            <a:off x="10400553" y="1196661"/>
            <a:ext cx="295275" cy="1371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文本框 10"/>
          <p:cNvSpPr txBox="1"/>
          <p:nvPr userDrawn="1"/>
        </p:nvSpPr>
        <p:spPr>
          <a:xfrm>
            <a:off x="10711051" y="1070015"/>
            <a:ext cx="1386662"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研究概述</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userDrawn="1"/>
        </p:nvSpPr>
        <p:spPr>
          <a:xfrm>
            <a:off x="10711051" y="1858061"/>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研究方法</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3" name="文本框 12"/>
          <p:cNvSpPr txBox="1"/>
          <p:nvPr userDrawn="1"/>
        </p:nvSpPr>
        <p:spPr>
          <a:xfrm>
            <a:off x="10711051" y="2646107"/>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研究过程</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4" name="文本框 13"/>
          <p:cNvSpPr txBox="1"/>
          <p:nvPr userDrawn="1"/>
        </p:nvSpPr>
        <p:spPr>
          <a:xfrm>
            <a:off x="10711051" y="3434153"/>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研究成果</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10711051" y="4222199"/>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结论建议</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1+#ppt_w/2"/>
                                          </p:val>
                                        </p:tav>
                                        <p:tav tm="100000">
                                          <p:val>
                                            <p:strVal val="#ppt_x"/>
                                          </p:val>
                                        </p:tav>
                                      </p:tavLst>
                                    </p:anim>
                                    <p:anim calcmode="lin" valueType="num">
                                      <p:cBhvr additive="base">
                                        <p:cTn id="12" dur="2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50" fill="hold"/>
                                        <p:tgtEl>
                                          <p:spTgt spid="12"/>
                                        </p:tgtEl>
                                        <p:attrNameLst>
                                          <p:attrName>ppt_x</p:attrName>
                                        </p:attrNameLst>
                                      </p:cBhvr>
                                      <p:tavLst>
                                        <p:tav tm="0">
                                          <p:val>
                                            <p:strVal val="1+#ppt_w/2"/>
                                          </p:val>
                                        </p:tav>
                                        <p:tav tm="100000">
                                          <p:val>
                                            <p:strVal val="#ppt_x"/>
                                          </p:val>
                                        </p:tav>
                                      </p:tavLst>
                                    </p:anim>
                                    <p:anim calcmode="lin" valueType="num">
                                      <p:cBhvr additive="base">
                                        <p:cTn id="16" dur="2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50" fill="hold"/>
                                        <p:tgtEl>
                                          <p:spTgt spid="13"/>
                                        </p:tgtEl>
                                        <p:attrNameLst>
                                          <p:attrName>ppt_x</p:attrName>
                                        </p:attrNameLst>
                                      </p:cBhvr>
                                      <p:tavLst>
                                        <p:tav tm="0">
                                          <p:val>
                                            <p:strVal val="1+#ppt_w/2"/>
                                          </p:val>
                                        </p:tav>
                                        <p:tav tm="100000">
                                          <p:val>
                                            <p:strVal val="#ppt_x"/>
                                          </p:val>
                                        </p:tav>
                                      </p:tavLst>
                                    </p:anim>
                                    <p:anim calcmode="lin" valueType="num">
                                      <p:cBhvr additive="base">
                                        <p:cTn id="20" dur="25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50" fill="hold"/>
                                        <p:tgtEl>
                                          <p:spTgt spid="14"/>
                                        </p:tgtEl>
                                        <p:attrNameLst>
                                          <p:attrName>ppt_x</p:attrName>
                                        </p:attrNameLst>
                                      </p:cBhvr>
                                      <p:tavLst>
                                        <p:tav tm="0">
                                          <p:val>
                                            <p:strVal val="1+#ppt_w/2"/>
                                          </p:val>
                                        </p:tav>
                                        <p:tav tm="100000">
                                          <p:val>
                                            <p:strVal val="#ppt_x"/>
                                          </p:val>
                                        </p:tav>
                                      </p:tavLst>
                                    </p:anim>
                                    <p:anim calcmode="lin" valueType="num">
                                      <p:cBhvr additive="base">
                                        <p:cTn id="24" dur="25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12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50" fill="hold"/>
                                        <p:tgtEl>
                                          <p:spTgt spid="15"/>
                                        </p:tgtEl>
                                        <p:attrNameLst>
                                          <p:attrName>ppt_x</p:attrName>
                                        </p:attrNameLst>
                                      </p:cBhvr>
                                      <p:tavLst>
                                        <p:tav tm="0">
                                          <p:val>
                                            <p:strVal val="1+#ppt_w/2"/>
                                          </p:val>
                                        </p:tav>
                                        <p:tav tm="100000">
                                          <p:val>
                                            <p:strVal val="#ppt_x"/>
                                          </p:val>
                                        </p:tav>
                                      </p:tavLst>
                                    </p:anim>
                                    <p:anim calcmode="lin" valueType="num">
                                      <p:cBhvr additive="base">
                                        <p:cTn id="28" dur="250" fill="hold"/>
                                        <p:tgtEl>
                                          <p:spTgt spid="15"/>
                                        </p:tgtEl>
                                        <p:attrNameLst>
                                          <p:attrName>ppt_y</p:attrName>
                                        </p:attrNameLst>
                                      </p:cBhvr>
                                      <p:tavLst>
                                        <p:tav tm="0">
                                          <p:val>
                                            <p:strVal val="#ppt_y"/>
                                          </p:val>
                                        </p:tav>
                                        <p:tav tm="100000">
                                          <p:val>
                                            <p:strVal val="#ppt_y"/>
                                          </p:val>
                                        </p:tav>
                                      </p:tavLst>
                                    </p:anim>
                                  </p:childTnLst>
                                </p:cTn>
                              </p:par>
                              <p:par>
                                <p:cTn id="29" presetID="53" presetClass="entr" presetSubtype="16" fill="hold" nodeType="withEffect">
                                  <p:stCondLst>
                                    <p:cond delay="1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250" fill="hold"/>
                                        <p:tgtEl>
                                          <p:spTgt spid="9"/>
                                        </p:tgtEl>
                                        <p:attrNameLst>
                                          <p:attrName>ppt_w</p:attrName>
                                        </p:attrNameLst>
                                      </p:cBhvr>
                                      <p:tavLst>
                                        <p:tav tm="0">
                                          <p:val>
                                            <p:fltVal val="0"/>
                                          </p:val>
                                        </p:tav>
                                        <p:tav tm="100000">
                                          <p:val>
                                            <p:strVal val="#ppt_w"/>
                                          </p:val>
                                        </p:tav>
                                      </p:tavLst>
                                    </p:anim>
                                    <p:anim calcmode="lin" valueType="num">
                                      <p:cBhvr>
                                        <p:cTn id="32" dur="250" fill="hold"/>
                                        <p:tgtEl>
                                          <p:spTgt spid="9"/>
                                        </p:tgtEl>
                                        <p:attrNameLst>
                                          <p:attrName>ppt_h</p:attrName>
                                        </p:attrNameLst>
                                      </p:cBhvr>
                                      <p:tavLst>
                                        <p:tav tm="0">
                                          <p:val>
                                            <p:fltVal val="0"/>
                                          </p:val>
                                        </p:tav>
                                        <p:tav tm="100000">
                                          <p:val>
                                            <p:strVal val="#ppt_h"/>
                                          </p:val>
                                        </p:tav>
                                      </p:tavLst>
                                    </p:anim>
                                    <p:animEffect transition="in" filter="fade">
                                      <p:cBhvr>
                                        <p:cTn id="33" dur="250"/>
                                        <p:tgtEl>
                                          <p:spTgt spid="9"/>
                                        </p:tgtEl>
                                      </p:cBhvr>
                                    </p:animEffect>
                                  </p:childTnLst>
                                </p:cTn>
                              </p:par>
                              <p:par>
                                <p:cTn id="34" presetID="22" presetClass="entr" presetSubtype="2" fill="hold" grpId="0" nodeType="withEffect">
                                  <p:stCondLst>
                                    <p:cond delay="1750"/>
                                  </p:stCondLst>
                                  <p:childTnLst>
                                    <p:set>
                                      <p:cBhvr>
                                        <p:cTn id="35" dur="1" fill="hold">
                                          <p:stCondLst>
                                            <p:cond delay="0"/>
                                          </p:stCondLst>
                                        </p:cTn>
                                        <p:tgtEl>
                                          <p:spTgt spid="10"/>
                                        </p:tgtEl>
                                        <p:attrNameLst>
                                          <p:attrName>style.visibility</p:attrName>
                                        </p:attrNameLst>
                                      </p:cBhvr>
                                      <p:to>
                                        <p:strVal val="visible"/>
                                      </p:to>
                                    </p:set>
                                    <p:animEffect transition="in" filter="wipe(right)">
                                      <p:cBhvr>
                                        <p:cTn id="36" dur="250"/>
                                        <p:tgtEl>
                                          <p:spTgt spid="10"/>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0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1000"/>
                                        <p:tgtEl>
                                          <p:spTgt spid="2"/>
                                        </p:tgtEl>
                                      </p:cBhvr>
                                    </p:animEffect>
                                  </p:childTnLst>
                                </p:cTn>
                              </p:par>
                              <p:par>
                                <p:cTn id="45" presetID="22" presetClass="entr" presetSubtype="8" fill="hold" grpId="0" nodeType="withEffect">
                                  <p:stCondLst>
                                    <p:cond delay="150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8" grpId="0" animBg="1"/>
      <p:bldP spid="10" grpId="0" animBg="1"/>
      <p:bldP spid="11" grpId="0"/>
      <p:bldP spid="12" grpId="0"/>
      <p:bldP spid="13" grpId="0"/>
      <p:bldP spid="14" grpId="0"/>
      <p:bldP spid="1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研究方法_需换右下角LOGO">
    <p:spTree>
      <p:nvGrpSpPr>
        <p:cNvPr id="1" name=""/>
        <p:cNvGrpSpPr/>
        <p:nvPr/>
      </p:nvGrpSpPr>
      <p:grpSpPr>
        <a:xfrm>
          <a:off x="0" y="0"/>
          <a:ext cx="0" cy="0"/>
          <a:chOff x="0" y="0"/>
          <a:chExt cx="0" cy="0"/>
        </a:xfrm>
      </p:grpSpPr>
      <p:sp>
        <p:nvSpPr>
          <p:cNvPr id="2" name="标题 1"/>
          <p:cNvSpPr>
            <a:spLocks noGrp="1"/>
          </p:cNvSpPr>
          <p:nvPr>
            <p:ph type="title"/>
          </p:nvPr>
        </p:nvSpPr>
        <p:spPr>
          <a:xfrm>
            <a:off x="1302657" y="337014"/>
            <a:ext cx="5258480" cy="682623"/>
          </a:xfrm>
        </p:spPr>
        <p:txBody>
          <a:bodyPr>
            <a:normAutofit/>
          </a:bodyPr>
          <a:lstStyle>
            <a:lvl1pPr>
              <a:defRPr sz="3200" b="1">
                <a:solidFill>
                  <a:schemeClr val="tx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9A0741C5-8F5C-4213-BB69-8C2D02590C1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lvl1pPr>
              <a:defRPr>
                <a:solidFill>
                  <a:schemeClr val="tx1">
                    <a:lumMod val="60000"/>
                    <a:lumOff val="40000"/>
                  </a:schemeClr>
                </a:solidFill>
                <a:latin typeface="+mn-lt"/>
              </a:defRPr>
            </a:lvl1pPr>
          </a:lstStyle>
          <a:p>
            <a:r>
              <a:rPr lang="en-US" altLang="zh-CN" dirty="0"/>
              <a:t>P</a:t>
            </a:r>
            <a:fld id="{38893EA9-123D-489F-8313-43A8A4AC4565}" type="slidenum">
              <a:rPr lang="zh-CN" altLang="en-US" dirty="0" smtClean="0"/>
            </a:fld>
            <a:endParaRPr lang="zh-CN" altLang="en-US" dirty="0"/>
          </a:p>
        </p:txBody>
      </p:sp>
      <p:sp>
        <p:nvSpPr>
          <p:cNvPr id="6" name="Freeform 5"/>
          <p:cNvSpPr>
            <a:spLocks noEditPoints="1"/>
          </p:cNvSpPr>
          <p:nvPr userDrawn="1"/>
        </p:nvSpPr>
        <p:spPr bwMode="auto">
          <a:xfrm>
            <a:off x="507321" y="396194"/>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7" name="文本框 6"/>
          <p:cNvSpPr txBox="1"/>
          <p:nvPr userDrawn="1"/>
        </p:nvSpPr>
        <p:spPr>
          <a:xfrm>
            <a:off x="1302657" y="859160"/>
            <a:ext cx="2373993" cy="307777"/>
          </a:xfrm>
          <a:prstGeom prst="rect">
            <a:avLst/>
          </a:prstGeom>
          <a:noFill/>
        </p:spPr>
        <p:txBody>
          <a:bodyPr wrap="square" rtlCol="0">
            <a:spAutoFit/>
          </a:bodyPr>
          <a:lstStyle/>
          <a:p>
            <a:r>
              <a:rPr lang="en-US" altLang="zh-CN" sz="1400" dirty="0">
                <a:solidFill>
                  <a:schemeClr val="tx1">
                    <a:lumMod val="40000"/>
                    <a:lumOff val="60000"/>
                  </a:schemeClr>
                </a:solidFill>
                <a:latin typeface="华文细黑" panose="02010600040101010101" pitchFamily="2" charset="-122"/>
                <a:ea typeface="华文细黑" panose="02010600040101010101" pitchFamily="2" charset="-122"/>
                <a:cs typeface="Arial" panose="020B0604020202020204" pitchFamily="34" charset="0"/>
              </a:rPr>
              <a:t>MORESHI POWERPOINT</a:t>
            </a:r>
            <a:endParaRPr lang="zh-CN" altLang="en-US" sz="1400" dirty="0">
              <a:solidFill>
                <a:schemeClr val="tx1">
                  <a:lumMod val="40000"/>
                  <a:lumOff val="6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8" name="矩形 7"/>
          <p:cNvSpPr/>
          <p:nvPr userDrawn="1"/>
        </p:nvSpPr>
        <p:spPr>
          <a:xfrm>
            <a:off x="10616765" y="0"/>
            <a:ext cx="15752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a:stretch>
            <a:fillRect/>
          </a:stretch>
        </p:blipFill>
        <p:spPr>
          <a:xfrm>
            <a:off x="10997756" y="5566054"/>
            <a:ext cx="813253" cy="815696"/>
          </a:xfrm>
          <a:prstGeom prst="rect">
            <a:avLst/>
          </a:prstGeom>
        </p:spPr>
      </p:pic>
      <p:sp>
        <p:nvSpPr>
          <p:cNvPr id="10" name="等腰三角形 9"/>
          <p:cNvSpPr/>
          <p:nvPr userDrawn="1"/>
        </p:nvSpPr>
        <p:spPr>
          <a:xfrm rot="16200000">
            <a:off x="10400553" y="1989540"/>
            <a:ext cx="295275" cy="1371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文本框 10"/>
          <p:cNvSpPr txBox="1"/>
          <p:nvPr userDrawn="1"/>
        </p:nvSpPr>
        <p:spPr>
          <a:xfrm>
            <a:off x="10711051" y="1070015"/>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研究概述</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2" name="文本框 11"/>
          <p:cNvSpPr txBox="1"/>
          <p:nvPr userDrawn="1"/>
        </p:nvSpPr>
        <p:spPr>
          <a:xfrm>
            <a:off x="10711051" y="1858061"/>
            <a:ext cx="1386662"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研究方法</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userDrawn="1"/>
        </p:nvSpPr>
        <p:spPr>
          <a:xfrm>
            <a:off x="10711051" y="2646107"/>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研究过程</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4" name="文本框 13"/>
          <p:cNvSpPr txBox="1"/>
          <p:nvPr userDrawn="1"/>
        </p:nvSpPr>
        <p:spPr>
          <a:xfrm>
            <a:off x="10711051" y="3434153"/>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研究成果</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10711051" y="4222199"/>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结论建议</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1+#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1+#ppt_w/2"/>
                                          </p:val>
                                        </p:tav>
                                        <p:tav tm="100000">
                                          <p:val>
                                            <p:strVal val="#ppt_x"/>
                                          </p:val>
                                        </p:tav>
                                      </p:tavLst>
                                    </p:anim>
                                    <p:anim calcmode="lin" valueType="num">
                                      <p:cBhvr additive="base">
                                        <p:cTn id="12" dur="2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50" fill="hold"/>
                                        <p:tgtEl>
                                          <p:spTgt spid="12"/>
                                        </p:tgtEl>
                                        <p:attrNameLst>
                                          <p:attrName>ppt_x</p:attrName>
                                        </p:attrNameLst>
                                      </p:cBhvr>
                                      <p:tavLst>
                                        <p:tav tm="0">
                                          <p:val>
                                            <p:strVal val="1+#ppt_w/2"/>
                                          </p:val>
                                        </p:tav>
                                        <p:tav tm="100000">
                                          <p:val>
                                            <p:strVal val="#ppt_x"/>
                                          </p:val>
                                        </p:tav>
                                      </p:tavLst>
                                    </p:anim>
                                    <p:anim calcmode="lin" valueType="num">
                                      <p:cBhvr additive="base">
                                        <p:cTn id="16" dur="2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50" fill="hold"/>
                                        <p:tgtEl>
                                          <p:spTgt spid="13"/>
                                        </p:tgtEl>
                                        <p:attrNameLst>
                                          <p:attrName>ppt_x</p:attrName>
                                        </p:attrNameLst>
                                      </p:cBhvr>
                                      <p:tavLst>
                                        <p:tav tm="0">
                                          <p:val>
                                            <p:strVal val="1+#ppt_w/2"/>
                                          </p:val>
                                        </p:tav>
                                        <p:tav tm="100000">
                                          <p:val>
                                            <p:strVal val="#ppt_x"/>
                                          </p:val>
                                        </p:tav>
                                      </p:tavLst>
                                    </p:anim>
                                    <p:anim calcmode="lin" valueType="num">
                                      <p:cBhvr additive="base">
                                        <p:cTn id="20" dur="25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50" fill="hold"/>
                                        <p:tgtEl>
                                          <p:spTgt spid="14"/>
                                        </p:tgtEl>
                                        <p:attrNameLst>
                                          <p:attrName>ppt_x</p:attrName>
                                        </p:attrNameLst>
                                      </p:cBhvr>
                                      <p:tavLst>
                                        <p:tav tm="0">
                                          <p:val>
                                            <p:strVal val="1+#ppt_w/2"/>
                                          </p:val>
                                        </p:tav>
                                        <p:tav tm="100000">
                                          <p:val>
                                            <p:strVal val="#ppt_x"/>
                                          </p:val>
                                        </p:tav>
                                      </p:tavLst>
                                    </p:anim>
                                    <p:anim calcmode="lin" valueType="num">
                                      <p:cBhvr additive="base">
                                        <p:cTn id="24" dur="25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12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50" fill="hold"/>
                                        <p:tgtEl>
                                          <p:spTgt spid="15"/>
                                        </p:tgtEl>
                                        <p:attrNameLst>
                                          <p:attrName>ppt_x</p:attrName>
                                        </p:attrNameLst>
                                      </p:cBhvr>
                                      <p:tavLst>
                                        <p:tav tm="0">
                                          <p:val>
                                            <p:strVal val="1+#ppt_w/2"/>
                                          </p:val>
                                        </p:tav>
                                        <p:tav tm="100000">
                                          <p:val>
                                            <p:strVal val="#ppt_x"/>
                                          </p:val>
                                        </p:tav>
                                      </p:tavLst>
                                    </p:anim>
                                    <p:anim calcmode="lin" valueType="num">
                                      <p:cBhvr additive="base">
                                        <p:cTn id="28" dur="250" fill="hold"/>
                                        <p:tgtEl>
                                          <p:spTgt spid="15"/>
                                        </p:tgtEl>
                                        <p:attrNameLst>
                                          <p:attrName>ppt_y</p:attrName>
                                        </p:attrNameLst>
                                      </p:cBhvr>
                                      <p:tavLst>
                                        <p:tav tm="0">
                                          <p:val>
                                            <p:strVal val="#ppt_y"/>
                                          </p:val>
                                        </p:tav>
                                        <p:tav tm="100000">
                                          <p:val>
                                            <p:strVal val="#ppt_y"/>
                                          </p:val>
                                        </p:tav>
                                      </p:tavLst>
                                    </p:anim>
                                  </p:childTnLst>
                                </p:cTn>
                              </p:par>
                              <p:par>
                                <p:cTn id="29" presetID="53" presetClass="entr" presetSubtype="16" fill="hold" nodeType="withEffect">
                                  <p:stCondLst>
                                    <p:cond delay="1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250" fill="hold"/>
                                        <p:tgtEl>
                                          <p:spTgt spid="9"/>
                                        </p:tgtEl>
                                        <p:attrNameLst>
                                          <p:attrName>ppt_w</p:attrName>
                                        </p:attrNameLst>
                                      </p:cBhvr>
                                      <p:tavLst>
                                        <p:tav tm="0">
                                          <p:val>
                                            <p:fltVal val="0"/>
                                          </p:val>
                                        </p:tav>
                                        <p:tav tm="100000">
                                          <p:val>
                                            <p:strVal val="#ppt_w"/>
                                          </p:val>
                                        </p:tav>
                                      </p:tavLst>
                                    </p:anim>
                                    <p:anim calcmode="lin" valueType="num">
                                      <p:cBhvr>
                                        <p:cTn id="32" dur="250" fill="hold"/>
                                        <p:tgtEl>
                                          <p:spTgt spid="9"/>
                                        </p:tgtEl>
                                        <p:attrNameLst>
                                          <p:attrName>ppt_h</p:attrName>
                                        </p:attrNameLst>
                                      </p:cBhvr>
                                      <p:tavLst>
                                        <p:tav tm="0">
                                          <p:val>
                                            <p:fltVal val="0"/>
                                          </p:val>
                                        </p:tav>
                                        <p:tav tm="100000">
                                          <p:val>
                                            <p:strVal val="#ppt_h"/>
                                          </p:val>
                                        </p:tav>
                                      </p:tavLst>
                                    </p:anim>
                                    <p:animEffect transition="in" filter="fade">
                                      <p:cBhvr>
                                        <p:cTn id="33" dur="250"/>
                                        <p:tgtEl>
                                          <p:spTgt spid="9"/>
                                        </p:tgtEl>
                                      </p:cBhvr>
                                    </p:animEffect>
                                  </p:childTnLst>
                                </p:cTn>
                              </p:par>
                              <p:par>
                                <p:cTn id="34" presetID="22" presetClass="entr" presetSubtype="2" fill="hold" grpId="0" nodeType="withEffect">
                                  <p:stCondLst>
                                    <p:cond delay="1750"/>
                                  </p:stCondLst>
                                  <p:childTnLst>
                                    <p:set>
                                      <p:cBhvr>
                                        <p:cTn id="35" dur="1" fill="hold">
                                          <p:stCondLst>
                                            <p:cond delay="0"/>
                                          </p:stCondLst>
                                        </p:cTn>
                                        <p:tgtEl>
                                          <p:spTgt spid="10"/>
                                        </p:tgtEl>
                                        <p:attrNameLst>
                                          <p:attrName>style.visibility</p:attrName>
                                        </p:attrNameLst>
                                      </p:cBhvr>
                                      <p:to>
                                        <p:strVal val="visible"/>
                                      </p:to>
                                    </p:set>
                                    <p:animEffect transition="in" filter="wipe(right)">
                                      <p:cBhvr>
                                        <p:cTn id="36" dur="250"/>
                                        <p:tgtEl>
                                          <p:spTgt spid="10"/>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0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1000"/>
                                        <p:tgtEl>
                                          <p:spTgt spid="2"/>
                                        </p:tgtEl>
                                      </p:cBhvr>
                                    </p:animEffect>
                                  </p:childTnLst>
                                </p:cTn>
                              </p:par>
                              <p:par>
                                <p:cTn id="45" presetID="22" presetClass="entr" presetSubtype="8" fill="hold" grpId="0" nodeType="withEffect">
                                  <p:stCondLst>
                                    <p:cond delay="150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8" grpId="0" animBg="1"/>
      <p:bldP spid="10" grpId="0" animBg="1"/>
      <p:bldP spid="11" grpId="0"/>
      <p:bldP spid="12" grpId="0"/>
      <p:bldP spid="13" grpId="0"/>
      <p:bldP spid="14" grpId="0"/>
      <p:bldP spid="15"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研究过程_需换右下角LOGO">
    <p:spTree>
      <p:nvGrpSpPr>
        <p:cNvPr id="1" name=""/>
        <p:cNvGrpSpPr/>
        <p:nvPr/>
      </p:nvGrpSpPr>
      <p:grpSpPr>
        <a:xfrm>
          <a:off x="0" y="0"/>
          <a:ext cx="0" cy="0"/>
          <a:chOff x="0" y="0"/>
          <a:chExt cx="0" cy="0"/>
        </a:xfrm>
      </p:grpSpPr>
      <p:sp>
        <p:nvSpPr>
          <p:cNvPr id="2" name="标题 1"/>
          <p:cNvSpPr>
            <a:spLocks noGrp="1"/>
          </p:cNvSpPr>
          <p:nvPr>
            <p:ph type="title"/>
          </p:nvPr>
        </p:nvSpPr>
        <p:spPr>
          <a:xfrm>
            <a:off x="1302657" y="337014"/>
            <a:ext cx="5258480" cy="682623"/>
          </a:xfrm>
        </p:spPr>
        <p:txBody>
          <a:bodyPr>
            <a:normAutofit/>
          </a:bodyPr>
          <a:lstStyle>
            <a:lvl1pPr>
              <a:defRPr sz="3200" b="1">
                <a:solidFill>
                  <a:schemeClr val="tx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9A0741C5-8F5C-4213-BB69-8C2D02590C1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lvl1pPr>
              <a:defRPr>
                <a:solidFill>
                  <a:schemeClr val="tx1">
                    <a:lumMod val="60000"/>
                    <a:lumOff val="40000"/>
                  </a:schemeClr>
                </a:solidFill>
                <a:latin typeface="+mn-lt"/>
              </a:defRPr>
            </a:lvl1pPr>
          </a:lstStyle>
          <a:p>
            <a:r>
              <a:rPr lang="en-US" altLang="zh-CN" dirty="0"/>
              <a:t>P</a:t>
            </a:r>
            <a:fld id="{38893EA9-123D-489F-8313-43A8A4AC4565}" type="slidenum">
              <a:rPr lang="zh-CN" altLang="en-US" dirty="0" smtClean="0"/>
            </a:fld>
            <a:endParaRPr lang="zh-CN" altLang="en-US" dirty="0"/>
          </a:p>
        </p:txBody>
      </p:sp>
      <p:sp>
        <p:nvSpPr>
          <p:cNvPr id="6" name="Freeform 5"/>
          <p:cNvSpPr>
            <a:spLocks noEditPoints="1"/>
          </p:cNvSpPr>
          <p:nvPr userDrawn="1"/>
        </p:nvSpPr>
        <p:spPr bwMode="auto">
          <a:xfrm>
            <a:off x="507321" y="396194"/>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7" name="文本框 6"/>
          <p:cNvSpPr txBox="1"/>
          <p:nvPr userDrawn="1"/>
        </p:nvSpPr>
        <p:spPr>
          <a:xfrm>
            <a:off x="1302657" y="859160"/>
            <a:ext cx="2373993" cy="307777"/>
          </a:xfrm>
          <a:prstGeom prst="rect">
            <a:avLst/>
          </a:prstGeom>
          <a:noFill/>
        </p:spPr>
        <p:txBody>
          <a:bodyPr wrap="square" rtlCol="0">
            <a:spAutoFit/>
          </a:bodyPr>
          <a:lstStyle/>
          <a:p>
            <a:r>
              <a:rPr lang="en-US" altLang="zh-CN" sz="1400" dirty="0">
                <a:solidFill>
                  <a:schemeClr val="tx1">
                    <a:lumMod val="40000"/>
                    <a:lumOff val="60000"/>
                  </a:schemeClr>
                </a:solidFill>
                <a:latin typeface="华文细黑" panose="02010600040101010101" pitchFamily="2" charset="-122"/>
                <a:ea typeface="华文细黑" panose="02010600040101010101" pitchFamily="2" charset="-122"/>
                <a:cs typeface="Arial" panose="020B0604020202020204" pitchFamily="34" charset="0"/>
              </a:rPr>
              <a:t>MORESHI POWERPOINT</a:t>
            </a:r>
            <a:endParaRPr lang="zh-CN" altLang="en-US" sz="1400" dirty="0">
              <a:solidFill>
                <a:schemeClr val="tx1">
                  <a:lumMod val="40000"/>
                  <a:lumOff val="6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8" name="矩形 7"/>
          <p:cNvSpPr/>
          <p:nvPr userDrawn="1"/>
        </p:nvSpPr>
        <p:spPr>
          <a:xfrm>
            <a:off x="10616765" y="0"/>
            <a:ext cx="15752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a:stretch>
            <a:fillRect/>
          </a:stretch>
        </p:blipFill>
        <p:spPr>
          <a:xfrm>
            <a:off x="10997756" y="5566054"/>
            <a:ext cx="813253" cy="815696"/>
          </a:xfrm>
          <a:prstGeom prst="rect">
            <a:avLst/>
          </a:prstGeom>
        </p:spPr>
      </p:pic>
      <p:sp>
        <p:nvSpPr>
          <p:cNvPr id="10" name="等腰三角形 9"/>
          <p:cNvSpPr/>
          <p:nvPr userDrawn="1"/>
        </p:nvSpPr>
        <p:spPr>
          <a:xfrm rot="16200000">
            <a:off x="10400553" y="2770847"/>
            <a:ext cx="295275" cy="1371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文本框 10"/>
          <p:cNvSpPr txBox="1"/>
          <p:nvPr userDrawn="1"/>
        </p:nvSpPr>
        <p:spPr>
          <a:xfrm>
            <a:off x="10711051" y="1070015"/>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研究概述</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2" name="文本框 11"/>
          <p:cNvSpPr txBox="1"/>
          <p:nvPr userDrawn="1"/>
        </p:nvSpPr>
        <p:spPr>
          <a:xfrm>
            <a:off x="10711051" y="1858061"/>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研究方法</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3" name="文本框 12"/>
          <p:cNvSpPr txBox="1"/>
          <p:nvPr userDrawn="1"/>
        </p:nvSpPr>
        <p:spPr>
          <a:xfrm>
            <a:off x="10711051" y="2646107"/>
            <a:ext cx="1386662"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研究过程</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4" name="文本框 13"/>
          <p:cNvSpPr txBox="1"/>
          <p:nvPr userDrawn="1"/>
        </p:nvSpPr>
        <p:spPr>
          <a:xfrm>
            <a:off x="10711051" y="3434153"/>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研究成果</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10711051" y="4222199"/>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结论建议</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1+#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1+#ppt_w/2"/>
                                          </p:val>
                                        </p:tav>
                                        <p:tav tm="100000">
                                          <p:val>
                                            <p:strVal val="#ppt_x"/>
                                          </p:val>
                                        </p:tav>
                                      </p:tavLst>
                                    </p:anim>
                                    <p:anim calcmode="lin" valueType="num">
                                      <p:cBhvr additive="base">
                                        <p:cTn id="12" dur="2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50" fill="hold"/>
                                        <p:tgtEl>
                                          <p:spTgt spid="12"/>
                                        </p:tgtEl>
                                        <p:attrNameLst>
                                          <p:attrName>ppt_x</p:attrName>
                                        </p:attrNameLst>
                                      </p:cBhvr>
                                      <p:tavLst>
                                        <p:tav tm="0">
                                          <p:val>
                                            <p:strVal val="1+#ppt_w/2"/>
                                          </p:val>
                                        </p:tav>
                                        <p:tav tm="100000">
                                          <p:val>
                                            <p:strVal val="#ppt_x"/>
                                          </p:val>
                                        </p:tav>
                                      </p:tavLst>
                                    </p:anim>
                                    <p:anim calcmode="lin" valueType="num">
                                      <p:cBhvr additive="base">
                                        <p:cTn id="16" dur="2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50" fill="hold"/>
                                        <p:tgtEl>
                                          <p:spTgt spid="13"/>
                                        </p:tgtEl>
                                        <p:attrNameLst>
                                          <p:attrName>ppt_x</p:attrName>
                                        </p:attrNameLst>
                                      </p:cBhvr>
                                      <p:tavLst>
                                        <p:tav tm="0">
                                          <p:val>
                                            <p:strVal val="1+#ppt_w/2"/>
                                          </p:val>
                                        </p:tav>
                                        <p:tav tm="100000">
                                          <p:val>
                                            <p:strVal val="#ppt_x"/>
                                          </p:val>
                                        </p:tav>
                                      </p:tavLst>
                                    </p:anim>
                                    <p:anim calcmode="lin" valueType="num">
                                      <p:cBhvr additive="base">
                                        <p:cTn id="20" dur="25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50" fill="hold"/>
                                        <p:tgtEl>
                                          <p:spTgt spid="14"/>
                                        </p:tgtEl>
                                        <p:attrNameLst>
                                          <p:attrName>ppt_x</p:attrName>
                                        </p:attrNameLst>
                                      </p:cBhvr>
                                      <p:tavLst>
                                        <p:tav tm="0">
                                          <p:val>
                                            <p:strVal val="1+#ppt_w/2"/>
                                          </p:val>
                                        </p:tav>
                                        <p:tav tm="100000">
                                          <p:val>
                                            <p:strVal val="#ppt_x"/>
                                          </p:val>
                                        </p:tav>
                                      </p:tavLst>
                                    </p:anim>
                                    <p:anim calcmode="lin" valueType="num">
                                      <p:cBhvr additive="base">
                                        <p:cTn id="24" dur="25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12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50" fill="hold"/>
                                        <p:tgtEl>
                                          <p:spTgt spid="15"/>
                                        </p:tgtEl>
                                        <p:attrNameLst>
                                          <p:attrName>ppt_x</p:attrName>
                                        </p:attrNameLst>
                                      </p:cBhvr>
                                      <p:tavLst>
                                        <p:tav tm="0">
                                          <p:val>
                                            <p:strVal val="1+#ppt_w/2"/>
                                          </p:val>
                                        </p:tav>
                                        <p:tav tm="100000">
                                          <p:val>
                                            <p:strVal val="#ppt_x"/>
                                          </p:val>
                                        </p:tav>
                                      </p:tavLst>
                                    </p:anim>
                                    <p:anim calcmode="lin" valueType="num">
                                      <p:cBhvr additive="base">
                                        <p:cTn id="28" dur="250" fill="hold"/>
                                        <p:tgtEl>
                                          <p:spTgt spid="15"/>
                                        </p:tgtEl>
                                        <p:attrNameLst>
                                          <p:attrName>ppt_y</p:attrName>
                                        </p:attrNameLst>
                                      </p:cBhvr>
                                      <p:tavLst>
                                        <p:tav tm="0">
                                          <p:val>
                                            <p:strVal val="#ppt_y"/>
                                          </p:val>
                                        </p:tav>
                                        <p:tav tm="100000">
                                          <p:val>
                                            <p:strVal val="#ppt_y"/>
                                          </p:val>
                                        </p:tav>
                                      </p:tavLst>
                                    </p:anim>
                                  </p:childTnLst>
                                </p:cTn>
                              </p:par>
                              <p:par>
                                <p:cTn id="29" presetID="53" presetClass="entr" presetSubtype="16" fill="hold" nodeType="withEffect">
                                  <p:stCondLst>
                                    <p:cond delay="1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250" fill="hold"/>
                                        <p:tgtEl>
                                          <p:spTgt spid="9"/>
                                        </p:tgtEl>
                                        <p:attrNameLst>
                                          <p:attrName>ppt_w</p:attrName>
                                        </p:attrNameLst>
                                      </p:cBhvr>
                                      <p:tavLst>
                                        <p:tav tm="0">
                                          <p:val>
                                            <p:fltVal val="0"/>
                                          </p:val>
                                        </p:tav>
                                        <p:tav tm="100000">
                                          <p:val>
                                            <p:strVal val="#ppt_w"/>
                                          </p:val>
                                        </p:tav>
                                      </p:tavLst>
                                    </p:anim>
                                    <p:anim calcmode="lin" valueType="num">
                                      <p:cBhvr>
                                        <p:cTn id="32" dur="250" fill="hold"/>
                                        <p:tgtEl>
                                          <p:spTgt spid="9"/>
                                        </p:tgtEl>
                                        <p:attrNameLst>
                                          <p:attrName>ppt_h</p:attrName>
                                        </p:attrNameLst>
                                      </p:cBhvr>
                                      <p:tavLst>
                                        <p:tav tm="0">
                                          <p:val>
                                            <p:fltVal val="0"/>
                                          </p:val>
                                        </p:tav>
                                        <p:tav tm="100000">
                                          <p:val>
                                            <p:strVal val="#ppt_h"/>
                                          </p:val>
                                        </p:tav>
                                      </p:tavLst>
                                    </p:anim>
                                    <p:animEffect transition="in" filter="fade">
                                      <p:cBhvr>
                                        <p:cTn id="33" dur="250"/>
                                        <p:tgtEl>
                                          <p:spTgt spid="9"/>
                                        </p:tgtEl>
                                      </p:cBhvr>
                                    </p:animEffect>
                                  </p:childTnLst>
                                </p:cTn>
                              </p:par>
                              <p:par>
                                <p:cTn id="34" presetID="22" presetClass="entr" presetSubtype="2" fill="hold" grpId="0" nodeType="withEffect">
                                  <p:stCondLst>
                                    <p:cond delay="1750"/>
                                  </p:stCondLst>
                                  <p:childTnLst>
                                    <p:set>
                                      <p:cBhvr>
                                        <p:cTn id="35" dur="1" fill="hold">
                                          <p:stCondLst>
                                            <p:cond delay="0"/>
                                          </p:stCondLst>
                                        </p:cTn>
                                        <p:tgtEl>
                                          <p:spTgt spid="10"/>
                                        </p:tgtEl>
                                        <p:attrNameLst>
                                          <p:attrName>style.visibility</p:attrName>
                                        </p:attrNameLst>
                                      </p:cBhvr>
                                      <p:to>
                                        <p:strVal val="visible"/>
                                      </p:to>
                                    </p:set>
                                    <p:animEffect transition="in" filter="wipe(right)">
                                      <p:cBhvr>
                                        <p:cTn id="36" dur="250"/>
                                        <p:tgtEl>
                                          <p:spTgt spid="10"/>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0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1000"/>
                                        <p:tgtEl>
                                          <p:spTgt spid="2"/>
                                        </p:tgtEl>
                                      </p:cBhvr>
                                    </p:animEffect>
                                  </p:childTnLst>
                                </p:cTn>
                              </p:par>
                              <p:par>
                                <p:cTn id="45" presetID="22" presetClass="entr" presetSubtype="8" fill="hold" grpId="0" nodeType="withEffect">
                                  <p:stCondLst>
                                    <p:cond delay="150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8" grpId="0" animBg="1"/>
      <p:bldP spid="10" grpId="0" animBg="1"/>
      <p:bldP spid="11" grpId="0"/>
      <p:bldP spid="12" grpId="0"/>
      <p:bldP spid="13" grpId="0"/>
      <p:bldP spid="14" grpId="0"/>
      <p:bldP spid="1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研究成果_需换右下角LOGO">
    <p:spTree>
      <p:nvGrpSpPr>
        <p:cNvPr id="1" name=""/>
        <p:cNvGrpSpPr/>
        <p:nvPr/>
      </p:nvGrpSpPr>
      <p:grpSpPr>
        <a:xfrm>
          <a:off x="0" y="0"/>
          <a:ext cx="0" cy="0"/>
          <a:chOff x="0" y="0"/>
          <a:chExt cx="0" cy="0"/>
        </a:xfrm>
      </p:grpSpPr>
      <p:sp>
        <p:nvSpPr>
          <p:cNvPr id="2" name="标题 1"/>
          <p:cNvSpPr>
            <a:spLocks noGrp="1"/>
          </p:cNvSpPr>
          <p:nvPr>
            <p:ph type="title"/>
          </p:nvPr>
        </p:nvSpPr>
        <p:spPr>
          <a:xfrm>
            <a:off x="1302657" y="337014"/>
            <a:ext cx="5258480" cy="682623"/>
          </a:xfrm>
        </p:spPr>
        <p:txBody>
          <a:bodyPr>
            <a:normAutofit/>
          </a:bodyPr>
          <a:lstStyle>
            <a:lvl1pPr>
              <a:defRPr sz="3200" b="1">
                <a:solidFill>
                  <a:schemeClr val="tx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9A0741C5-8F5C-4213-BB69-8C2D02590C1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lvl1pPr>
              <a:defRPr>
                <a:solidFill>
                  <a:schemeClr val="tx1">
                    <a:lumMod val="60000"/>
                    <a:lumOff val="40000"/>
                  </a:schemeClr>
                </a:solidFill>
                <a:latin typeface="+mn-lt"/>
              </a:defRPr>
            </a:lvl1pPr>
          </a:lstStyle>
          <a:p>
            <a:r>
              <a:rPr lang="en-US" altLang="zh-CN" dirty="0"/>
              <a:t>P</a:t>
            </a:r>
            <a:fld id="{38893EA9-123D-489F-8313-43A8A4AC4565}" type="slidenum">
              <a:rPr lang="zh-CN" altLang="en-US" dirty="0" smtClean="0"/>
            </a:fld>
            <a:endParaRPr lang="zh-CN" altLang="en-US" dirty="0"/>
          </a:p>
        </p:txBody>
      </p:sp>
      <p:sp>
        <p:nvSpPr>
          <p:cNvPr id="6" name="Freeform 5"/>
          <p:cNvSpPr>
            <a:spLocks noEditPoints="1"/>
          </p:cNvSpPr>
          <p:nvPr userDrawn="1"/>
        </p:nvSpPr>
        <p:spPr bwMode="auto">
          <a:xfrm>
            <a:off x="507321" y="396194"/>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7" name="文本框 6"/>
          <p:cNvSpPr txBox="1"/>
          <p:nvPr userDrawn="1"/>
        </p:nvSpPr>
        <p:spPr>
          <a:xfrm>
            <a:off x="1302657" y="859160"/>
            <a:ext cx="2373993" cy="307777"/>
          </a:xfrm>
          <a:prstGeom prst="rect">
            <a:avLst/>
          </a:prstGeom>
          <a:noFill/>
        </p:spPr>
        <p:txBody>
          <a:bodyPr wrap="square" rtlCol="0">
            <a:spAutoFit/>
          </a:bodyPr>
          <a:lstStyle/>
          <a:p>
            <a:r>
              <a:rPr lang="en-US" altLang="zh-CN" sz="1400" dirty="0">
                <a:solidFill>
                  <a:schemeClr val="tx1">
                    <a:lumMod val="40000"/>
                    <a:lumOff val="60000"/>
                  </a:schemeClr>
                </a:solidFill>
                <a:latin typeface="华文细黑" panose="02010600040101010101" pitchFamily="2" charset="-122"/>
                <a:ea typeface="华文细黑" panose="02010600040101010101" pitchFamily="2" charset="-122"/>
                <a:cs typeface="Arial" panose="020B0604020202020204" pitchFamily="34" charset="0"/>
              </a:rPr>
              <a:t>MORESHI POWERPOINT</a:t>
            </a:r>
            <a:endParaRPr lang="zh-CN" altLang="en-US" sz="1400" dirty="0">
              <a:solidFill>
                <a:schemeClr val="tx1">
                  <a:lumMod val="40000"/>
                  <a:lumOff val="6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8" name="矩形 7"/>
          <p:cNvSpPr/>
          <p:nvPr userDrawn="1"/>
        </p:nvSpPr>
        <p:spPr>
          <a:xfrm>
            <a:off x="10616765" y="0"/>
            <a:ext cx="15752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a:stretch>
            <a:fillRect/>
          </a:stretch>
        </p:blipFill>
        <p:spPr>
          <a:xfrm>
            <a:off x="10997756" y="5566054"/>
            <a:ext cx="813253" cy="815696"/>
          </a:xfrm>
          <a:prstGeom prst="rect">
            <a:avLst/>
          </a:prstGeom>
        </p:spPr>
      </p:pic>
      <p:sp>
        <p:nvSpPr>
          <p:cNvPr id="10" name="等腰三角形 9"/>
          <p:cNvSpPr/>
          <p:nvPr userDrawn="1"/>
        </p:nvSpPr>
        <p:spPr>
          <a:xfrm rot="16200000">
            <a:off x="10400553" y="3561024"/>
            <a:ext cx="295275" cy="1371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文本框 10"/>
          <p:cNvSpPr txBox="1"/>
          <p:nvPr userDrawn="1"/>
        </p:nvSpPr>
        <p:spPr>
          <a:xfrm>
            <a:off x="10711051" y="1070015"/>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研究概述</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2" name="文本框 11"/>
          <p:cNvSpPr txBox="1"/>
          <p:nvPr userDrawn="1"/>
        </p:nvSpPr>
        <p:spPr>
          <a:xfrm>
            <a:off x="10711051" y="1858061"/>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研究方法</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3" name="文本框 12"/>
          <p:cNvSpPr txBox="1"/>
          <p:nvPr userDrawn="1"/>
        </p:nvSpPr>
        <p:spPr>
          <a:xfrm>
            <a:off x="10711051" y="2646107"/>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研究过程</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4" name="文本框 13"/>
          <p:cNvSpPr txBox="1"/>
          <p:nvPr userDrawn="1"/>
        </p:nvSpPr>
        <p:spPr>
          <a:xfrm>
            <a:off x="10711051" y="3434153"/>
            <a:ext cx="1386662"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研究成果</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10711051" y="4222199"/>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结论建议</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1+#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1+#ppt_w/2"/>
                                          </p:val>
                                        </p:tav>
                                        <p:tav tm="100000">
                                          <p:val>
                                            <p:strVal val="#ppt_x"/>
                                          </p:val>
                                        </p:tav>
                                      </p:tavLst>
                                    </p:anim>
                                    <p:anim calcmode="lin" valueType="num">
                                      <p:cBhvr additive="base">
                                        <p:cTn id="12" dur="2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50" fill="hold"/>
                                        <p:tgtEl>
                                          <p:spTgt spid="12"/>
                                        </p:tgtEl>
                                        <p:attrNameLst>
                                          <p:attrName>ppt_x</p:attrName>
                                        </p:attrNameLst>
                                      </p:cBhvr>
                                      <p:tavLst>
                                        <p:tav tm="0">
                                          <p:val>
                                            <p:strVal val="1+#ppt_w/2"/>
                                          </p:val>
                                        </p:tav>
                                        <p:tav tm="100000">
                                          <p:val>
                                            <p:strVal val="#ppt_x"/>
                                          </p:val>
                                        </p:tav>
                                      </p:tavLst>
                                    </p:anim>
                                    <p:anim calcmode="lin" valueType="num">
                                      <p:cBhvr additive="base">
                                        <p:cTn id="16" dur="2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50" fill="hold"/>
                                        <p:tgtEl>
                                          <p:spTgt spid="13"/>
                                        </p:tgtEl>
                                        <p:attrNameLst>
                                          <p:attrName>ppt_x</p:attrName>
                                        </p:attrNameLst>
                                      </p:cBhvr>
                                      <p:tavLst>
                                        <p:tav tm="0">
                                          <p:val>
                                            <p:strVal val="1+#ppt_w/2"/>
                                          </p:val>
                                        </p:tav>
                                        <p:tav tm="100000">
                                          <p:val>
                                            <p:strVal val="#ppt_x"/>
                                          </p:val>
                                        </p:tav>
                                      </p:tavLst>
                                    </p:anim>
                                    <p:anim calcmode="lin" valueType="num">
                                      <p:cBhvr additive="base">
                                        <p:cTn id="20" dur="25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50" fill="hold"/>
                                        <p:tgtEl>
                                          <p:spTgt spid="14"/>
                                        </p:tgtEl>
                                        <p:attrNameLst>
                                          <p:attrName>ppt_x</p:attrName>
                                        </p:attrNameLst>
                                      </p:cBhvr>
                                      <p:tavLst>
                                        <p:tav tm="0">
                                          <p:val>
                                            <p:strVal val="1+#ppt_w/2"/>
                                          </p:val>
                                        </p:tav>
                                        <p:tav tm="100000">
                                          <p:val>
                                            <p:strVal val="#ppt_x"/>
                                          </p:val>
                                        </p:tav>
                                      </p:tavLst>
                                    </p:anim>
                                    <p:anim calcmode="lin" valueType="num">
                                      <p:cBhvr additive="base">
                                        <p:cTn id="24" dur="25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12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50" fill="hold"/>
                                        <p:tgtEl>
                                          <p:spTgt spid="15"/>
                                        </p:tgtEl>
                                        <p:attrNameLst>
                                          <p:attrName>ppt_x</p:attrName>
                                        </p:attrNameLst>
                                      </p:cBhvr>
                                      <p:tavLst>
                                        <p:tav tm="0">
                                          <p:val>
                                            <p:strVal val="1+#ppt_w/2"/>
                                          </p:val>
                                        </p:tav>
                                        <p:tav tm="100000">
                                          <p:val>
                                            <p:strVal val="#ppt_x"/>
                                          </p:val>
                                        </p:tav>
                                      </p:tavLst>
                                    </p:anim>
                                    <p:anim calcmode="lin" valueType="num">
                                      <p:cBhvr additive="base">
                                        <p:cTn id="28" dur="250" fill="hold"/>
                                        <p:tgtEl>
                                          <p:spTgt spid="15"/>
                                        </p:tgtEl>
                                        <p:attrNameLst>
                                          <p:attrName>ppt_y</p:attrName>
                                        </p:attrNameLst>
                                      </p:cBhvr>
                                      <p:tavLst>
                                        <p:tav tm="0">
                                          <p:val>
                                            <p:strVal val="#ppt_y"/>
                                          </p:val>
                                        </p:tav>
                                        <p:tav tm="100000">
                                          <p:val>
                                            <p:strVal val="#ppt_y"/>
                                          </p:val>
                                        </p:tav>
                                      </p:tavLst>
                                    </p:anim>
                                  </p:childTnLst>
                                </p:cTn>
                              </p:par>
                              <p:par>
                                <p:cTn id="29" presetID="53" presetClass="entr" presetSubtype="16" fill="hold" nodeType="withEffect">
                                  <p:stCondLst>
                                    <p:cond delay="1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par>
                                <p:cTn id="34" presetID="22" presetClass="entr" presetSubtype="2" fill="hold" grpId="0" nodeType="withEffect">
                                  <p:stCondLst>
                                    <p:cond delay="1750"/>
                                  </p:stCondLst>
                                  <p:childTnLst>
                                    <p:set>
                                      <p:cBhvr>
                                        <p:cTn id="35" dur="1" fill="hold">
                                          <p:stCondLst>
                                            <p:cond delay="0"/>
                                          </p:stCondLst>
                                        </p:cTn>
                                        <p:tgtEl>
                                          <p:spTgt spid="10"/>
                                        </p:tgtEl>
                                        <p:attrNameLst>
                                          <p:attrName>style.visibility</p:attrName>
                                        </p:attrNameLst>
                                      </p:cBhvr>
                                      <p:to>
                                        <p:strVal val="visible"/>
                                      </p:to>
                                    </p:set>
                                    <p:animEffect transition="in" filter="wipe(right)">
                                      <p:cBhvr>
                                        <p:cTn id="36" dur="500"/>
                                        <p:tgtEl>
                                          <p:spTgt spid="10"/>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0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1000"/>
                                        <p:tgtEl>
                                          <p:spTgt spid="2"/>
                                        </p:tgtEl>
                                      </p:cBhvr>
                                    </p:animEffect>
                                  </p:childTnLst>
                                </p:cTn>
                              </p:par>
                              <p:par>
                                <p:cTn id="45" presetID="22" presetClass="entr" presetSubtype="8" fill="hold" grpId="0" nodeType="withEffect">
                                  <p:stCondLst>
                                    <p:cond delay="150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8" grpId="0" animBg="1"/>
      <p:bldP spid="10" grpId="0" animBg="1"/>
      <p:bldP spid="11" grpId="0"/>
      <p:bldP spid="12" grpId="0"/>
      <p:bldP spid="13" grpId="0"/>
      <p:bldP spid="14" grpId="0"/>
      <p:bldP spid="15"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结论建议_需换右下角LOGO">
    <p:spTree>
      <p:nvGrpSpPr>
        <p:cNvPr id="1" name=""/>
        <p:cNvGrpSpPr/>
        <p:nvPr/>
      </p:nvGrpSpPr>
      <p:grpSpPr>
        <a:xfrm>
          <a:off x="0" y="0"/>
          <a:ext cx="0" cy="0"/>
          <a:chOff x="0" y="0"/>
          <a:chExt cx="0" cy="0"/>
        </a:xfrm>
      </p:grpSpPr>
      <p:sp>
        <p:nvSpPr>
          <p:cNvPr id="2" name="标题 1"/>
          <p:cNvSpPr>
            <a:spLocks noGrp="1"/>
          </p:cNvSpPr>
          <p:nvPr>
            <p:ph type="title"/>
          </p:nvPr>
        </p:nvSpPr>
        <p:spPr>
          <a:xfrm>
            <a:off x="1302657" y="337014"/>
            <a:ext cx="5258480" cy="682623"/>
          </a:xfrm>
        </p:spPr>
        <p:txBody>
          <a:bodyPr>
            <a:normAutofit/>
          </a:bodyPr>
          <a:lstStyle>
            <a:lvl1pPr>
              <a:defRPr sz="3200" b="1">
                <a:solidFill>
                  <a:schemeClr val="tx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9A0741C5-8F5C-4213-BB69-8C2D02590C1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lvl1pPr>
              <a:defRPr>
                <a:solidFill>
                  <a:schemeClr val="tx1">
                    <a:lumMod val="60000"/>
                    <a:lumOff val="40000"/>
                  </a:schemeClr>
                </a:solidFill>
                <a:latin typeface="+mn-lt"/>
              </a:defRPr>
            </a:lvl1pPr>
          </a:lstStyle>
          <a:p>
            <a:r>
              <a:rPr lang="en-US" altLang="zh-CN" dirty="0"/>
              <a:t>P</a:t>
            </a:r>
            <a:fld id="{38893EA9-123D-489F-8313-43A8A4AC4565}" type="slidenum">
              <a:rPr lang="zh-CN" altLang="en-US" dirty="0" smtClean="0"/>
            </a:fld>
            <a:endParaRPr lang="zh-CN" altLang="en-US" dirty="0"/>
          </a:p>
        </p:txBody>
      </p:sp>
      <p:sp>
        <p:nvSpPr>
          <p:cNvPr id="6" name="Freeform 5"/>
          <p:cNvSpPr>
            <a:spLocks noEditPoints="1"/>
          </p:cNvSpPr>
          <p:nvPr userDrawn="1"/>
        </p:nvSpPr>
        <p:spPr bwMode="auto">
          <a:xfrm>
            <a:off x="507321" y="396194"/>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7" name="文本框 6"/>
          <p:cNvSpPr txBox="1"/>
          <p:nvPr userDrawn="1"/>
        </p:nvSpPr>
        <p:spPr>
          <a:xfrm>
            <a:off x="1302657" y="859160"/>
            <a:ext cx="2373993" cy="307777"/>
          </a:xfrm>
          <a:prstGeom prst="rect">
            <a:avLst/>
          </a:prstGeom>
          <a:noFill/>
        </p:spPr>
        <p:txBody>
          <a:bodyPr wrap="square" rtlCol="0">
            <a:spAutoFit/>
          </a:bodyPr>
          <a:lstStyle/>
          <a:p>
            <a:r>
              <a:rPr lang="en-US" altLang="zh-CN" sz="1400" dirty="0">
                <a:solidFill>
                  <a:schemeClr val="tx1">
                    <a:lumMod val="40000"/>
                    <a:lumOff val="60000"/>
                  </a:schemeClr>
                </a:solidFill>
                <a:latin typeface="华文细黑" panose="02010600040101010101" pitchFamily="2" charset="-122"/>
                <a:ea typeface="华文细黑" panose="02010600040101010101" pitchFamily="2" charset="-122"/>
                <a:cs typeface="Arial" panose="020B0604020202020204" pitchFamily="34" charset="0"/>
              </a:rPr>
              <a:t>MORESHI POWERPOINT</a:t>
            </a:r>
            <a:endParaRPr lang="zh-CN" altLang="en-US" sz="1400" dirty="0">
              <a:solidFill>
                <a:schemeClr val="tx1">
                  <a:lumMod val="40000"/>
                  <a:lumOff val="6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8" name="矩形 7"/>
          <p:cNvSpPr/>
          <p:nvPr userDrawn="1"/>
        </p:nvSpPr>
        <p:spPr>
          <a:xfrm>
            <a:off x="10616765" y="0"/>
            <a:ext cx="15752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a:stretch>
            <a:fillRect/>
          </a:stretch>
        </p:blipFill>
        <p:spPr>
          <a:xfrm>
            <a:off x="10997756" y="5566054"/>
            <a:ext cx="813253" cy="815696"/>
          </a:xfrm>
          <a:prstGeom prst="rect">
            <a:avLst/>
          </a:prstGeom>
        </p:spPr>
      </p:pic>
      <p:sp>
        <p:nvSpPr>
          <p:cNvPr id="10" name="等腰三角形 9"/>
          <p:cNvSpPr/>
          <p:nvPr userDrawn="1"/>
        </p:nvSpPr>
        <p:spPr>
          <a:xfrm rot="16200000">
            <a:off x="10400553" y="4353678"/>
            <a:ext cx="295275" cy="1371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文本框 10"/>
          <p:cNvSpPr txBox="1"/>
          <p:nvPr userDrawn="1"/>
        </p:nvSpPr>
        <p:spPr>
          <a:xfrm>
            <a:off x="10711051" y="1070015"/>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研究概述</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2" name="文本框 11"/>
          <p:cNvSpPr txBox="1"/>
          <p:nvPr userDrawn="1"/>
        </p:nvSpPr>
        <p:spPr>
          <a:xfrm>
            <a:off x="10711051" y="1858061"/>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研究方法</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3" name="文本框 12"/>
          <p:cNvSpPr txBox="1"/>
          <p:nvPr userDrawn="1"/>
        </p:nvSpPr>
        <p:spPr>
          <a:xfrm>
            <a:off x="10711051" y="2646107"/>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研究过程</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4" name="文本框 13"/>
          <p:cNvSpPr txBox="1"/>
          <p:nvPr userDrawn="1"/>
        </p:nvSpPr>
        <p:spPr>
          <a:xfrm>
            <a:off x="10711051" y="3434153"/>
            <a:ext cx="1386662" cy="400110"/>
          </a:xfrm>
          <a:prstGeom prst="rect">
            <a:avLst/>
          </a:prstGeom>
          <a:noFill/>
        </p:spPr>
        <p:txBody>
          <a:bodyPr wrap="square" rtlCol="0">
            <a:spAutoFit/>
          </a:bodyPr>
          <a:lstStyle/>
          <a:p>
            <a:pPr algn="ct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研究成果</a:t>
            </a:r>
            <a:endParaRPr lang="zh-CN" altLang="en-US" sz="20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10711051" y="4222199"/>
            <a:ext cx="1386662"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结论建议</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1+#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1+#ppt_w/2"/>
                                          </p:val>
                                        </p:tav>
                                        <p:tav tm="100000">
                                          <p:val>
                                            <p:strVal val="#ppt_x"/>
                                          </p:val>
                                        </p:tav>
                                      </p:tavLst>
                                    </p:anim>
                                    <p:anim calcmode="lin" valueType="num">
                                      <p:cBhvr additive="base">
                                        <p:cTn id="12" dur="2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50" fill="hold"/>
                                        <p:tgtEl>
                                          <p:spTgt spid="12"/>
                                        </p:tgtEl>
                                        <p:attrNameLst>
                                          <p:attrName>ppt_x</p:attrName>
                                        </p:attrNameLst>
                                      </p:cBhvr>
                                      <p:tavLst>
                                        <p:tav tm="0">
                                          <p:val>
                                            <p:strVal val="1+#ppt_w/2"/>
                                          </p:val>
                                        </p:tav>
                                        <p:tav tm="100000">
                                          <p:val>
                                            <p:strVal val="#ppt_x"/>
                                          </p:val>
                                        </p:tav>
                                      </p:tavLst>
                                    </p:anim>
                                    <p:anim calcmode="lin" valueType="num">
                                      <p:cBhvr additive="base">
                                        <p:cTn id="16" dur="2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50" fill="hold"/>
                                        <p:tgtEl>
                                          <p:spTgt spid="13"/>
                                        </p:tgtEl>
                                        <p:attrNameLst>
                                          <p:attrName>ppt_x</p:attrName>
                                        </p:attrNameLst>
                                      </p:cBhvr>
                                      <p:tavLst>
                                        <p:tav tm="0">
                                          <p:val>
                                            <p:strVal val="1+#ppt_w/2"/>
                                          </p:val>
                                        </p:tav>
                                        <p:tav tm="100000">
                                          <p:val>
                                            <p:strVal val="#ppt_x"/>
                                          </p:val>
                                        </p:tav>
                                      </p:tavLst>
                                    </p:anim>
                                    <p:anim calcmode="lin" valueType="num">
                                      <p:cBhvr additive="base">
                                        <p:cTn id="20" dur="25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50" fill="hold"/>
                                        <p:tgtEl>
                                          <p:spTgt spid="14"/>
                                        </p:tgtEl>
                                        <p:attrNameLst>
                                          <p:attrName>ppt_x</p:attrName>
                                        </p:attrNameLst>
                                      </p:cBhvr>
                                      <p:tavLst>
                                        <p:tav tm="0">
                                          <p:val>
                                            <p:strVal val="1+#ppt_w/2"/>
                                          </p:val>
                                        </p:tav>
                                        <p:tav tm="100000">
                                          <p:val>
                                            <p:strVal val="#ppt_x"/>
                                          </p:val>
                                        </p:tav>
                                      </p:tavLst>
                                    </p:anim>
                                    <p:anim calcmode="lin" valueType="num">
                                      <p:cBhvr additive="base">
                                        <p:cTn id="24" dur="25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12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50" fill="hold"/>
                                        <p:tgtEl>
                                          <p:spTgt spid="15"/>
                                        </p:tgtEl>
                                        <p:attrNameLst>
                                          <p:attrName>ppt_x</p:attrName>
                                        </p:attrNameLst>
                                      </p:cBhvr>
                                      <p:tavLst>
                                        <p:tav tm="0">
                                          <p:val>
                                            <p:strVal val="1+#ppt_w/2"/>
                                          </p:val>
                                        </p:tav>
                                        <p:tav tm="100000">
                                          <p:val>
                                            <p:strVal val="#ppt_x"/>
                                          </p:val>
                                        </p:tav>
                                      </p:tavLst>
                                    </p:anim>
                                    <p:anim calcmode="lin" valueType="num">
                                      <p:cBhvr additive="base">
                                        <p:cTn id="28" dur="250" fill="hold"/>
                                        <p:tgtEl>
                                          <p:spTgt spid="15"/>
                                        </p:tgtEl>
                                        <p:attrNameLst>
                                          <p:attrName>ppt_y</p:attrName>
                                        </p:attrNameLst>
                                      </p:cBhvr>
                                      <p:tavLst>
                                        <p:tav tm="0">
                                          <p:val>
                                            <p:strVal val="#ppt_y"/>
                                          </p:val>
                                        </p:tav>
                                        <p:tav tm="100000">
                                          <p:val>
                                            <p:strVal val="#ppt_y"/>
                                          </p:val>
                                        </p:tav>
                                      </p:tavLst>
                                    </p:anim>
                                  </p:childTnLst>
                                </p:cTn>
                              </p:par>
                              <p:par>
                                <p:cTn id="29" presetID="53" presetClass="entr" presetSubtype="16" fill="hold" nodeType="withEffect">
                                  <p:stCondLst>
                                    <p:cond delay="1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250" fill="hold"/>
                                        <p:tgtEl>
                                          <p:spTgt spid="9"/>
                                        </p:tgtEl>
                                        <p:attrNameLst>
                                          <p:attrName>ppt_w</p:attrName>
                                        </p:attrNameLst>
                                      </p:cBhvr>
                                      <p:tavLst>
                                        <p:tav tm="0">
                                          <p:val>
                                            <p:fltVal val="0"/>
                                          </p:val>
                                        </p:tav>
                                        <p:tav tm="100000">
                                          <p:val>
                                            <p:strVal val="#ppt_w"/>
                                          </p:val>
                                        </p:tav>
                                      </p:tavLst>
                                    </p:anim>
                                    <p:anim calcmode="lin" valueType="num">
                                      <p:cBhvr>
                                        <p:cTn id="32" dur="250" fill="hold"/>
                                        <p:tgtEl>
                                          <p:spTgt spid="9"/>
                                        </p:tgtEl>
                                        <p:attrNameLst>
                                          <p:attrName>ppt_h</p:attrName>
                                        </p:attrNameLst>
                                      </p:cBhvr>
                                      <p:tavLst>
                                        <p:tav tm="0">
                                          <p:val>
                                            <p:fltVal val="0"/>
                                          </p:val>
                                        </p:tav>
                                        <p:tav tm="100000">
                                          <p:val>
                                            <p:strVal val="#ppt_h"/>
                                          </p:val>
                                        </p:tav>
                                      </p:tavLst>
                                    </p:anim>
                                    <p:animEffect transition="in" filter="fade">
                                      <p:cBhvr>
                                        <p:cTn id="33" dur="250"/>
                                        <p:tgtEl>
                                          <p:spTgt spid="9"/>
                                        </p:tgtEl>
                                      </p:cBhvr>
                                    </p:animEffect>
                                  </p:childTnLst>
                                </p:cTn>
                              </p:par>
                              <p:par>
                                <p:cTn id="34" presetID="22" presetClass="entr" presetSubtype="2" fill="hold" grpId="0" nodeType="withEffect">
                                  <p:stCondLst>
                                    <p:cond delay="1750"/>
                                  </p:stCondLst>
                                  <p:childTnLst>
                                    <p:set>
                                      <p:cBhvr>
                                        <p:cTn id="35" dur="1" fill="hold">
                                          <p:stCondLst>
                                            <p:cond delay="0"/>
                                          </p:stCondLst>
                                        </p:cTn>
                                        <p:tgtEl>
                                          <p:spTgt spid="10"/>
                                        </p:tgtEl>
                                        <p:attrNameLst>
                                          <p:attrName>style.visibility</p:attrName>
                                        </p:attrNameLst>
                                      </p:cBhvr>
                                      <p:to>
                                        <p:strVal val="visible"/>
                                      </p:to>
                                    </p:set>
                                    <p:animEffect transition="in" filter="wipe(right)">
                                      <p:cBhvr>
                                        <p:cTn id="36" dur="250"/>
                                        <p:tgtEl>
                                          <p:spTgt spid="10"/>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0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1000"/>
                                        <p:tgtEl>
                                          <p:spTgt spid="2"/>
                                        </p:tgtEl>
                                      </p:cBhvr>
                                    </p:animEffect>
                                  </p:childTnLst>
                                </p:cTn>
                              </p:par>
                              <p:par>
                                <p:cTn id="45" presetID="22" presetClass="entr" presetSubtype="8" fill="hold" grpId="0" nodeType="withEffect">
                                  <p:stCondLst>
                                    <p:cond delay="150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8" grpId="0" animBg="1"/>
      <p:bldP spid="10" grpId="0" animBg="1"/>
      <p:bldP spid="11" grpId="0"/>
      <p:bldP spid="12" grpId="0"/>
      <p:bldP spid="13" grpId="0"/>
      <p:bldP spid="14" grpId="0"/>
      <p:bldP spid="1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内容版式_右下角通用LOGO">
    <p:spTree>
      <p:nvGrpSpPr>
        <p:cNvPr id="1" name=""/>
        <p:cNvGrpSpPr/>
        <p:nvPr/>
      </p:nvGrpSpPr>
      <p:grpSpPr>
        <a:xfrm>
          <a:off x="0" y="0"/>
          <a:ext cx="0" cy="0"/>
          <a:chOff x="0" y="0"/>
          <a:chExt cx="0" cy="0"/>
        </a:xfrm>
      </p:grpSpPr>
      <p:sp>
        <p:nvSpPr>
          <p:cNvPr id="2" name="标题 1"/>
          <p:cNvSpPr>
            <a:spLocks noGrp="1"/>
          </p:cNvSpPr>
          <p:nvPr>
            <p:ph type="title"/>
          </p:nvPr>
        </p:nvSpPr>
        <p:spPr>
          <a:xfrm>
            <a:off x="1302657" y="337014"/>
            <a:ext cx="5258480" cy="682623"/>
          </a:xfrm>
        </p:spPr>
        <p:txBody>
          <a:bodyPr>
            <a:normAutofit/>
          </a:bodyPr>
          <a:lstStyle>
            <a:lvl1pPr>
              <a:defRPr sz="3200" b="1">
                <a:solidFill>
                  <a:schemeClr val="tx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9A0741C5-8F5C-4213-BB69-8C2D02590C1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lvl1pPr>
              <a:defRPr>
                <a:solidFill>
                  <a:schemeClr val="tx1">
                    <a:lumMod val="60000"/>
                    <a:lumOff val="40000"/>
                  </a:schemeClr>
                </a:solidFill>
                <a:latin typeface="+mn-lt"/>
              </a:defRPr>
            </a:lvl1pPr>
          </a:lstStyle>
          <a:p>
            <a:r>
              <a:rPr lang="en-US" altLang="zh-CN" dirty="0"/>
              <a:t>P</a:t>
            </a:r>
            <a:fld id="{38893EA9-123D-489F-8313-43A8A4AC4565}" type="slidenum">
              <a:rPr lang="zh-CN" altLang="en-US" dirty="0" smtClean="0"/>
            </a:fld>
            <a:endParaRPr lang="zh-CN" altLang="en-US" dirty="0"/>
          </a:p>
        </p:txBody>
      </p:sp>
      <p:sp>
        <p:nvSpPr>
          <p:cNvPr id="6" name="Freeform 5"/>
          <p:cNvSpPr>
            <a:spLocks noEditPoints="1"/>
          </p:cNvSpPr>
          <p:nvPr userDrawn="1"/>
        </p:nvSpPr>
        <p:spPr bwMode="auto">
          <a:xfrm>
            <a:off x="507321" y="396194"/>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7" name="文本框 6"/>
          <p:cNvSpPr txBox="1"/>
          <p:nvPr userDrawn="1"/>
        </p:nvSpPr>
        <p:spPr>
          <a:xfrm>
            <a:off x="1302657" y="859160"/>
            <a:ext cx="2373993" cy="307777"/>
          </a:xfrm>
          <a:prstGeom prst="rect">
            <a:avLst/>
          </a:prstGeom>
          <a:noFill/>
        </p:spPr>
        <p:txBody>
          <a:bodyPr wrap="square" rtlCol="0">
            <a:spAutoFit/>
          </a:bodyPr>
          <a:lstStyle/>
          <a:p>
            <a:r>
              <a:rPr lang="en-US" altLang="zh-CN" sz="1400" dirty="0">
                <a:solidFill>
                  <a:schemeClr val="tx1">
                    <a:lumMod val="40000"/>
                    <a:lumOff val="60000"/>
                  </a:schemeClr>
                </a:solidFill>
                <a:latin typeface="华文细黑" panose="02010600040101010101" pitchFamily="2" charset="-122"/>
                <a:ea typeface="华文细黑" panose="02010600040101010101" pitchFamily="2" charset="-122"/>
                <a:cs typeface="Arial" panose="020B0604020202020204" pitchFamily="34" charset="0"/>
              </a:rPr>
              <a:t>MORESHI POWERPOINT</a:t>
            </a:r>
            <a:endParaRPr lang="zh-CN" altLang="en-US" sz="1400" dirty="0">
              <a:solidFill>
                <a:schemeClr val="tx1">
                  <a:lumMod val="40000"/>
                  <a:lumOff val="6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8" name="矩形 7"/>
          <p:cNvSpPr/>
          <p:nvPr userDrawn="1"/>
        </p:nvSpPr>
        <p:spPr>
          <a:xfrm>
            <a:off x="10616765" y="0"/>
            <a:ext cx="15752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userDrawn="1"/>
        </p:nvGrpSpPr>
        <p:grpSpPr>
          <a:xfrm>
            <a:off x="11046201" y="5566054"/>
            <a:ext cx="716362" cy="845938"/>
            <a:chOff x="8367154" y="5203814"/>
            <a:chExt cx="1890395" cy="2232329"/>
          </a:xfrm>
        </p:grpSpPr>
        <p:sp>
          <p:nvSpPr>
            <p:cNvPr id="11" name="Freeform 145"/>
            <p:cNvSpPr/>
            <p:nvPr/>
          </p:nvSpPr>
          <p:spPr bwMode="auto">
            <a:xfrm>
              <a:off x="8367154" y="5203814"/>
              <a:ext cx="1890395" cy="2232329"/>
            </a:xfrm>
            <a:custGeom>
              <a:avLst/>
              <a:gdLst>
                <a:gd name="T0" fmla="*/ 758 w 777"/>
                <a:gd name="T1" fmla="*/ 204 h 918"/>
                <a:gd name="T2" fmla="*/ 389 w 777"/>
                <a:gd name="T3" fmla="*/ 0 h 918"/>
                <a:gd name="T4" fmla="*/ 19 w 777"/>
                <a:gd name="T5" fmla="*/ 204 h 918"/>
                <a:gd name="T6" fmla="*/ 271 w 777"/>
                <a:gd name="T7" fmla="*/ 833 h 918"/>
                <a:gd name="T8" fmla="*/ 389 w 777"/>
                <a:gd name="T9" fmla="*/ 918 h 918"/>
                <a:gd name="T10" fmla="*/ 506 w 777"/>
                <a:gd name="T11" fmla="*/ 832 h 918"/>
                <a:gd name="T12" fmla="*/ 758 w 777"/>
                <a:gd name="T13" fmla="*/ 204 h 918"/>
              </a:gdLst>
              <a:ahLst/>
              <a:cxnLst>
                <a:cxn ang="0">
                  <a:pos x="T0" y="T1"/>
                </a:cxn>
                <a:cxn ang="0">
                  <a:pos x="T2" y="T3"/>
                </a:cxn>
                <a:cxn ang="0">
                  <a:pos x="T4" y="T5"/>
                </a:cxn>
                <a:cxn ang="0">
                  <a:pos x="T6" y="T7"/>
                </a:cxn>
                <a:cxn ang="0">
                  <a:pos x="T8" y="T9"/>
                </a:cxn>
                <a:cxn ang="0">
                  <a:pos x="T10" y="T11"/>
                </a:cxn>
                <a:cxn ang="0">
                  <a:pos x="T12" y="T13"/>
                </a:cxn>
              </a:cxnLst>
              <a:rect l="0" t="0" r="r" b="b"/>
              <a:pathLst>
                <a:path w="777" h="918">
                  <a:moveTo>
                    <a:pt x="758" y="204"/>
                  </a:moveTo>
                  <a:cubicBezTo>
                    <a:pt x="389" y="0"/>
                    <a:pt x="389" y="0"/>
                    <a:pt x="389" y="0"/>
                  </a:cubicBezTo>
                  <a:cubicBezTo>
                    <a:pt x="19" y="204"/>
                    <a:pt x="19" y="204"/>
                    <a:pt x="19" y="204"/>
                  </a:cubicBezTo>
                  <a:cubicBezTo>
                    <a:pt x="19" y="204"/>
                    <a:pt x="0" y="622"/>
                    <a:pt x="271" y="833"/>
                  </a:cubicBezTo>
                  <a:cubicBezTo>
                    <a:pt x="306" y="864"/>
                    <a:pt x="344" y="893"/>
                    <a:pt x="389" y="918"/>
                  </a:cubicBezTo>
                  <a:cubicBezTo>
                    <a:pt x="433" y="893"/>
                    <a:pt x="472" y="864"/>
                    <a:pt x="506" y="832"/>
                  </a:cubicBezTo>
                  <a:cubicBezTo>
                    <a:pt x="777" y="622"/>
                    <a:pt x="758" y="204"/>
                    <a:pt x="758" y="204"/>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2" name="Freeform 146"/>
            <p:cNvSpPr>
              <a:spLocks noEditPoints="1"/>
            </p:cNvSpPr>
            <p:nvPr/>
          </p:nvSpPr>
          <p:spPr bwMode="auto">
            <a:xfrm>
              <a:off x="8530421" y="5338329"/>
              <a:ext cx="1564890" cy="1962273"/>
            </a:xfrm>
            <a:custGeom>
              <a:avLst/>
              <a:gdLst>
                <a:gd name="T0" fmla="*/ 322 w 643"/>
                <a:gd name="T1" fmla="*/ 807 h 807"/>
                <a:gd name="T2" fmla="*/ 317 w 643"/>
                <a:gd name="T3" fmla="*/ 804 h 807"/>
                <a:gd name="T4" fmla="*/ 237 w 643"/>
                <a:gd name="T5" fmla="*/ 742 h 807"/>
                <a:gd name="T6" fmla="*/ 234 w 643"/>
                <a:gd name="T7" fmla="*/ 739 h 807"/>
                <a:gd name="T8" fmla="*/ 0 w 643"/>
                <a:gd name="T9" fmla="*/ 183 h 807"/>
                <a:gd name="T10" fmla="*/ 0 w 643"/>
                <a:gd name="T11" fmla="*/ 178 h 807"/>
                <a:gd name="T12" fmla="*/ 322 w 643"/>
                <a:gd name="T13" fmla="*/ 0 h 807"/>
                <a:gd name="T14" fmla="*/ 643 w 643"/>
                <a:gd name="T15" fmla="*/ 178 h 807"/>
                <a:gd name="T16" fmla="*/ 643 w 643"/>
                <a:gd name="T17" fmla="*/ 183 h 807"/>
                <a:gd name="T18" fmla="*/ 409 w 643"/>
                <a:gd name="T19" fmla="*/ 739 h 807"/>
                <a:gd name="T20" fmla="*/ 406 w 643"/>
                <a:gd name="T21" fmla="*/ 742 h 807"/>
                <a:gd name="T22" fmla="*/ 326 w 643"/>
                <a:gd name="T23" fmla="*/ 804 h 807"/>
                <a:gd name="T24" fmla="*/ 322 w 643"/>
                <a:gd name="T25" fmla="*/ 807 h 807"/>
                <a:gd name="T26" fmla="*/ 18 w 643"/>
                <a:gd name="T27" fmla="*/ 187 h 807"/>
                <a:gd name="T28" fmla="*/ 244 w 643"/>
                <a:gd name="T29" fmla="*/ 726 h 807"/>
                <a:gd name="T30" fmla="*/ 248 w 643"/>
                <a:gd name="T31" fmla="*/ 729 h 807"/>
                <a:gd name="T32" fmla="*/ 322 w 643"/>
                <a:gd name="T33" fmla="*/ 787 h 807"/>
                <a:gd name="T34" fmla="*/ 395 w 643"/>
                <a:gd name="T35" fmla="*/ 729 h 807"/>
                <a:gd name="T36" fmla="*/ 399 w 643"/>
                <a:gd name="T37" fmla="*/ 726 h 807"/>
                <a:gd name="T38" fmla="*/ 625 w 643"/>
                <a:gd name="T39" fmla="*/ 187 h 807"/>
                <a:gd name="T40" fmla="*/ 322 w 643"/>
                <a:gd name="T41" fmla="*/ 19 h 807"/>
                <a:gd name="T42" fmla="*/ 18 w 643"/>
                <a:gd name="T43" fmla="*/ 18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3" h="807">
                  <a:moveTo>
                    <a:pt x="322" y="807"/>
                  </a:moveTo>
                  <a:cubicBezTo>
                    <a:pt x="317" y="804"/>
                    <a:pt x="317" y="804"/>
                    <a:pt x="317" y="804"/>
                  </a:cubicBezTo>
                  <a:cubicBezTo>
                    <a:pt x="289" y="785"/>
                    <a:pt x="262" y="765"/>
                    <a:pt x="237" y="742"/>
                  </a:cubicBezTo>
                  <a:cubicBezTo>
                    <a:pt x="236" y="741"/>
                    <a:pt x="235" y="740"/>
                    <a:pt x="234" y="739"/>
                  </a:cubicBezTo>
                  <a:cubicBezTo>
                    <a:pt x="26" y="578"/>
                    <a:pt x="3" y="273"/>
                    <a:pt x="0" y="183"/>
                  </a:cubicBezTo>
                  <a:cubicBezTo>
                    <a:pt x="0" y="178"/>
                    <a:pt x="0" y="178"/>
                    <a:pt x="0" y="178"/>
                  </a:cubicBezTo>
                  <a:cubicBezTo>
                    <a:pt x="322" y="0"/>
                    <a:pt x="322" y="0"/>
                    <a:pt x="322" y="0"/>
                  </a:cubicBezTo>
                  <a:cubicBezTo>
                    <a:pt x="643" y="178"/>
                    <a:pt x="643" y="178"/>
                    <a:pt x="643" y="178"/>
                  </a:cubicBezTo>
                  <a:cubicBezTo>
                    <a:pt x="643" y="183"/>
                    <a:pt x="643" y="183"/>
                    <a:pt x="643" y="183"/>
                  </a:cubicBezTo>
                  <a:cubicBezTo>
                    <a:pt x="640" y="273"/>
                    <a:pt x="617" y="578"/>
                    <a:pt x="409" y="739"/>
                  </a:cubicBezTo>
                  <a:cubicBezTo>
                    <a:pt x="408" y="740"/>
                    <a:pt x="407" y="741"/>
                    <a:pt x="406" y="742"/>
                  </a:cubicBezTo>
                  <a:cubicBezTo>
                    <a:pt x="382" y="764"/>
                    <a:pt x="355" y="785"/>
                    <a:pt x="326" y="804"/>
                  </a:cubicBezTo>
                  <a:lnTo>
                    <a:pt x="322" y="807"/>
                  </a:lnTo>
                  <a:close/>
                  <a:moveTo>
                    <a:pt x="18" y="187"/>
                  </a:moveTo>
                  <a:cubicBezTo>
                    <a:pt x="21" y="281"/>
                    <a:pt x="46" y="572"/>
                    <a:pt x="244" y="726"/>
                  </a:cubicBezTo>
                  <a:cubicBezTo>
                    <a:pt x="246" y="727"/>
                    <a:pt x="247" y="728"/>
                    <a:pt x="248" y="729"/>
                  </a:cubicBezTo>
                  <a:cubicBezTo>
                    <a:pt x="271" y="750"/>
                    <a:pt x="296" y="769"/>
                    <a:pt x="322" y="787"/>
                  </a:cubicBezTo>
                  <a:cubicBezTo>
                    <a:pt x="347" y="769"/>
                    <a:pt x="372" y="750"/>
                    <a:pt x="395" y="729"/>
                  </a:cubicBezTo>
                  <a:cubicBezTo>
                    <a:pt x="396" y="728"/>
                    <a:pt x="397" y="727"/>
                    <a:pt x="399" y="726"/>
                  </a:cubicBezTo>
                  <a:cubicBezTo>
                    <a:pt x="597" y="572"/>
                    <a:pt x="623" y="281"/>
                    <a:pt x="625" y="187"/>
                  </a:cubicBezTo>
                  <a:cubicBezTo>
                    <a:pt x="322" y="19"/>
                    <a:pt x="322" y="19"/>
                    <a:pt x="322" y="19"/>
                  </a:cubicBezTo>
                  <a:lnTo>
                    <a:pt x="18" y="187"/>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3" name="Freeform 147"/>
            <p:cNvSpPr>
              <a:spLocks noEditPoints="1"/>
            </p:cNvSpPr>
            <p:nvPr/>
          </p:nvSpPr>
          <p:spPr bwMode="auto">
            <a:xfrm>
              <a:off x="8462650" y="5260290"/>
              <a:ext cx="1700431" cy="2120404"/>
            </a:xfrm>
            <a:custGeom>
              <a:avLst/>
              <a:gdLst>
                <a:gd name="T0" fmla="*/ 350 w 699"/>
                <a:gd name="T1" fmla="*/ 872 h 872"/>
                <a:gd name="T2" fmla="*/ 348 w 699"/>
                <a:gd name="T3" fmla="*/ 871 h 872"/>
                <a:gd name="T4" fmla="*/ 246 w 699"/>
                <a:gd name="T5" fmla="*/ 795 h 872"/>
                <a:gd name="T6" fmla="*/ 245 w 699"/>
                <a:gd name="T7" fmla="*/ 794 h 872"/>
                <a:gd name="T8" fmla="*/ 0 w 699"/>
                <a:gd name="T9" fmla="*/ 195 h 872"/>
                <a:gd name="T10" fmla="*/ 0 w 699"/>
                <a:gd name="T11" fmla="*/ 193 h 872"/>
                <a:gd name="T12" fmla="*/ 350 w 699"/>
                <a:gd name="T13" fmla="*/ 0 h 872"/>
                <a:gd name="T14" fmla="*/ 699 w 699"/>
                <a:gd name="T15" fmla="*/ 193 h 872"/>
                <a:gd name="T16" fmla="*/ 699 w 699"/>
                <a:gd name="T17" fmla="*/ 195 h 872"/>
                <a:gd name="T18" fmla="*/ 455 w 699"/>
                <a:gd name="T19" fmla="*/ 794 h 872"/>
                <a:gd name="T20" fmla="*/ 453 w 699"/>
                <a:gd name="T21" fmla="*/ 795 h 872"/>
                <a:gd name="T22" fmla="*/ 351 w 699"/>
                <a:gd name="T23" fmla="*/ 871 h 872"/>
                <a:gd name="T24" fmla="*/ 350 w 699"/>
                <a:gd name="T25" fmla="*/ 872 h 872"/>
                <a:gd name="T26" fmla="*/ 6 w 699"/>
                <a:gd name="T27" fmla="*/ 196 h 872"/>
                <a:gd name="T28" fmla="*/ 248 w 699"/>
                <a:gd name="T29" fmla="*/ 789 h 872"/>
                <a:gd name="T30" fmla="*/ 250 w 699"/>
                <a:gd name="T31" fmla="*/ 791 h 872"/>
                <a:gd name="T32" fmla="*/ 350 w 699"/>
                <a:gd name="T33" fmla="*/ 866 h 872"/>
                <a:gd name="T34" fmla="*/ 450 w 699"/>
                <a:gd name="T35" fmla="*/ 791 h 872"/>
                <a:gd name="T36" fmla="*/ 451 w 699"/>
                <a:gd name="T37" fmla="*/ 789 h 872"/>
                <a:gd name="T38" fmla="*/ 694 w 699"/>
                <a:gd name="T39" fmla="*/ 196 h 872"/>
                <a:gd name="T40" fmla="*/ 350 w 699"/>
                <a:gd name="T41" fmla="*/ 6 h 872"/>
                <a:gd name="T42" fmla="*/ 6 w 699"/>
                <a:gd name="T43" fmla="*/ 196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9" h="872">
                  <a:moveTo>
                    <a:pt x="350" y="872"/>
                  </a:moveTo>
                  <a:cubicBezTo>
                    <a:pt x="348" y="871"/>
                    <a:pt x="348" y="871"/>
                    <a:pt x="348" y="871"/>
                  </a:cubicBezTo>
                  <a:cubicBezTo>
                    <a:pt x="312" y="849"/>
                    <a:pt x="277" y="823"/>
                    <a:pt x="246" y="795"/>
                  </a:cubicBezTo>
                  <a:cubicBezTo>
                    <a:pt x="245" y="795"/>
                    <a:pt x="245" y="794"/>
                    <a:pt x="245" y="794"/>
                  </a:cubicBezTo>
                  <a:cubicBezTo>
                    <a:pt x="11" y="612"/>
                    <a:pt x="0" y="263"/>
                    <a:pt x="0" y="195"/>
                  </a:cubicBezTo>
                  <a:cubicBezTo>
                    <a:pt x="0" y="193"/>
                    <a:pt x="0" y="193"/>
                    <a:pt x="0" y="193"/>
                  </a:cubicBezTo>
                  <a:cubicBezTo>
                    <a:pt x="350" y="0"/>
                    <a:pt x="350" y="0"/>
                    <a:pt x="350" y="0"/>
                  </a:cubicBezTo>
                  <a:cubicBezTo>
                    <a:pt x="699" y="193"/>
                    <a:pt x="699" y="193"/>
                    <a:pt x="699" y="193"/>
                  </a:cubicBezTo>
                  <a:cubicBezTo>
                    <a:pt x="699" y="195"/>
                    <a:pt x="699" y="195"/>
                    <a:pt x="699" y="195"/>
                  </a:cubicBezTo>
                  <a:cubicBezTo>
                    <a:pt x="699" y="263"/>
                    <a:pt x="689" y="612"/>
                    <a:pt x="455" y="794"/>
                  </a:cubicBezTo>
                  <a:cubicBezTo>
                    <a:pt x="454" y="794"/>
                    <a:pt x="454" y="794"/>
                    <a:pt x="453" y="795"/>
                  </a:cubicBezTo>
                  <a:cubicBezTo>
                    <a:pt x="422" y="823"/>
                    <a:pt x="388" y="849"/>
                    <a:pt x="351" y="871"/>
                  </a:cubicBezTo>
                  <a:lnTo>
                    <a:pt x="350" y="872"/>
                  </a:lnTo>
                  <a:close/>
                  <a:moveTo>
                    <a:pt x="6" y="196"/>
                  </a:moveTo>
                  <a:cubicBezTo>
                    <a:pt x="6" y="268"/>
                    <a:pt x="18" y="611"/>
                    <a:pt x="248" y="789"/>
                  </a:cubicBezTo>
                  <a:cubicBezTo>
                    <a:pt x="249" y="790"/>
                    <a:pt x="249" y="790"/>
                    <a:pt x="250" y="791"/>
                  </a:cubicBezTo>
                  <a:cubicBezTo>
                    <a:pt x="280" y="819"/>
                    <a:pt x="314" y="844"/>
                    <a:pt x="350" y="866"/>
                  </a:cubicBezTo>
                  <a:cubicBezTo>
                    <a:pt x="385" y="844"/>
                    <a:pt x="419" y="819"/>
                    <a:pt x="450" y="791"/>
                  </a:cubicBezTo>
                  <a:cubicBezTo>
                    <a:pt x="450" y="790"/>
                    <a:pt x="451" y="790"/>
                    <a:pt x="451" y="789"/>
                  </a:cubicBezTo>
                  <a:cubicBezTo>
                    <a:pt x="681" y="611"/>
                    <a:pt x="694" y="268"/>
                    <a:pt x="694" y="196"/>
                  </a:cubicBezTo>
                  <a:cubicBezTo>
                    <a:pt x="350" y="6"/>
                    <a:pt x="350" y="6"/>
                    <a:pt x="350" y="6"/>
                  </a:cubicBezTo>
                  <a:lnTo>
                    <a:pt x="6" y="196"/>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Freeform 261"/>
            <p:cNvSpPr>
              <a:spLocks noEditPoints="1"/>
            </p:cNvSpPr>
            <p:nvPr/>
          </p:nvSpPr>
          <p:spPr bwMode="auto">
            <a:xfrm>
              <a:off x="9015085" y="5797322"/>
              <a:ext cx="595562" cy="853296"/>
            </a:xfrm>
            <a:custGeom>
              <a:avLst/>
              <a:gdLst>
                <a:gd name="T0" fmla="*/ 580 w 580"/>
                <a:gd name="T1" fmla="*/ 831 h 831"/>
                <a:gd name="T2" fmla="*/ 0 w 580"/>
                <a:gd name="T3" fmla="*/ 831 h 831"/>
                <a:gd name="T4" fmla="*/ 0 w 580"/>
                <a:gd name="T5" fmla="*/ 611 h 831"/>
                <a:gd name="T6" fmla="*/ 61 w 580"/>
                <a:gd name="T7" fmla="*/ 611 h 831"/>
                <a:gd name="T8" fmla="*/ 61 w 580"/>
                <a:gd name="T9" fmla="*/ 220 h 831"/>
                <a:gd name="T10" fmla="*/ 0 w 580"/>
                <a:gd name="T11" fmla="*/ 220 h 831"/>
                <a:gd name="T12" fmla="*/ 0 w 580"/>
                <a:gd name="T13" fmla="*/ 0 h 831"/>
                <a:gd name="T14" fmla="*/ 367 w 580"/>
                <a:gd name="T15" fmla="*/ 0 h 831"/>
                <a:gd name="T16" fmla="*/ 367 w 580"/>
                <a:gd name="T17" fmla="*/ 220 h 831"/>
                <a:gd name="T18" fmla="*/ 289 w 580"/>
                <a:gd name="T19" fmla="*/ 220 h 831"/>
                <a:gd name="T20" fmla="*/ 289 w 580"/>
                <a:gd name="T21" fmla="*/ 611 h 831"/>
                <a:gd name="T22" fmla="*/ 360 w 580"/>
                <a:gd name="T23" fmla="*/ 611 h 831"/>
                <a:gd name="T24" fmla="*/ 360 w 580"/>
                <a:gd name="T25" fmla="*/ 516 h 831"/>
                <a:gd name="T26" fmla="*/ 580 w 580"/>
                <a:gd name="T27" fmla="*/ 516 h 831"/>
                <a:gd name="T28" fmla="*/ 580 w 580"/>
                <a:gd name="T29" fmla="*/ 831 h 831"/>
                <a:gd name="T30" fmla="*/ 568 w 580"/>
                <a:gd name="T31" fmla="*/ 817 h 831"/>
                <a:gd name="T32" fmla="*/ 568 w 580"/>
                <a:gd name="T33" fmla="*/ 528 h 831"/>
                <a:gd name="T34" fmla="*/ 372 w 580"/>
                <a:gd name="T35" fmla="*/ 528 h 831"/>
                <a:gd name="T36" fmla="*/ 372 w 580"/>
                <a:gd name="T37" fmla="*/ 623 h 831"/>
                <a:gd name="T38" fmla="*/ 277 w 580"/>
                <a:gd name="T39" fmla="*/ 623 h 831"/>
                <a:gd name="T40" fmla="*/ 277 w 580"/>
                <a:gd name="T41" fmla="*/ 208 h 831"/>
                <a:gd name="T42" fmla="*/ 357 w 580"/>
                <a:gd name="T43" fmla="*/ 208 h 831"/>
                <a:gd name="T44" fmla="*/ 357 w 580"/>
                <a:gd name="T45" fmla="*/ 14 h 831"/>
                <a:gd name="T46" fmla="*/ 12 w 580"/>
                <a:gd name="T47" fmla="*/ 14 h 831"/>
                <a:gd name="T48" fmla="*/ 12 w 580"/>
                <a:gd name="T49" fmla="*/ 208 h 831"/>
                <a:gd name="T50" fmla="*/ 75 w 580"/>
                <a:gd name="T51" fmla="*/ 208 h 831"/>
                <a:gd name="T52" fmla="*/ 75 w 580"/>
                <a:gd name="T53" fmla="*/ 623 h 831"/>
                <a:gd name="T54" fmla="*/ 12 w 580"/>
                <a:gd name="T55" fmla="*/ 623 h 831"/>
                <a:gd name="T56" fmla="*/ 12 w 580"/>
                <a:gd name="T57" fmla="*/ 817 h 831"/>
                <a:gd name="T58" fmla="*/ 568 w 580"/>
                <a:gd name="T59" fmla="*/ 817 h 831"/>
                <a:gd name="T60" fmla="*/ 530 w 580"/>
                <a:gd name="T61" fmla="*/ 779 h 831"/>
                <a:gd name="T62" fmla="*/ 52 w 580"/>
                <a:gd name="T63" fmla="*/ 779 h 831"/>
                <a:gd name="T64" fmla="*/ 52 w 580"/>
                <a:gd name="T65" fmla="*/ 663 h 831"/>
                <a:gd name="T66" fmla="*/ 113 w 580"/>
                <a:gd name="T67" fmla="*/ 663 h 831"/>
                <a:gd name="T68" fmla="*/ 113 w 580"/>
                <a:gd name="T69" fmla="*/ 168 h 831"/>
                <a:gd name="T70" fmla="*/ 52 w 580"/>
                <a:gd name="T71" fmla="*/ 168 h 831"/>
                <a:gd name="T72" fmla="*/ 52 w 580"/>
                <a:gd name="T73" fmla="*/ 52 h 831"/>
                <a:gd name="T74" fmla="*/ 317 w 580"/>
                <a:gd name="T75" fmla="*/ 52 h 831"/>
                <a:gd name="T76" fmla="*/ 317 w 580"/>
                <a:gd name="T77" fmla="*/ 168 h 831"/>
                <a:gd name="T78" fmla="*/ 237 w 580"/>
                <a:gd name="T79" fmla="*/ 168 h 831"/>
                <a:gd name="T80" fmla="*/ 237 w 580"/>
                <a:gd name="T81" fmla="*/ 663 h 831"/>
                <a:gd name="T82" fmla="*/ 410 w 580"/>
                <a:gd name="T83" fmla="*/ 663 h 831"/>
                <a:gd name="T84" fmla="*/ 410 w 580"/>
                <a:gd name="T85" fmla="*/ 566 h 831"/>
                <a:gd name="T86" fmla="*/ 530 w 580"/>
                <a:gd name="T87" fmla="*/ 566 h 831"/>
                <a:gd name="T88" fmla="*/ 530 w 580"/>
                <a:gd name="T89" fmla="*/ 779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0" h="831">
                  <a:moveTo>
                    <a:pt x="580" y="831"/>
                  </a:moveTo>
                  <a:lnTo>
                    <a:pt x="0" y="831"/>
                  </a:lnTo>
                  <a:lnTo>
                    <a:pt x="0" y="611"/>
                  </a:lnTo>
                  <a:lnTo>
                    <a:pt x="61" y="611"/>
                  </a:lnTo>
                  <a:lnTo>
                    <a:pt x="61" y="220"/>
                  </a:lnTo>
                  <a:lnTo>
                    <a:pt x="0" y="220"/>
                  </a:lnTo>
                  <a:lnTo>
                    <a:pt x="0" y="0"/>
                  </a:lnTo>
                  <a:lnTo>
                    <a:pt x="367" y="0"/>
                  </a:lnTo>
                  <a:lnTo>
                    <a:pt x="367" y="220"/>
                  </a:lnTo>
                  <a:lnTo>
                    <a:pt x="289" y="220"/>
                  </a:lnTo>
                  <a:lnTo>
                    <a:pt x="289" y="611"/>
                  </a:lnTo>
                  <a:lnTo>
                    <a:pt x="360" y="611"/>
                  </a:lnTo>
                  <a:lnTo>
                    <a:pt x="360" y="516"/>
                  </a:lnTo>
                  <a:lnTo>
                    <a:pt x="580" y="516"/>
                  </a:lnTo>
                  <a:lnTo>
                    <a:pt x="580" y="831"/>
                  </a:lnTo>
                  <a:close/>
                  <a:moveTo>
                    <a:pt x="568" y="817"/>
                  </a:moveTo>
                  <a:lnTo>
                    <a:pt x="568" y="528"/>
                  </a:lnTo>
                  <a:lnTo>
                    <a:pt x="372" y="528"/>
                  </a:lnTo>
                  <a:lnTo>
                    <a:pt x="372" y="623"/>
                  </a:lnTo>
                  <a:lnTo>
                    <a:pt x="277" y="623"/>
                  </a:lnTo>
                  <a:lnTo>
                    <a:pt x="277" y="208"/>
                  </a:lnTo>
                  <a:lnTo>
                    <a:pt x="357" y="208"/>
                  </a:lnTo>
                  <a:lnTo>
                    <a:pt x="357" y="14"/>
                  </a:lnTo>
                  <a:lnTo>
                    <a:pt x="12" y="14"/>
                  </a:lnTo>
                  <a:lnTo>
                    <a:pt x="12" y="208"/>
                  </a:lnTo>
                  <a:lnTo>
                    <a:pt x="75" y="208"/>
                  </a:lnTo>
                  <a:lnTo>
                    <a:pt x="75" y="623"/>
                  </a:lnTo>
                  <a:lnTo>
                    <a:pt x="12" y="623"/>
                  </a:lnTo>
                  <a:lnTo>
                    <a:pt x="12" y="817"/>
                  </a:lnTo>
                  <a:lnTo>
                    <a:pt x="568" y="817"/>
                  </a:lnTo>
                  <a:close/>
                  <a:moveTo>
                    <a:pt x="530" y="779"/>
                  </a:moveTo>
                  <a:lnTo>
                    <a:pt x="52" y="779"/>
                  </a:lnTo>
                  <a:lnTo>
                    <a:pt x="52" y="663"/>
                  </a:lnTo>
                  <a:lnTo>
                    <a:pt x="113" y="663"/>
                  </a:lnTo>
                  <a:lnTo>
                    <a:pt x="113" y="168"/>
                  </a:lnTo>
                  <a:lnTo>
                    <a:pt x="52" y="168"/>
                  </a:lnTo>
                  <a:lnTo>
                    <a:pt x="52" y="52"/>
                  </a:lnTo>
                  <a:lnTo>
                    <a:pt x="317" y="52"/>
                  </a:lnTo>
                  <a:lnTo>
                    <a:pt x="317" y="168"/>
                  </a:lnTo>
                  <a:lnTo>
                    <a:pt x="237" y="168"/>
                  </a:lnTo>
                  <a:lnTo>
                    <a:pt x="237" y="663"/>
                  </a:lnTo>
                  <a:lnTo>
                    <a:pt x="410" y="663"/>
                  </a:lnTo>
                  <a:lnTo>
                    <a:pt x="410" y="566"/>
                  </a:lnTo>
                  <a:lnTo>
                    <a:pt x="530" y="566"/>
                  </a:lnTo>
                  <a:lnTo>
                    <a:pt x="530" y="779"/>
                  </a:lnTo>
                  <a:close/>
                </a:path>
              </a:pathLst>
            </a:custGeom>
            <a:solidFill>
              <a:schemeClr val="accent2"/>
            </a:solidFill>
            <a:ln>
              <a:solidFill>
                <a:schemeClr val="accent1"/>
              </a:solidFill>
            </a:ln>
          </p:spPr>
          <p:txBody>
            <a:bodyPr vert="horz" wrap="square" lIns="91440" tIns="45720" rIns="91440" bIns="45720" numCol="1" anchor="t" anchorCtr="0" compatLnSpc="1"/>
            <a:lstStyle/>
            <a:p>
              <a:endParaRPr lang="zh-CN" altLang="en-US"/>
            </a:p>
          </p:txBody>
        </p:sp>
      </p:grpSp>
    </p:spTree>
  </p:cSld>
  <p:clrMapOvr>
    <a:masterClrMapping/>
  </p:clrMapOvr>
  <p:transition spd="slow" advClick="0"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0741C5-8F5C-4213-BB69-8C2D02590C1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8893EA9-123D-489F-8313-43A8A4AC4565}" type="slidenum">
              <a:rPr lang="zh-CN" altLang="en-US" smtClean="0"/>
            </a:fld>
            <a:endParaRPr lang="zh-CN" altLang="en-US"/>
          </a:p>
        </p:txBody>
      </p:sp>
    </p:spTree>
  </p:cSld>
  <p:clrMapOvr>
    <a:masterClrMapping/>
  </p:clrMapOvr>
  <p:transition spd="slow" advClick="0"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使用说明">
    <p:spTree>
      <p:nvGrpSpPr>
        <p:cNvPr id="1" name=""/>
        <p:cNvGrpSpPr/>
        <p:nvPr/>
      </p:nvGrpSpPr>
      <p:grpSpPr>
        <a:xfrm>
          <a:off x="0" y="0"/>
          <a:ext cx="0" cy="0"/>
          <a:chOff x="0" y="0"/>
          <a:chExt cx="0" cy="0"/>
        </a:xfrm>
      </p:grpSpPr>
      <p:sp>
        <p:nvSpPr>
          <p:cNvPr id="2" name="标题 1"/>
          <p:cNvSpPr>
            <a:spLocks noGrp="1"/>
          </p:cNvSpPr>
          <p:nvPr>
            <p:ph type="title"/>
          </p:nvPr>
        </p:nvSpPr>
        <p:spPr>
          <a:xfrm>
            <a:off x="1302657" y="337014"/>
            <a:ext cx="5258480" cy="682623"/>
          </a:xfrm>
        </p:spPr>
        <p:txBody>
          <a:bodyPr>
            <a:normAutofit/>
          </a:bodyPr>
          <a:lstStyle>
            <a:lvl1pPr>
              <a:defRPr sz="3200" b="1">
                <a:solidFill>
                  <a:schemeClr val="tx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9A0741C5-8F5C-4213-BB69-8C2D02590C1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lvl1pPr>
              <a:defRPr>
                <a:solidFill>
                  <a:schemeClr val="tx1">
                    <a:lumMod val="60000"/>
                    <a:lumOff val="40000"/>
                  </a:schemeClr>
                </a:solidFill>
                <a:latin typeface="+mn-lt"/>
              </a:defRPr>
            </a:lvl1pPr>
          </a:lstStyle>
          <a:p>
            <a:r>
              <a:rPr lang="en-US" altLang="zh-CN" dirty="0"/>
              <a:t>P</a:t>
            </a:r>
            <a:fld id="{38893EA9-123D-489F-8313-43A8A4AC4565}" type="slidenum">
              <a:rPr lang="zh-CN" altLang="en-US" dirty="0" smtClean="0"/>
            </a:fld>
            <a:endParaRPr lang="zh-CN" altLang="en-US" dirty="0"/>
          </a:p>
        </p:txBody>
      </p:sp>
      <p:sp>
        <p:nvSpPr>
          <p:cNvPr id="6" name="Freeform 5"/>
          <p:cNvSpPr>
            <a:spLocks noEditPoints="1"/>
          </p:cNvSpPr>
          <p:nvPr userDrawn="1"/>
        </p:nvSpPr>
        <p:spPr bwMode="auto">
          <a:xfrm>
            <a:off x="507321" y="396194"/>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7" name="文本框 6"/>
          <p:cNvSpPr txBox="1"/>
          <p:nvPr userDrawn="1"/>
        </p:nvSpPr>
        <p:spPr>
          <a:xfrm>
            <a:off x="1302657" y="859160"/>
            <a:ext cx="2373993" cy="307777"/>
          </a:xfrm>
          <a:prstGeom prst="rect">
            <a:avLst/>
          </a:prstGeom>
          <a:noFill/>
        </p:spPr>
        <p:txBody>
          <a:bodyPr wrap="square" rtlCol="0">
            <a:spAutoFit/>
          </a:bodyPr>
          <a:lstStyle/>
          <a:p>
            <a:r>
              <a:rPr lang="en-US" altLang="zh-CN" sz="1400" dirty="0">
                <a:solidFill>
                  <a:schemeClr val="tx1">
                    <a:lumMod val="40000"/>
                    <a:lumOff val="60000"/>
                  </a:schemeClr>
                </a:solidFill>
                <a:latin typeface="华文细黑" panose="02010600040101010101" pitchFamily="2" charset="-122"/>
                <a:ea typeface="华文细黑" panose="02010600040101010101" pitchFamily="2" charset="-122"/>
                <a:cs typeface="Arial" panose="020B0604020202020204" pitchFamily="34" charset="0"/>
              </a:rPr>
              <a:t>MORESHI POWERPOINT</a:t>
            </a:r>
            <a:endParaRPr lang="zh-CN" altLang="en-US" sz="1400" dirty="0">
              <a:solidFill>
                <a:schemeClr val="tx1">
                  <a:lumMod val="40000"/>
                  <a:lumOff val="6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Tree>
  </p:cSld>
  <p:clrMapOvr>
    <a:masterClrMapping/>
  </p:clrMapOvr>
  <p:transition spd="slow" advClick="0" advTm="3000">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741C5-8F5C-4213-BB69-8C2D02590C1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93EA9-123D-489F-8313-43A8A4AC456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slow" advClick="0" advTm="3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2.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tags" Target="../tags/tag1.xml"/><Relationship Id="rId2" Type="http://schemas.openxmlformats.org/officeDocument/2006/relationships/image" Target="../media/image13.png"/><Relationship Id="rId11" Type="http://schemas.openxmlformats.org/officeDocument/2006/relationships/slideLayout" Target="../slideLayouts/slideLayout8.xml"/><Relationship Id="rId10" Type="http://schemas.openxmlformats.org/officeDocument/2006/relationships/image" Target="../media/image17.jpe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image" Target="../media/image20.jpeg"/><Relationship Id="rId7" Type="http://schemas.openxmlformats.org/officeDocument/2006/relationships/tags" Target="../tags/tag8.xml"/><Relationship Id="rId6" Type="http://schemas.openxmlformats.org/officeDocument/2006/relationships/image" Target="../media/image19.jpeg"/><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18.png"/><Relationship Id="rId14" Type="http://schemas.openxmlformats.org/officeDocument/2006/relationships/slideLayout" Target="../slideLayouts/slideLayout8.xml"/><Relationship Id="rId13" Type="http://schemas.openxmlformats.org/officeDocument/2006/relationships/tags" Target="../tags/tag11.xml"/><Relationship Id="rId12" Type="http://schemas.openxmlformats.org/officeDocument/2006/relationships/image" Target="../media/image22.jpeg"/><Relationship Id="rId11" Type="http://schemas.openxmlformats.org/officeDocument/2006/relationships/tags" Target="../tags/tag10.xml"/><Relationship Id="rId10" Type="http://schemas.openxmlformats.org/officeDocument/2006/relationships/image" Target="../media/image21.jpe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image" Target="../media/image25.jpeg"/><Relationship Id="rId6" Type="http://schemas.openxmlformats.org/officeDocument/2006/relationships/image" Target="../media/image24.jpeg"/><Relationship Id="rId5" Type="http://schemas.openxmlformats.org/officeDocument/2006/relationships/tags" Target="../tags/tag13.xml"/><Relationship Id="rId4" Type="http://schemas.openxmlformats.org/officeDocument/2006/relationships/image" Target="../media/image23.jpeg"/><Relationship Id="rId3" Type="http://schemas.openxmlformats.org/officeDocument/2006/relationships/tags" Target="../tags/tag12.xml"/><Relationship Id="rId2" Type="http://schemas.openxmlformats.org/officeDocument/2006/relationships/image" Target="../media/image18.png"/><Relationship Id="rId16" Type="http://schemas.openxmlformats.org/officeDocument/2006/relationships/slideLayout" Target="../slideLayouts/slideLayout8.xml"/><Relationship Id="rId15" Type="http://schemas.openxmlformats.org/officeDocument/2006/relationships/tags" Target="../tags/tag18.xml"/><Relationship Id="rId14" Type="http://schemas.openxmlformats.org/officeDocument/2006/relationships/image" Target="../media/image28.jpeg"/><Relationship Id="rId13" Type="http://schemas.openxmlformats.org/officeDocument/2006/relationships/image" Target="../media/image27.jpeg"/><Relationship Id="rId12" Type="http://schemas.openxmlformats.org/officeDocument/2006/relationships/tags" Target="../tags/tag17.xml"/><Relationship Id="rId11" Type="http://schemas.openxmlformats.org/officeDocument/2006/relationships/image" Target="../media/image26.jpeg"/><Relationship Id="rId10" Type="http://schemas.openxmlformats.org/officeDocument/2006/relationships/tags" Target="../tags/tag16.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31.jpeg"/><Relationship Id="rId4" Type="http://schemas.openxmlformats.org/officeDocument/2006/relationships/image" Target="../media/image30.png"/><Relationship Id="rId3" Type="http://schemas.openxmlformats.org/officeDocument/2006/relationships/image" Target="../media/image29.jpeg"/><Relationship Id="rId2" Type="http://schemas.openxmlformats.org/officeDocument/2006/relationships/image" Target="../media/image18.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image" Target="../media/image37.jpe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image" Target="../media/image32.jpeg"/></Relationships>
</file>

<file path=ppt/slides/_rels/slide18.xml.rels><?xml version="1.0" encoding="UTF-8" standalone="yes"?>
<Relationships xmlns="http://schemas.openxmlformats.org/package/2006/relationships"><Relationship Id="rId9" Type="http://schemas.openxmlformats.org/officeDocument/2006/relationships/image" Target="../media/image45.jpeg"/><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39.png"/><Relationship Id="rId2" Type="http://schemas.openxmlformats.org/officeDocument/2006/relationships/image" Target="../media/image38.jpeg"/><Relationship Id="rId10" Type="http://schemas.openxmlformats.org/officeDocument/2006/relationships/slideLayout" Target="../slideLayouts/slideLayout8.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png"/><Relationship Id="rId1"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png"/><Relationship Id="rId1"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hyperlink" Target="mailto:ling.zhang@usst.edu.cn&#65292;&#37329;&#34701;&#31995;&#20844;&#20247;&#21495;&#65306;&#27818;&#27743;&#37329;&#34701;" TargetMode="Externa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0.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1.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矩形 44"/>
          <p:cNvSpPr/>
          <p:nvPr/>
        </p:nvSpPr>
        <p:spPr>
          <a:xfrm>
            <a:off x="0" y="1613893"/>
            <a:ext cx="12192000" cy="32076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Freeform 5"/>
          <p:cNvSpPr>
            <a:spLocks noEditPoints="1"/>
          </p:cNvSpPr>
          <p:nvPr/>
        </p:nvSpPr>
        <p:spPr bwMode="auto">
          <a:xfrm>
            <a:off x="8599210" y="5149879"/>
            <a:ext cx="1114980" cy="995834"/>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5" name="文本框 34"/>
          <p:cNvSpPr txBox="1"/>
          <p:nvPr/>
        </p:nvSpPr>
        <p:spPr>
          <a:xfrm>
            <a:off x="1567412" y="2123113"/>
            <a:ext cx="9646019" cy="2122805"/>
          </a:xfrm>
          <a:prstGeom prst="rect">
            <a:avLst/>
          </a:prstGeom>
          <a:noFill/>
        </p:spPr>
        <p:txBody>
          <a:bodyPr wrap="square" rtlCol="0">
            <a:spAutoFit/>
          </a:bodyPr>
          <a:lstStyle/>
          <a:p>
            <a:pPr algn="ctr"/>
            <a:r>
              <a:rPr lang="zh-CN" altLang="en-US" sz="6600" b="1" dirty="0">
                <a:solidFill>
                  <a:schemeClr val="bg1"/>
                </a:solidFill>
                <a:latin typeface="微软雅黑" panose="020B0503020204020204" pitchFamily="34" charset="-122"/>
                <a:ea typeface="微软雅黑" panose="020B0503020204020204" pitchFamily="34" charset="-122"/>
              </a:rPr>
              <a:t>上海理工大学</a:t>
            </a:r>
            <a:endParaRPr lang="zh-CN" altLang="en-US" sz="6600" b="1" dirty="0">
              <a:solidFill>
                <a:schemeClr val="bg1"/>
              </a:solidFill>
              <a:latin typeface="微软雅黑" panose="020B0503020204020204" pitchFamily="34" charset="-122"/>
              <a:ea typeface="微软雅黑" panose="020B0503020204020204" pitchFamily="34" charset="-122"/>
            </a:endParaRPr>
          </a:p>
          <a:p>
            <a:pPr algn="ctr"/>
            <a:r>
              <a:rPr lang="en-US" altLang="zh-CN" sz="6600" b="1" dirty="0">
                <a:solidFill>
                  <a:schemeClr val="bg1"/>
                </a:solidFill>
                <a:latin typeface="微软雅黑" panose="020B0503020204020204" pitchFamily="34" charset="-122"/>
                <a:ea typeface="微软雅黑" panose="020B0503020204020204" pitchFamily="34" charset="-122"/>
              </a:rPr>
              <a:t>“</a:t>
            </a:r>
            <a:r>
              <a:rPr lang="zh-CN" altLang="en-US" sz="6600" b="1" dirty="0">
                <a:solidFill>
                  <a:schemeClr val="bg1"/>
                </a:solidFill>
                <a:latin typeface="微软雅黑" panose="020B0503020204020204" pitchFamily="34" charset="-122"/>
                <a:ea typeface="微软雅黑" panose="020B0503020204020204" pitchFamily="34" charset="-122"/>
              </a:rPr>
              <a:t>金融学</a:t>
            </a:r>
            <a:r>
              <a:rPr lang="en-US" altLang="zh-CN" sz="6600" b="1" dirty="0">
                <a:solidFill>
                  <a:schemeClr val="bg1"/>
                </a:solidFill>
                <a:latin typeface="微软雅黑" panose="020B0503020204020204" pitchFamily="34" charset="-122"/>
                <a:ea typeface="微软雅黑" panose="020B0503020204020204" pitchFamily="34" charset="-122"/>
              </a:rPr>
              <a:t>”</a:t>
            </a:r>
            <a:r>
              <a:rPr lang="zh-CN" altLang="en-US" sz="6600" b="1" dirty="0">
                <a:solidFill>
                  <a:schemeClr val="bg1"/>
                </a:solidFill>
                <a:latin typeface="微软雅黑" panose="020B0503020204020204" pitchFamily="34" charset="-122"/>
                <a:ea typeface="微软雅黑" panose="020B0503020204020204" pitchFamily="34" charset="-122"/>
              </a:rPr>
              <a:t>专业介绍</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4597327" y="5685742"/>
            <a:ext cx="3586187" cy="400110"/>
          </a:xfrm>
          <a:prstGeom prst="rect">
            <a:avLst/>
          </a:prstGeom>
          <a:noFill/>
        </p:spPr>
        <p:txBody>
          <a:bodyPr wrap="square" rtlCol="0">
            <a:spAutoFit/>
          </a:bodyPr>
          <a:lstStyle/>
          <a:p>
            <a:pPr algn="ctr"/>
            <a:r>
              <a:rPr lang="zh-CN" altLang="en-US" sz="2000" dirty="0">
                <a:solidFill>
                  <a:schemeClr val="accent2">
                    <a:lumMod val="75000"/>
                  </a:schemeClr>
                </a:solidFill>
                <a:latin typeface="华文细黑" panose="02010600040101010101" pitchFamily="2" charset="-122"/>
                <a:ea typeface="华文细黑" panose="02010600040101010101" pitchFamily="2" charset="-122"/>
                <a:cs typeface="Arial" panose="020B0604020202020204" pitchFamily="34" charset="0"/>
              </a:rPr>
              <a:t>信义勤爱  思学志远</a:t>
            </a:r>
            <a:endParaRPr lang="zh-CN" altLang="en-US" sz="2000" dirty="0">
              <a:solidFill>
                <a:schemeClr val="accent2">
                  <a:lumMod val="75000"/>
                </a:schemeClr>
              </a:solidFill>
              <a:latin typeface="华文细黑" panose="02010600040101010101" pitchFamily="2" charset="-122"/>
              <a:ea typeface="华文细黑" panose="02010600040101010101" pitchFamily="2" charset="-122"/>
              <a:cs typeface="Arial" panose="020B0604020202020204" pitchFamily="34" charset="0"/>
            </a:endParaRPr>
          </a:p>
        </p:txBody>
      </p:sp>
      <p:cxnSp>
        <p:nvCxnSpPr>
          <p:cNvPr id="5" name="直接连接符 4"/>
          <p:cNvCxnSpPr/>
          <p:nvPr/>
        </p:nvCxnSpPr>
        <p:spPr>
          <a:xfrm>
            <a:off x="2450280" y="6209072"/>
            <a:ext cx="262867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等腰三角形 11"/>
          <p:cNvSpPr/>
          <p:nvPr/>
        </p:nvSpPr>
        <p:spPr>
          <a:xfrm flipV="1">
            <a:off x="8977053" y="4821550"/>
            <a:ext cx="359294" cy="20660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b="15794"/>
          <a:stretch>
            <a:fillRect/>
          </a:stretch>
        </p:blipFill>
        <p:spPr>
          <a:xfrm>
            <a:off x="196645" y="83417"/>
            <a:ext cx="3942736" cy="1342129"/>
          </a:xfrm>
          <a:prstGeom prst="rect">
            <a:avLst/>
          </a:prstGeom>
        </p:spPr>
      </p:pic>
      <p:sp>
        <p:nvSpPr>
          <p:cNvPr id="6" name="日期占位符 5"/>
          <p:cNvSpPr>
            <a:spLocks noGrp="1"/>
          </p:cNvSpPr>
          <p:nvPr>
            <p:ph type="dt" sz="half" idx="10"/>
          </p:nvPr>
        </p:nvSpPr>
        <p:spPr>
          <a:xfrm>
            <a:off x="9252988" y="4309463"/>
            <a:ext cx="2743200" cy="365125"/>
          </a:xfrm>
        </p:spPr>
        <p:txBody>
          <a:bodyPr/>
          <a:lstStyle/>
          <a:p>
            <a:fld id="{82A805E1-B699-4051-8F52-8DA91BB35745}" type="datetime5">
              <a:rPr lang="zh-CN" altLang="en-US" sz="2000" smtClean="0">
                <a:solidFill>
                  <a:schemeClr val="bg1"/>
                </a:solidFill>
                <a:latin typeface="微软雅黑" panose="020B0503020204020204" pitchFamily="34" charset="-122"/>
                <a:ea typeface="微软雅黑" panose="020B0503020204020204" pitchFamily="34" charset="-122"/>
              </a:rPr>
            </a:fld>
            <a:endParaRPr lang="zh-CN" altLang="en-US" sz="2000" dirty="0">
              <a:solidFill>
                <a:schemeClr val="bg1"/>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7662716" y="6209072"/>
            <a:ext cx="262867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243308" y="6272432"/>
            <a:ext cx="6582195" cy="461665"/>
          </a:xfrm>
          <a:prstGeom prst="rect">
            <a:avLst/>
          </a:prstGeom>
          <a:noFill/>
        </p:spPr>
        <p:txBody>
          <a:bodyPr wrap="square" rtlCol="0">
            <a:spAutoFit/>
          </a:bodyPr>
          <a:lstStyle/>
          <a:p>
            <a:r>
              <a:rPr lang="zh-CN" altLang="en-US" sz="1200" dirty="0">
                <a:solidFill>
                  <a:schemeClr val="accent2">
                    <a:lumMod val="75000"/>
                  </a:schemeClr>
                </a:solidFill>
                <a:latin typeface="华文细黑" panose="02010600040101010101" pitchFamily="2" charset="-122"/>
                <a:ea typeface="华文细黑" panose="02010600040101010101" pitchFamily="2" charset="-122"/>
                <a:cs typeface="Arial" panose="020B0604020202020204" pitchFamily="34" charset="0"/>
              </a:rPr>
              <a:t>地址：中国</a:t>
            </a:r>
            <a:r>
              <a:rPr lang="en-US" altLang="zh-CN" sz="1200" dirty="0">
                <a:solidFill>
                  <a:schemeClr val="accent2">
                    <a:lumMod val="75000"/>
                  </a:schemeClr>
                </a:solidFill>
                <a:latin typeface="华文细黑" panose="02010600040101010101" pitchFamily="2" charset="-122"/>
                <a:ea typeface="华文细黑" panose="02010600040101010101" pitchFamily="2" charset="-122"/>
                <a:cs typeface="Arial" panose="020B0604020202020204" pitchFamily="34" charset="0"/>
              </a:rPr>
              <a:t>·</a:t>
            </a:r>
            <a:r>
              <a:rPr lang="zh-CN" altLang="en-US" sz="1200" dirty="0">
                <a:solidFill>
                  <a:schemeClr val="accent2">
                    <a:lumMod val="75000"/>
                  </a:schemeClr>
                </a:solidFill>
                <a:latin typeface="华文细黑" panose="02010600040101010101" pitchFamily="2" charset="-122"/>
                <a:ea typeface="华文细黑" panose="02010600040101010101" pitchFamily="2" charset="-122"/>
                <a:cs typeface="Arial" panose="020B0604020202020204" pitchFamily="34" charset="0"/>
              </a:rPr>
              <a:t>上海市军工路</a:t>
            </a:r>
            <a:r>
              <a:rPr lang="en-US" altLang="zh-CN" sz="1200" dirty="0">
                <a:solidFill>
                  <a:schemeClr val="accent2">
                    <a:lumMod val="75000"/>
                  </a:schemeClr>
                </a:solidFill>
                <a:latin typeface="华文细黑" panose="02010600040101010101" pitchFamily="2" charset="-122"/>
                <a:ea typeface="华文细黑" panose="02010600040101010101" pitchFamily="2" charset="-122"/>
                <a:cs typeface="Arial" panose="020B0604020202020204" pitchFamily="34" charset="0"/>
              </a:rPr>
              <a:t>516</a:t>
            </a:r>
            <a:r>
              <a:rPr lang="zh-CN" altLang="en-US" sz="1200" dirty="0">
                <a:solidFill>
                  <a:schemeClr val="accent2">
                    <a:lumMod val="75000"/>
                  </a:schemeClr>
                </a:solidFill>
                <a:latin typeface="华文细黑" panose="02010600040101010101" pitchFamily="2" charset="-122"/>
                <a:ea typeface="华文细黑" panose="02010600040101010101" pitchFamily="2" charset="-122"/>
                <a:cs typeface="Arial" panose="020B0604020202020204" pitchFamily="34" charset="0"/>
              </a:rPr>
              <a:t>号</a:t>
            </a:r>
            <a:endParaRPr lang="en-US" altLang="zh-CN" sz="1200" dirty="0">
              <a:solidFill>
                <a:schemeClr val="accent2">
                  <a:lumMod val="75000"/>
                </a:schemeClr>
              </a:solidFill>
              <a:latin typeface="华文细黑" panose="02010600040101010101" pitchFamily="2" charset="-122"/>
              <a:ea typeface="华文细黑" panose="02010600040101010101" pitchFamily="2" charset="-122"/>
              <a:cs typeface="Arial" panose="020B0604020202020204" pitchFamily="34" charset="0"/>
            </a:endParaRPr>
          </a:p>
          <a:p>
            <a:r>
              <a:rPr lang="zh-CN" altLang="en-US" sz="1200" dirty="0">
                <a:solidFill>
                  <a:schemeClr val="accent2">
                    <a:lumMod val="75000"/>
                  </a:schemeClr>
                </a:solidFill>
                <a:latin typeface="华文细黑" panose="02010600040101010101" pitchFamily="2" charset="-122"/>
                <a:ea typeface="华文细黑" panose="02010600040101010101" pitchFamily="2" charset="-122"/>
                <a:cs typeface="Arial" panose="020B0604020202020204" pitchFamily="34" charset="0"/>
              </a:rPr>
              <a:t>邮编：</a:t>
            </a:r>
            <a:r>
              <a:rPr lang="en-US" altLang="zh-CN" sz="1200" dirty="0">
                <a:solidFill>
                  <a:schemeClr val="accent2">
                    <a:lumMod val="75000"/>
                  </a:schemeClr>
                </a:solidFill>
                <a:latin typeface="华文细黑" panose="02010600040101010101" pitchFamily="2" charset="-122"/>
                <a:ea typeface="华文细黑" panose="02010600040101010101" pitchFamily="2" charset="-122"/>
                <a:cs typeface="Arial" panose="020B0604020202020204" pitchFamily="34" charset="0"/>
              </a:rPr>
              <a:t>200093</a:t>
            </a:r>
            <a:endParaRPr lang="zh-CN" altLang="en-US" sz="1200" dirty="0">
              <a:solidFill>
                <a:schemeClr val="accent2">
                  <a:lumMod val="75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18" name="文本框 17"/>
          <p:cNvSpPr txBox="1"/>
          <p:nvPr/>
        </p:nvSpPr>
        <p:spPr>
          <a:xfrm>
            <a:off x="4572010" y="6009017"/>
            <a:ext cx="3586187" cy="400110"/>
          </a:xfrm>
          <a:prstGeom prst="rect">
            <a:avLst/>
          </a:prstGeom>
          <a:noFill/>
        </p:spPr>
        <p:txBody>
          <a:bodyPr wrap="square" rtlCol="0">
            <a:spAutoFit/>
          </a:bodyPr>
          <a:lstStyle/>
          <a:p>
            <a:pPr algn="ctr"/>
            <a:r>
              <a:rPr lang="en-US" altLang="zh-CN" sz="2000" dirty="0">
                <a:solidFill>
                  <a:schemeClr val="accent2">
                    <a:lumMod val="75000"/>
                  </a:schemeClr>
                </a:solidFill>
                <a:latin typeface="华文细黑" panose="02010600040101010101" pitchFamily="2" charset="-122"/>
                <a:ea typeface="华文细黑" panose="02010600040101010101" pitchFamily="2" charset="-122"/>
                <a:cs typeface="Arial" panose="020B0604020202020204" pitchFamily="34" charset="0"/>
              </a:rPr>
              <a:t>www.usst.edu.cn</a:t>
            </a:r>
            <a:endParaRPr lang="zh-CN" altLang="en-US" sz="2000" dirty="0">
              <a:solidFill>
                <a:schemeClr val="accent2">
                  <a:lumMod val="75000"/>
                </a:schemeClr>
              </a:solidFill>
              <a:latin typeface="华文细黑" panose="02010600040101010101" pitchFamily="2" charset="-122"/>
              <a:ea typeface="华文细黑" panose="02010600040101010101" pitchFamily="2" charset="-122"/>
              <a:cs typeface="Arial" panose="020B0604020202020204" pitchFamily="34" charset="0"/>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8" y="3573760"/>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360998" y="1893222"/>
            <a:ext cx="1459804"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覆盖领域</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93" y="2080679"/>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3" y="447933"/>
            <a:ext cx="6733913"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专业覆盖领域介绍（外汇、金融理财）</a:t>
            </a:r>
            <a:endParaRPr lang="zh-CN" altLang="en-US" sz="3200" b="1" dirty="0">
              <a:latin typeface="微软雅黑" panose="020B0503020204020204" pitchFamily="34" charset="-122"/>
              <a:ea typeface="微软雅黑" panose="020B0503020204020204" pitchFamily="34" charset="-122"/>
            </a:endParaRPr>
          </a:p>
        </p:txBody>
      </p:sp>
      <p:sp>
        <p:nvSpPr>
          <p:cNvPr id="20" name="矩形 19"/>
          <p:cNvSpPr/>
          <p:nvPr/>
        </p:nvSpPr>
        <p:spPr>
          <a:xfrm>
            <a:off x="5114983" y="2673880"/>
            <a:ext cx="4320532" cy="35707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938447" y="1150920"/>
            <a:ext cx="3353180" cy="436473"/>
            <a:chOff x="1420923" y="2013745"/>
            <a:chExt cx="3998494" cy="436473"/>
          </a:xfrm>
        </p:grpSpPr>
        <p:sp>
          <p:nvSpPr>
            <p:cNvPr id="23" name="圆角矩形 7"/>
            <p:cNvSpPr/>
            <p:nvPr/>
          </p:nvSpPr>
          <p:spPr>
            <a:xfrm>
              <a:off x="1420923" y="2013745"/>
              <a:ext cx="3977654" cy="43647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1441763" y="2036476"/>
              <a:ext cx="3977654" cy="369332"/>
            </a:xfrm>
            <a:prstGeom prst="rect">
              <a:avLst/>
            </a:prstGeom>
            <a:noFill/>
          </p:spPr>
          <p:txBody>
            <a:bodyPr wrap="square" rtlCol="0">
              <a:spAutoFit/>
            </a:bodyPr>
            <a:lstStyle/>
            <a:p>
              <a:pPr algn="ctr"/>
              <a:r>
                <a:rPr lang="zh-CN" altLang="en-US" dirty="0">
                  <a:solidFill>
                    <a:schemeClr val="bg1"/>
                  </a:solidFill>
                  <a:latin typeface="华文细黑" panose="02010600040101010101" pitchFamily="2" charset="-122"/>
                  <a:ea typeface="华文细黑" panose="02010600040101010101" pitchFamily="2" charset="-122"/>
                  <a:cs typeface="Arial" panose="020B0604020202020204" pitchFamily="34" charset="0"/>
                </a:rPr>
                <a:t>外汇交易及国际金融相关业务</a:t>
              </a:r>
              <a:endPar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grpSp>
      <p:sp>
        <p:nvSpPr>
          <p:cNvPr id="38" name="文本框 37"/>
          <p:cNvSpPr txBox="1"/>
          <p:nvPr/>
        </p:nvSpPr>
        <p:spPr>
          <a:xfrm>
            <a:off x="5128952" y="3202800"/>
            <a:ext cx="4320531" cy="3067685"/>
          </a:xfrm>
          <a:prstGeom prst="rect">
            <a:avLst/>
          </a:prstGeom>
          <a:noFill/>
        </p:spPr>
        <p:txBody>
          <a:bodyPr wrap="square" rtlCol="0">
            <a:spAutoFit/>
          </a:bodyPr>
          <a:lstStyle/>
          <a:p>
            <a:pPr algn="just">
              <a:lnSpc>
                <a:spcPct val="110000"/>
              </a:lnSpc>
            </a:pPr>
            <a:r>
              <a:rPr lang="zh-CN" altLang="en-US" sz="1600" dirty="0">
                <a:solidFill>
                  <a:schemeClr val="bg1"/>
                </a:solidFill>
                <a:latin typeface="楷体" panose="02010609060101010101" pitchFamily="49" charset="-122"/>
                <a:ea typeface="楷体" panose="02010609060101010101" pitchFamily="49" charset="-122"/>
                <a:cs typeface="Arial" panose="020B0604020202020204" pitchFamily="34" charset="0"/>
              </a:rPr>
              <a:t>成为金融理财师是金融专业同学的一个就业方向和成长目标，金融理财师需要综合的金融造诣、敏锐的市场嗅觉、深厚的渠道人脉。</a:t>
            </a:r>
            <a:endParaRPr lang="en-US" altLang="zh-CN" sz="1600" dirty="0">
              <a:solidFill>
                <a:schemeClr val="bg1"/>
              </a:solidFill>
              <a:latin typeface="楷体" panose="02010609060101010101" pitchFamily="49" charset="-122"/>
              <a:ea typeface="楷体" panose="02010609060101010101" pitchFamily="49" charset="-122"/>
              <a:cs typeface="Arial" panose="020B0604020202020204" pitchFamily="34" charset="0"/>
            </a:endParaRPr>
          </a:p>
          <a:p>
            <a:pPr algn="just">
              <a:lnSpc>
                <a:spcPct val="110000"/>
              </a:lnSpc>
            </a:pPr>
            <a:r>
              <a:rPr lang="zh-CN" altLang="en-US" sz="1600" dirty="0">
                <a:solidFill>
                  <a:schemeClr val="bg1"/>
                </a:solidFill>
                <a:latin typeface="楷体" panose="02010609060101010101" pitchFamily="49" charset="-122"/>
                <a:ea typeface="楷体" panose="02010609060101010101" pitchFamily="49" charset="-122"/>
                <a:cs typeface="Arial" panose="020B0604020202020204" pitchFamily="34" charset="0"/>
              </a:rPr>
              <a:t>金融理财的目的是理财资源配置效益最大化。效益是主观感受。不同的客户需要不同的方案。我们的教学重点放在：金融理财师的职业道德、金融理财工作的标准流程、客户的属性分析（方案的匹配性）、金融理财的规划原理（技术基础和工具的使用）。并突出案例教学。设置短学期进行实践教学。为理财师的成长打下专业基础。</a:t>
            </a:r>
            <a:endParaRPr lang="zh-CN" altLang="en-US" sz="1600" dirty="0">
              <a:solidFill>
                <a:schemeClr val="bg1"/>
              </a:solidFill>
              <a:latin typeface="楷体" panose="02010609060101010101" pitchFamily="49" charset="-122"/>
              <a:ea typeface="楷体" panose="02010609060101010101" pitchFamily="49" charset="-122"/>
              <a:cs typeface="Arial" panose="020B0604020202020204" pitchFamily="34" charset="0"/>
            </a:endParaRPr>
          </a:p>
        </p:txBody>
      </p:sp>
      <p:sp>
        <p:nvSpPr>
          <p:cNvPr id="40" name="圆角矩形 65"/>
          <p:cNvSpPr/>
          <p:nvPr/>
        </p:nvSpPr>
        <p:spPr>
          <a:xfrm>
            <a:off x="6519177" y="2784302"/>
            <a:ext cx="1659612" cy="436473"/>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6459410" y="2803945"/>
            <a:ext cx="1639869" cy="369332"/>
          </a:xfrm>
          <a:prstGeom prst="rect">
            <a:avLst/>
          </a:prstGeom>
          <a:noFill/>
        </p:spPr>
        <p:txBody>
          <a:bodyPr wrap="square" rtlCol="0">
            <a:spAutoFit/>
          </a:bodyPr>
          <a:lstStyle/>
          <a:p>
            <a:pPr algn="ctr"/>
            <a:r>
              <a:rPr lang="zh-CN" altLang="en-US" dirty="0">
                <a:solidFill>
                  <a:schemeClr val="bg1"/>
                </a:solidFill>
                <a:latin typeface="华文细黑" panose="02010600040101010101" pitchFamily="2" charset="-122"/>
                <a:ea typeface="华文细黑" panose="02010600040101010101" pitchFamily="2" charset="-122"/>
                <a:cs typeface="Arial" panose="020B0604020202020204" pitchFamily="34" charset="0"/>
              </a:rPr>
              <a:t>金融理财</a:t>
            </a:r>
            <a:endPar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pic>
        <p:nvPicPr>
          <p:cNvPr id="42" name="内容占位符 3"/>
          <p:cNvPicPr>
            <a:picLocks noChangeAspect="1"/>
          </p:cNvPicPr>
          <p:nvPr/>
        </p:nvPicPr>
        <p:blipFill>
          <a:blip r:embed="rId2"/>
          <a:stretch>
            <a:fillRect/>
          </a:stretch>
        </p:blipFill>
        <p:spPr>
          <a:xfrm>
            <a:off x="934624" y="3692009"/>
            <a:ext cx="4114818" cy="2574125"/>
          </a:xfrm>
          <a:prstGeom prst="rect">
            <a:avLst/>
          </a:prstGeom>
        </p:spPr>
      </p:pic>
      <p:grpSp>
        <p:nvGrpSpPr>
          <p:cNvPr id="11" name="组合 10"/>
          <p:cNvGrpSpPr/>
          <p:nvPr/>
        </p:nvGrpSpPr>
        <p:grpSpPr>
          <a:xfrm>
            <a:off x="932180" y="1830705"/>
            <a:ext cx="8364855" cy="1699956"/>
            <a:chOff x="1455877" y="1548740"/>
            <a:chExt cx="8364784" cy="1845541"/>
          </a:xfrm>
        </p:grpSpPr>
        <p:sp>
          <p:nvSpPr>
            <p:cNvPr id="34" name="文本框 33"/>
            <p:cNvSpPr txBox="1"/>
            <p:nvPr/>
          </p:nvSpPr>
          <p:spPr>
            <a:xfrm>
              <a:off x="1462227" y="1548740"/>
              <a:ext cx="8358434" cy="1262258"/>
            </a:xfrm>
            <a:prstGeom prst="rect">
              <a:avLst/>
            </a:prstGeom>
            <a:noFill/>
          </p:spPr>
          <p:txBody>
            <a:bodyPr wrap="square" rtlCol="0">
              <a:noAutofit/>
            </a:bodyPr>
            <a:lstStyle/>
            <a:p>
              <a:pPr>
                <a:lnSpc>
                  <a:spcPct val="110000"/>
                </a:lnSpc>
              </a:pPr>
              <a:r>
                <a:rPr lang="zh-CN" altLang="en-US" sz="16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rPr>
                <a:t>本领域课程《国际金融学》是上海市重点课程，学习现代汇率理论、外汇市场主要金融工具的运作原理和规律、跨国公司外汇风险管理原理、国家外汇管理政策和法规、国际结算等等。并运用大量的案例及模拟实训示范如何运用外汇即期、外汇远期、外汇期货、外汇期权和外汇互换等金融工具进行外汇交易及风险管理。</a:t>
              </a:r>
              <a:endParaRPr lang="zh-CN" altLang="en-US" sz="16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endParaRPr>
            </a:p>
          </p:txBody>
        </p:sp>
        <p:sp>
          <p:nvSpPr>
            <p:cNvPr id="10" name="文本框 9"/>
            <p:cNvSpPr txBox="1"/>
            <p:nvPr/>
          </p:nvSpPr>
          <p:spPr>
            <a:xfrm>
              <a:off x="1455877" y="2760739"/>
              <a:ext cx="3878656" cy="633542"/>
            </a:xfrm>
            <a:prstGeom prst="rect">
              <a:avLst/>
            </a:prstGeom>
            <a:noFill/>
          </p:spPr>
          <p:txBody>
            <a:bodyPr wrap="square" rtlCol="0">
              <a:spAutoFit/>
            </a:bodyPr>
            <a:lstStyle/>
            <a:p>
              <a:r>
                <a:rPr lang="zh-CN" altLang="en-US" sz="1600" dirty="0">
                  <a:solidFill>
                    <a:srgbClr val="333333">
                      <a:lumMod val="60000"/>
                      <a:lumOff val="40000"/>
                    </a:srgbClr>
                  </a:solidFill>
                  <a:latin typeface="楷体" panose="02010609060101010101" pitchFamily="49" charset="-122"/>
                  <a:ea typeface="楷体" panose="02010609060101010101" pitchFamily="49" charset="-122"/>
                  <a:cs typeface="Arial" panose="020B0604020202020204" pitchFamily="34" charset="0"/>
                </a:rPr>
                <a:t>为从事外汇交易及风险管理业务打下坚实基础。</a:t>
              </a:r>
              <a:endParaRPr lang="zh-CN" altLang="en-US" dirty="0">
                <a:latin typeface="楷体" panose="02010609060101010101" pitchFamily="49" charset="-122"/>
                <a:ea typeface="楷体" panose="02010609060101010101" pitchFamily="49" charset="-122"/>
              </a:endParaRPr>
            </a:p>
          </p:txBody>
        </p:sp>
      </p:grpSp>
      <p:sp>
        <p:nvSpPr>
          <p:cNvPr id="43" name="文本框 42"/>
          <p:cNvSpPr txBox="1"/>
          <p:nvPr/>
        </p:nvSpPr>
        <p:spPr>
          <a:xfrm>
            <a:off x="855113" y="6266134"/>
            <a:ext cx="6128833" cy="338554"/>
          </a:xfrm>
          <a:prstGeom prst="rect">
            <a:avLst/>
          </a:prstGeom>
          <a:noFill/>
        </p:spPr>
        <p:txBody>
          <a:bodyPr wrap="square" rtlCol="0">
            <a:spAutoFit/>
          </a:bodyPr>
          <a:lstStyle/>
          <a:p>
            <a:r>
              <a:rPr lang="zh-CN" altLang="en-US" sz="1600" dirty="0">
                <a:solidFill>
                  <a:schemeClr val="accent1"/>
                </a:solidFill>
                <a:latin typeface="华文细黑" panose="02010600040101010101" pitchFamily="2" charset="-122"/>
                <a:ea typeface="华文细黑" panose="02010600040101010101" pitchFamily="2" charset="-122"/>
                <a:cs typeface="Arial" panose="020B0604020202020204" pitchFamily="34" charset="0"/>
              </a:rPr>
              <a:t>与中国银行合作举办“沪江金融杯”外汇黄金模拟交易大赛</a:t>
            </a:r>
            <a:endParaRPr lang="en-US" altLang="zh-CN" sz="1600" dirty="0">
              <a:solidFill>
                <a:schemeClr val="accent1"/>
              </a:solidFill>
              <a:latin typeface="华文细黑" panose="02010600040101010101" pitchFamily="2" charset="-122"/>
              <a:ea typeface="华文细黑" panose="02010600040101010101" pitchFamily="2" charset="-122"/>
              <a:cs typeface="Arial" panose="020B0604020202020204" pitchFamily="34" charset="0"/>
            </a:endParaRPr>
          </a:p>
        </p:txBody>
      </p:sp>
      <p:cxnSp>
        <p:nvCxnSpPr>
          <p:cNvPr id="44" name="直接连接符 43"/>
          <p:cNvCxnSpPr/>
          <p:nvPr/>
        </p:nvCxnSpPr>
        <p:spPr>
          <a:xfrm>
            <a:off x="931996" y="6606271"/>
            <a:ext cx="8532812" cy="0"/>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8" y="3573760"/>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360998" y="1893222"/>
            <a:ext cx="1459804"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覆盖领域</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93" y="2080679"/>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09258" y="21049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510" y="154305"/>
            <a:ext cx="5532120" cy="4368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latin typeface="微软雅黑" panose="020B0503020204020204" pitchFamily="34" charset="-122"/>
                <a:ea typeface="微软雅黑" panose="020B0503020204020204" pitchFamily="34" charset="-122"/>
              </a:rPr>
              <a:t>专业覆盖领域介绍（金融科技）</a:t>
            </a:r>
            <a:endParaRPr lang="zh-CN" altLang="en-US" sz="2800" b="1" dirty="0">
              <a:latin typeface="微软雅黑" panose="020B0503020204020204" pitchFamily="34" charset="-122"/>
              <a:ea typeface="微软雅黑" panose="020B0503020204020204" pitchFamily="34" charset="-122"/>
            </a:endParaRPr>
          </a:p>
        </p:txBody>
      </p:sp>
      <p:sp>
        <p:nvSpPr>
          <p:cNvPr id="29" name="矩形 28"/>
          <p:cNvSpPr/>
          <p:nvPr/>
        </p:nvSpPr>
        <p:spPr>
          <a:xfrm>
            <a:off x="5177155" y="781685"/>
            <a:ext cx="242570" cy="581279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5405755" y="1297305"/>
            <a:ext cx="4262120" cy="5297805"/>
          </a:xfrm>
          <a:prstGeom prst="rect">
            <a:avLst/>
          </a:prstGeom>
          <a:noFill/>
        </p:spPr>
        <p:txBody>
          <a:bodyPr wrap="square" rtlCol="0">
            <a:noAutofit/>
          </a:bodyPr>
          <a:lstStyle/>
          <a:p>
            <a:pPr indent="457200" algn="just">
              <a:lnSpc>
                <a:spcPct val="110000"/>
              </a:lnSpc>
            </a:pPr>
            <a:r>
              <a:rPr lang="zh-CN" altLang="en-US" sz="16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rPr>
              <a:t>科技的快速发展驱动了金融业的创新，本领域力求紧跟金融科技发展前沿，课程内容理论与实务相结合。</a:t>
            </a:r>
            <a:endParaRPr lang="en-US" altLang="zh-CN" sz="16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endParaRPr>
          </a:p>
          <a:p>
            <a:pPr indent="457200" algn="just">
              <a:lnSpc>
                <a:spcPct val="110000"/>
              </a:lnSpc>
            </a:pPr>
            <a:endParaRPr lang="en-US" altLang="zh-CN" sz="16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endParaRPr>
          </a:p>
          <a:p>
            <a:pPr indent="457200" algn="just">
              <a:lnSpc>
                <a:spcPct val="110000"/>
              </a:lnSpc>
            </a:pPr>
            <a:r>
              <a:rPr lang="zh-CN" altLang="en-US" sz="16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rPr>
              <a:t>主要包括金融科技相关技术、业务应用与监管三部分。相关技术涉及大数据、人工智能、区块链技术的概念与基本原理。业务应用部分讲述</a:t>
            </a:r>
            <a:r>
              <a:rPr lang="zh-CN" altLang="en-US" sz="16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rPr>
              <a:t>数字支付、量化投资、智能投顾，以及金融统计和金融数据挖掘等，分析比较相关业务模式。监管部分讲述相关法律法规、风险识别与管理。在理论教学的基础上，还会辅以金融科技和金融大数据分析模拟实训课程来提高学生的实际操作能力。</a:t>
            </a:r>
            <a:endParaRPr lang="en-US" altLang="zh-CN" sz="16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endParaRPr>
          </a:p>
          <a:p>
            <a:pPr indent="457200" algn="just">
              <a:lnSpc>
                <a:spcPct val="110000"/>
              </a:lnSpc>
            </a:pPr>
            <a:endParaRPr lang="en-US" altLang="zh-CN" sz="16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endParaRPr>
          </a:p>
          <a:p>
            <a:pPr indent="457200" algn="just">
              <a:lnSpc>
                <a:spcPct val="110000"/>
              </a:lnSpc>
            </a:pPr>
            <a:r>
              <a:rPr lang="zh-CN" altLang="en-US" sz="16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rPr>
              <a:t>通过本课程的学习，学生能掌握金融科技相关创新知识和业务，能对金融大数据分析挖掘有价值的信息。为学生从事金融科技及金融大数据分析相关工作打下坚实基础。</a:t>
            </a:r>
            <a:endParaRPr lang="zh-CN" altLang="en-US" sz="16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endParaRPr>
          </a:p>
        </p:txBody>
      </p:sp>
      <p:sp>
        <p:nvSpPr>
          <p:cNvPr id="31" name="文本框 30"/>
          <p:cNvSpPr txBox="1"/>
          <p:nvPr/>
        </p:nvSpPr>
        <p:spPr>
          <a:xfrm>
            <a:off x="5419540" y="829509"/>
            <a:ext cx="3058659" cy="369332"/>
          </a:xfrm>
          <a:prstGeom prst="rect">
            <a:avLst/>
          </a:prstGeom>
          <a:noFill/>
        </p:spPr>
        <p:txBody>
          <a:bodyPr wrap="square" rtlCol="0">
            <a:spAutoFit/>
          </a:bodyPr>
          <a:lstStyle/>
          <a:p>
            <a:r>
              <a:rPr lang="zh-CN" altLang="en-US" dirty="0">
                <a:solidFill>
                  <a:schemeClr val="accent1"/>
                </a:solidFill>
                <a:latin typeface="华文细黑" panose="02010600040101010101" pitchFamily="2" charset="-122"/>
                <a:ea typeface="华文细黑" panose="02010600040101010101" pitchFamily="2" charset="-122"/>
                <a:cs typeface="Arial" panose="020B0604020202020204" pitchFamily="34" charset="0"/>
              </a:rPr>
              <a:t>金融科技与金融大数据分析</a:t>
            </a:r>
            <a:endParaRPr lang="en-US" altLang="zh-CN" dirty="0">
              <a:solidFill>
                <a:schemeClr val="accent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32" name="矩形 31"/>
          <p:cNvSpPr/>
          <p:nvPr/>
        </p:nvSpPr>
        <p:spPr>
          <a:xfrm>
            <a:off x="5387340" y="781685"/>
            <a:ext cx="4415155" cy="583120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a:off x="9593890" y="6518756"/>
            <a:ext cx="242768" cy="210817"/>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9" descr="圆桌论坛照片"/>
          <p:cNvPicPr>
            <a:picLocks noChangeAspect="1"/>
          </p:cNvPicPr>
          <p:nvPr/>
        </p:nvPicPr>
        <p:blipFill>
          <a:blip r:embed="rId2"/>
          <a:stretch>
            <a:fillRect/>
          </a:stretch>
        </p:blipFill>
        <p:spPr>
          <a:xfrm>
            <a:off x="0" y="781685"/>
            <a:ext cx="5084445" cy="1947545"/>
          </a:xfrm>
          <a:prstGeom prst="rect">
            <a:avLst/>
          </a:prstGeom>
        </p:spPr>
      </p:pic>
      <p:pic>
        <p:nvPicPr>
          <p:cNvPr id="11" name="图片 10" descr="刘庆富照片"/>
          <p:cNvPicPr>
            <a:picLocks noChangeAspect="1"/>
          </p:cNvPicPr>
          <p:nvPr>
            <p:custDataLst>
              <p:tags r:id="rId3"/>
            </p:custDataLst>
          </p:nvPr>
        </p:nvPicPr>
        <p:blipFill>
          <a:blip r:embed="rId4"/>
          <a:stretch>
            <a:fillRect/>
          </a:stretch>
        </p:blipFill>
        <p:spPr>
          <a:xfrm>
            <a:off x="0" y="2987040"/>
            <a:ext cx="2543175" cy="1638935"/>
          </a:xfrm>
          <a:prstGeom prst="rect">
            <a:avLst/>
          </a:prstGeom>
        </p:spPr>
      </p:pic>
      <p:pic>
        <p:nvPicPr>
          <p:cNvPr id="22" name="图片 21" descr="桂安辉照片"/>
          <p:cNvPicPr>
            <a:picLocks noChangeAspect="1"/>
          </p:cNvPicPr>
          <p:nvPr/>
        </p:nvPicPr>
        <p:blipFill>
          <a:blip r:embed="rId5"/>
          <a:stretch>
            <a:fillRect/>
          </a:stretch>
        </p:blipFill>
        <p:spPr>
          <a:xfrm>
            <a:off x="2535555" y="2990215"/>
            <a:ext cx="2548890" cy="1635760"/>
          </a:xfrm>
          <a:prstGeom prst="rect">
            <a:avLst/>
          </a:prstGeom>
        </p:spPr>
      </p:pic>
      <p:sp>
        <p:nvSpPr>
          <p:cNvPr id="23" name="矩形 22"/>
          <p:cNvSpPr/>
          <p:nvPr>
            <p:custDataLst>
              <p:tags r:id="rId6"/>
            </p:custDataLst>
          </p:nvPr>
        </p:nvSpPr>
        <p:spPr>
          <a:xfrm>
            <a:off x="981259" y="4625507"/>
            <a:ext cx="3247841" cy="251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latin typeface="楷体" panose="02010609060101010101" pitchFamily="49" charset="-122"/>
                <a:ea typeface="楷体" panose="02010609060101010101" pitchFamily="49" charset="-122"/>
              </a:rPr>
              <a:t>金融科技专家作报告</a:t>
            </a:r>
            <a:endParaRPr lang="zh-CN" altLang="en-US" sz="1200">
              <a:solidFill>
                <a:schemeClr val="tx1"/>
              </a:solidFill>
              <a:latin typeface="楷体" panose="02010609060101010101" pitchFamily="49" charset="-122"/>
              <a:ea typeface="楷体" panose="02010609060101010101" pitchFamily="49" charset="-122"/>
            </a:endParaRPr>
          </a:p>
        </p:txBody>
      </p:sp>
      <p:sp>
        <p:nvSpPr>
          <p:cNvPr id="24" name="矩形 23"/>
          <p:cNvSpPr/>
          <p:nvPr>
            <p:custDataLst>
              <p:tags r:id="rId7"/>
            </p:custDataLst>
          </p:nvPr>
        </p:nvSpPr>
        <p:spPr>
          <a:xfrm>
            <a:off x="568420" y="2736648"/>
            <a:ext cx="3247841" cy="194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latin typeface="楷体" panose="02010609060101010101" pitchFamily="49" charset="-122"/>
                <a:ea typeface="楷体" panose="02010609060101010101" pitchFamily="49" charset="-122"/>
              </a:rPr>
              <a:t>举办金融科技论坛</a:t>
            </a:r>
            <a:endParaRPr lang="zh-CN" altLang="en-US" sz="1200">
              <a:solidFill>
                <a:schemeClr val="tx1"/>
              </a:solidFill>
              <a:latin typeface="楷体" panose="02010609060101010101" pitchFamily="49" charset="-122"/>
              <a:ea typeface="楷体" panose="02010609060101010101" pitchFamily="49" charset="-122"/>
            </a:endParaRPr>
          </a:p>
        </p:txBody>
      </p:sp>
      <p:sp>
        <p:nvSpPr>
          <p:cNvPr id="27" name="矩形 26"/>
          <p:cNvSpPr/>
          <p:nvPr>
            <p:custDataLst>
              <p:tags r:id="rId8"/>
            </p:custDataLst>
          </p:nvPr>
        </p:nvSpPr>
        <p:spPr>
          <a:xfrm>
            <a:off x="1106805" y="6594475"/>
            <a:ext cx="3186430" cy="247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1" dirty="0">
                <a:solidFill>
                  <a:schemeClr val="tx1"/>
                </a:solidFill>
                <a:latin typeface="楷体" panose="02010609060101010101" pitchFamily="49" charset="-122"/>
                <a:ea typeface="楷体" panose="02010609060101010101" pitchFamily="49" charset="-122"/>
                <a:cs typeface="楷体" panose="02010609060101010101" pitchFamily="49" charset="-122"/>
              </a:rPr>
              <a:t>举办</a:t>
            </a:r>
            <a:r>
              <a:rPr lang="en-US" altLang="zh-CN" sz="12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zh-CN" sz="1200" b="1" dirty="0">
                <a:solidFill>
                  <a:schemeClr val="tx1"/>
                </a:solidFill>
                <a:latin typeface="楷体" panose="02010609060101010101" pitchFamily="49" charset="-122"/>
                <a:ea typeface="楷体" panose="02010609060101010101" pitchFamily="49" charset="-122"/>
                <a:cs typeface="楷体" panose="02010609060101010101" pitchFamily="49" charset="-122"/>
              </a:rPr>
              <a:t>工行杯</a:t>
            </a:r>
            <a:r>
              <a:rPr lang="en-US" altLang="zh-CN" sz="12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zh-CN" sz="1200" b="1" dirty="0">
                <a:solidFill>
                  <a:schemeClr val="tx1"/>
                </a:solidFill>
                <a:latin typeface="楷体" panose="02010609060101010101" pitchFamily="49" charset="-122"/>
                <a:ea typeface="楷体" panose="02010609060101010101" pitchFamily="49" charset="-122"/>
                <a:cs typeface="楷体" panose="02010609060101010101" pitchFamily="49" charset="-122"/>
              </a:rPr>
              <a:t>大学生金融科技创新大赛</a:t>
            </a:r>
            <a:endParaRPr lang="zh-CN" altLang="en-US" sz="1200" dirty="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pic>
        <p:nvPicPr>
          <p:cNvPr id="17" name="图片 1" descr="微信图片_2025-09-23_080843_655"/>
          <p:cNvPicPr>
            <a:picLocks noChangeAspect="1"/>
          </p:cNvPicPr>
          <p:nvPr/>
        </p:nvPicPr>
        <p:blipFill>
          <a:blip r:embed="rId9"/>
          <a:stretch>
            <a:fillRect/>
          </a:stretch>
        </p:blipFill>
        <p:spPr>
          <a:xfrm>
            <a:off x="0" y="4915535"/>
            <a:ext cx="2534920" cy="1696720"/>
          </a:xfrm>
          <a:prstGeom prst="rect">
            <a:avLst/>
          </a:prstGeom>
        </p:spPr>
      </p:pic>
      <p:pic>
        <p:nvPicPr>
          <p:cNvPr id="20" name="图片 2" descr="微信图片_2025-09-23_080839_474"/>
          <p:cNvPicPr>
            <a:picLocks noChangeAspect="1"/>
          </p:cNvPicPr>
          <p:nvPr/>
        </p:nvPicPr>
        <p:blipFill>
          <a:blip r:embed="rId10"/>
          <a:stretch>
            <a:fillRect/>
          </a:stretch>
        </p:blipFill>
        <p:spPr>
          <a:xfrm>
            <a:off x="2538095" y="4919980"/>
            <a:ext cx="2545715" cy="1693545"/>
          </a:xfrm>
          <a:prstGeom prst="rect">
            <a:avLst/>
          </a:prstGeom>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376409" y="2709372"/>
            <a:ext cx="1428981"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历史沿革</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8" y="3573760"/>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8" y="194145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87" y="2871629"/>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4" y="447933"/>
            <a:ext cx="1894785"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历史沿革</a:t>
            </a:r>
            <a:endParaRPr lang="zh-CN" altLang="en-US" sz="3200" b="1" dirty="0">
              <a:latin typeface="微软雅黑" panose="020B0503020204020204" pitchFamily="34" charset="-122"/>
              <a:ea typeface="微软雅黑" panose="020B0503020204020204" pitchFamily="34" charset="-122"/>
            </a:endParaRPr>
          </a:p>
        </p:txBody>
      </p:sp>
      <p:grpSp>
        <p:nvGrpSpPr>
          <p:cNvPr id="18" name="组合 17"/>
          <p:cNvGrpSpPr/>
          <p:nvPr/>
        </p:nvGrpSpPr>
        <p:grpSpPr>
          <a:xfrm>
            <a:off x="1337796" y="1601113"/>
            <a:ext cx="196101" cy="196101"/>
            <a:chOff x="1389761" y="2111236"/>
            <a:chExt cx="196101" cy="196101"/>
          </a:xfrm>
        </p:grpSpPr>
        <p:sp>
          <p:nvSpPr>
            <p:cNvPr id="19" name="矩形 18"/>
            <p:cNvSpPr/>
            <p:nvPr/>
          </p:nvSpPr>
          <p:spPr>
            <a:xfrm>
              <a:off x="1389761" y="2111236"/>
              <a:ext cx="196101" cy="1961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9"/>
            <p:cNvSpPr/>
            <p:nvPr/>
          </p:nvSpPr>
          <p:spPr bwMode="auto">
            <a:xfrm>
              <a:off x="1413970" y="2129319"/>
              <a:ext cx="157206" cy="15041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21" name="文本框 20"/>
          <p:cNvSpPr txBox="1"/>
          <p:nvPr/>
        </p:nvSpPr>
        <p:spPr>
          <a:xfrm>
            <a:off x="1579440" y="1405904"/>
            <a:ext cx="8256632" cy="2120900"/>
          </a:xfrm>
          <a:prstGeom prst="rect">
            <a:avLst/>
          </a:prstGeom>
          <a:noFill/>
        </p:spPr>
        <p:txBody>
          <a:bodyPr wrap="square" rtlCol="0">
            <a:spAutoFit/>
          </a:bodyPr>
          <a:lstStyle/>
          <a:p>
            <a:pPr algn="just">
              <a:lnSpc>
                <a:spcPct val="110000"/>
              </a:lnSpc>
            </a:pPr>
            <a:r>
              <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金融学专业是上海理工大学历史悠久的一个优势专业，其历史可追溯至沪江大学校长刘湛恩博士于</a:t>
            </a:r>
            <a:r>
              <a:rPr lang="en-US" altLang="zh-CN"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1932</a:t>
            </a:r>
            <a:r>
              <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年创办的沪江商学院（又称城中区商学院）的银行系。自</a:t>
            </a:r>
            <a:r>
              <a:rPr 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1992</a:t>
            </a:r>
            <a:r>
              <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年恢复招收金融本科生以来，每年毕业人数在</a:t>
            </a:r>
            <a:r>
              <a:rPr lang="en-US" altLang="zh-CN"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100</a:t>
            </a:r>
            <a:r>
              <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人左右，至今已</a:t>
            </a:r>
            <a:r>
              <a:rPr lang="zh-CN"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为国家培养了大量优秀金融人才。</a:t>
            </a:r>
            <a:endParaRPr lang="zh-CN"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grpSp>
        <p:nvGrpSpPr>
          <p:cNvPr id="23" name="组合 22"/>
          <p:cNvGrpSpPr/>
          <p:nvPr/>
        </p:nvGrpSpPr>
        <p:grpSpPr>
          <a:xfrm>
            <a:off x="1337796" y="3660375"/>
            <a:ext cx="196101" cy="196101"/>
            <a:chOff x="1389761" y="2111236"/>
            <a:chExt cx="196101" cy="196101"/>
          </a:xfrm>
        </p:grpSpPr>
        <p:sp>
          <p:nvSpPr>
            <p:cNvPr id="24" name="矩形 23"/>
            <p:cNvSpPr/>
            <p:nvPr/>
          </p:nvSpPr>
          <p:spPr>
            <a:xfrm>
              <a:off x="1389761" y="2111236"/>
              <a:ext cx="196101" cy="1961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Freeform 9"/>
            <p:cNvSpPr/>
            <p:nvPr/>
          </p:nvSpPr>
          <p:spPr bwMode="auto">
            <a:xfrm>
              <a:off x="1413970" y="2129319"/>
              <a:ext cx="157206" cy="15041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26" name="文本框 25"/>
          <p:cNvSpPr txBox="1"/>
          <p:nvPr/>
        </p:nvSpPr>
        <p:spPr>
          <a:xfrm>
            <a:off x="1579245" y="3838575"/>
            <a:ext cx="8026400" cy="2181860"/>
          </a:xfrm>
          <a:prstGeom prst="rect">
            <a:avLst/>
          </a:prstGeom>
          <a:noFill/>
        </p:spPr>
        <p:txBody>
          <a:bodyPr wrap="square" rtlCol="0">
            <a:noAutofit/>
          </a:bodyPr>
          <a:lstStyle/>
          <a:p>
            <a:pPr algn="just">
              <a:lnSpc>
                <a:spcPct val="110000"/>
              </a:lnSpc>
            </a:pPr>
            <a:r>
              <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金融学专业目前拥有：</a:t>
            </a:r>
            <a:endPar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r>
              <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本科专业：金融学</a:t>
            </a:r>
            <a:endPar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endPar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r>
              <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硕士专业两个：</a:t>
            </a:r>
            <a:r>
              <a:rPr lang="zh-CN" altLang="en-US" sz="2400" dirty="0">
                <a:solidFill>
                  <a:schemeClr val="tx1">
                    <a:lumMod val="60000"/>
                    <a:lumOff val="40000"/>
                  </a:schemeClr>
                </a:solidFill>
                <a:latin typeface="Calibri" panose="020F0502020204030204" charset="0"/>
                <a:ea typeface="楷体" panose="02010609060101010101" pitchFamily="49" charset="-122"/>
                <a:cs typeface="楷体" panose="02010609060101010101" pitchFamily="49" charset="-122"/>
                <a:sym typeface="+mn-ea"/>
              </a:rPr>
              <a:t>①</a:t>
            </a:r>
            <a:r>
              <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金融专业学位硕士</a:t>
            </a:r>
            <a:endPar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r>
              <a:rPr lang="en-US" altLang="zh-CN"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dirty="0">
                <a:solidFill>
                  <a:schemeClr val="tx1">
                    <a:lumMod val="60000"/>
                    <a:lumOff val="40000"/>
                  </a:schemeClr>
                </a:solidFill>
                <a:latin typeface="Calibri" panose="020F0502020204030204" charset="0"/>
                <a:ea typeface="楷体" panose="02010609060101010101" pitchFamily="49" charset="-122"/>
                <a:cs typeface="楷体" panose="02010609060101010101" pitchFamily="49" charset="-122"/>
                <a:sym typeface="+mn-ea"/>
              </a:rPr>
              <a:t>②</a:t>
            </a:r>
            <a:r>
              <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应用经济学（金融方向）学术硕士</a:t>
            </a:r>
            <a:endParaRPr lang="en-US" altLang="zh-CN"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360998" y="3523428"/>
            <a:ext cx="1459804"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特色优势</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8" y="1939388"/>
            <a:ext cx="1459804"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88" y="3685685"/>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17874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515094" y="180598"/>
            <a:ext cx="1935881"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专业特色</a:t>
            </a:r>
            <a:endParaRPr lang="zh-CN" altLang="en-US" sz="3200" b="1" dirty="0">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560" y="113665"/>
            <a:ext cx="1826260" cy="1257300"/>
          </a:xfrm>
          <a:prstGeom prst="rect">
            <a:avLst/>
          </a:prstGeom>
        </p:spPr>
      </p:pic>
      <p:sp>
        <p:nvSpPr>
          <p:cNvPr id="19" name="文本框 18"/>
          <p:cNvSpPr txBox="1"/>
          <p:nvPr/>
        </p:nvSpPr>
        <p:spPr>
          <a:xfrm>
            <a:off x="650875" y="862965"/>
            <a:ext cx="8051165" cy="3039110"/>
          </a:xfrm>
          <a:prstGeom prst="rect">
            <a:avLst/>
          </a:prstGeom>
          <a:noFill/>
        </p:spPr>
        <p:txBody>
          <a:bodyPr wrap="square" rtlCol="0">
            <a:noAutofit/>
          </a:bodyPr>
          <a:lstStyle/>
          <a:p>
            <a:pPr algn="just">
              <a:lnSpc>
                <a:spcPct val="110000"/>
              </a:lnSpc>
            </a:pPr>
            <a:r>
              <a:rPr lang="en-US" altLang="zh-CN" b="1" dirty="0">
                <a:solidFill>
                  <a:srgbClr val="FF0000"/>
                </a:solidFill>
                <a:latin typeface="楷体" panose="02010609060101010101" pitchFamily="49" charset="-122"/>
                <a:ea typeface="楷体" panose="02010609060101010101" pitchFamily="49" charset="-122"/>
                <a:cs typeface="楷体" panose="02010609060101010101" pitchFamily="49" charset="-122"/>
              </a:rPr>
              <a:t>1</a:t>
            </a:r>
            <a:r>
              <a:rPr lang="zh-CN" altLang="en-US" b="1" dirty="0">
                <a:solidFill>
                  <a:srgbClr val="FF0000"/>
                </a:solidFill>
                <a:latin typeface="楷体" panose="02010609060101010101" pitchFamily="49" charset="-122"/>
                <a:ea typeface="楷体" panose="02010609060101010101" pitchFamily="49" charset="-122"/>
                <a:cs typeface="楷体" panose="02010609060101010101" pitchFamily="49" charset="-122"/>
              </a:rPr>
              <a:t>、国际标准化的课程教学质量体系</a:t>
            </a:r>
            <a:endParaRPr lang="zh-CN" altLang="en-US"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金融专业课程按国际标准，全程参与国际精英商学院联合会（</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AACSB</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）认证过程，</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sym typeface="+mn-ea"/>
              </a:rPr>
              <a:t>本专业为</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sym typeface="+mn-ea"/>
              </a:rPr>
              <a:t>AACSB</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sym typeface="+mn-ea"/>
              </a:rPr>
              <a:t>认证专业。</a:t>
            </a:r>
            <a:endPar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endParaRPr lang="en-US" altLang="zh-CN"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r>
              <a:rPr lang="en-US" altLang="zh-CN" b="1" dirty="0">
                <a:solidFill>
                  <a:srgbClr val="FF0000"/>
                </a:solidFill>
                <a:latin typeface="楷体" panose="02010609060101010101" pitchFamily="49" charset="-122"/>
                <a:ea typeface="楷体" panose="02010609060101010101" pitchFamily="49" charset="-122"/>
                <a:cs typeface="楷体" panose="02010609060101010101" pitchFamily="49" charset="-122"/>
              </a:rPr>
              <a:t>2</a:t>
            </a:r>
            <a:r>
              <a:rPr lang="zh-CN" altLang="en-US" b="1" dirty="0">
                <a:solidFill>
                  <a:srgbClr val="FF0000"/>
                </a:solidFill>
                <a:latin typeface="楷体" panose="02010609060101010101" pitchFamily="49" charset="-122"/>
                <a:ea typeface="楷体" panose="02010609060101010101" pitchFamily="49" charset="-122"/>
                <a:cs typeface="楷体" panose="02010609060101010101" pitchFamily="49" charset="-122"/>
              </a:rPr>
              <a:t>、理工背景</a:t>
            </a:r>
            <a:r>
              <a:rPr lang="en-US" altLang="zh-CN"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b="1" dirty="0">
                <a:solidFill>
                  <a:srgbClr val="FF0000"/>
                </a:solidFill>
                <a:latin typeface="楷体" panose="02010609060101010101" pitchFamily="49" charset="-122"/>
                <a:ea typeface="楷体" panose="02010609060101010101" pitchFamily="49" charset="-122"/>
                <a:cs typeface="楷体" panose="02010609060101010101" pitchFamily="49" charset="-122"/>
              </a:rPr>
              <a:t>专业能力</a:t>
            </a:r>
            <a:endParaRPr lang="zh-CN" altLang="en-US"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r>
              <a:rPr lang="zh-CN" altLang="en-US" b="1" dirty="0">
                <a:solidFill>
                  <a:srgbClr val="00B0F0"/>
                </a:solidFill>
                <a:latin typeface="楷体" panose="02010609060101010101" pitchFamily="49" charset="-122"/>
                <a:ea typeface="楷体" panose="02010609060101010101" pitchFamily="49" charset="-122"/>
                <a:cs typeface="楷体" panose="02010609060101010101" pitchFamily="49" charset="-122"/>
              </a:rPr>
              <a:t>依托本校理工背景：</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掌握数学和计算机应用的基本理论，加强人工智能、大数据</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 </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的分析和运用能力；</a:t>
            </a:r>
            <a:endPar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endParaRPr lang="zh-CN" altLang="en-US" b="1" dirty="0">
              <a:solidFill>
                <a:srgbClr val="00B0F0"/>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r>
              <a:rPr lang="zh-CN" altLang="en-US" b="1" dirty="0">
                <a:solidFill>
                  <a:srgbClr val="00B0F0"/>
                </a:solidFill>
                <a:latin typeface="楷体" panose="02010609060101010101" pitchFamily="49" charset="-122"/>
                <a:ea typeface="楷体" panose="02010609060101010101" pitchFamily="49" charset="-122"/>
                <a:cs typeface="楷体" panose="02010609060101010101" pitchFamily="49" charset="-122"/>
              </a:rPr>
              <a:t>强化金融专业能力：</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夯实金融专业理论，通过校内金融实验、校外金融实践、金融竞赛，着重培养各种金融产品和实务的运作能力。</a:t>
            </a:r>
            <a:endPar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endPar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sp>
        <p:nvSpPr>
          <p:cNvPr id="20" name="矩形 19"/>
          <p:cNvSpPr/>
          <p:nvPr/>
        </p:nvSpPr>
        <p:spPr>
          <a:xfrm>
            <a:off x="2552065" y="6459855"/>
            <a:ext cx="2264410" cy="2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latin typeface="楷体" panose="02010609060101010101" pitchFamily="49" charset="-122"/>
                <a:ea typeface="楷体" panose="02010609060101010101" pitchFamily="49" charset="-122"/>
              </a:rPr>
              <a:t>中国证券博物馆</a:t>
            </a:r>
            <a:r>
              <a:rPr lang="zh-CN" altLang="en-US" sz="1200">
                <a:solidFill>
                  <a:schemeClr val="tx1"/>
                </a:solidFill>
                <a:latin typeface="楷体" panose="02010609060101010101" pitchFamily="49" charset="-122"/>
                <a:ea typeface="楷体" panose="02010609060101010101" pitchFamily="49" charset="-122"/>
                <a:sym typeface="+mn-ea"/>
              </a:rPr>
              <a:t>参观实习</a:t>
            </a:r>
            <a:endParaRPr lang="zh-CN" altLang="en-US" sz="1200">
              <a:solidFill>
                <a:schemeClr val="tx1"/>
              </a:solidFill>
              <a:latin typeface="楷体" panose="02010609060101010101" pitchFamily="49" charset="-122"/>
              <a:ea typeface="楷体" panose="02010609060101010101" pitchFamily="49" charset="-122"/>
            </a:endParaRPr>
          </a:p>
        </p:txBody>
      </p:sp>
      <p:sp>
        <p:nvSpPr>
          <p:cNvPr id="21" name="矩形 20"/>
          <p:cNvSpPr/>
          <p:nvPr>
            <p:custDataLst>
              <p:tags r:id="rId3"/>
            </p:custDataLst>
          </p:nvPr>
        </p:nvSpPr>
        <p:spPr>
          <a:xfrm>
            <a:off x="5042535" y="6460490"/>
            <a:ext cx="2085975" cy="2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latin typeface="楷体" panose="02010609060101010101" pitchFamily="49" charset="-122"/>
                <a:ea typeface="楷体" panose="02010609060101010101" pitchFamily="49" charset="-122"/>
              </a:rPr>
              <a:t>全国首家无人银行</a:t>
            </a:r>
            <a:r>
              <a:rPr lang="zh-CN" altLang="en-US" sz="1200">
                <a:solidFill>
                  <a:schemeClr val="tx1"/>
                </a:solidFill>
                <a:latin typeface="楷体" panose="02010609060101010101" pitchFamily="49" charset="-122"/>
                <a:ea typeface="楷体" panose="02010609060101010101" pitchFamily="49" charset="-122"/>
                <a:sym typeface="+mn-ea"/>
              </a:rPr>
              <a:t>参观实习</a:t>
            </a:r>
            <a:endParaRPr lang="zh-CN" altLang="en-US" sz="1200">
              <a:solidFill>
                <a:schemeClr val="tx1"/>
              </a:solidFill>
              <a:latin typeface="楷体" panose="02010609060101010101" pitchFamily="49" charset="-122"/>
              <a:ea typeface="楷体" panose="02010609060101010101" pitchFamily="49" charset="-122"/>
            </a:endParaRPr>
          </a:p>
        </p:txBody>
      </p:sp>
      <p:sp>
        <p:nvSpPr>
          <p:cNvPr id="22" name="矩形 21"/>
          <p:cNvSpPr/>
          <p:nvPr>
            <p:custDataLst>
              <p:tags r:id="rId4"/>
            </p:custDataLst>
          </p:nvPr>
        </p:nvSpPr>
        <p:spPr>
          <a:xfrm>
            <a:off x="7309485" y="6461760"/>
            <a:ext cx="2499360" cy="2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1200">
                <a:solidFill>
                  <a:schemeClr val="tx1"/>
                </a:solidFill>
                <a:latin typeface="楷体" panose="02010609060101010101" pitchFamily="49" charset="-122"/>
                <a:ea typeface="楷体" panose="02010609060101010101" pitchFamily="49" charset="-122"/>
              </a:rPr>
              <a:t>浙江泰然集团</a:t>
            </a:r>
            <a:r>
              <a:rPr lang="zh-CN" altLang="en-US" sz="1200">
                <a:solidFill>
                  <a:schemeClr val="tx1"/>
                </a:solidFill>
                <a:latin typeface="楷体" panose="02010609060101010101" pitchFamily="49" charset="-122"/>
                <a:ea typeface="楷体" panose="02010609060101010101" pitchFamily="49" charset="-122"/>
                <a:sym typeface="+mn-ea"/>
              </a:rPr>
              <a:t>参观实习</a:t>
            </a:r>
            <a:endParaRPr lang="zh-CN" altLang="en-US" sz="1200">
              <a:solidFill>
                <a:schemeClr val="tx1"/>
              </a:solidFill>
              <a:latin typeface="仿宋" panose="02010609060101010101" charset="-122"/>
              <a:ea typeface="仿宋" panose="02010609060101010101" charset="-122"/>
              <a:sym typeface="+mn-ea"/>
            </a:endParaRPr>
          </a:p>
        </p:txBody>
      </p:sp>
      <p:pic>
        <p:nvPicPr>
          <p:cNvPr id="17" name="Picture 2" descr="C:\Users\ASUS\AppData\Local\Temp\WeChat Files\29956b4d49e09c961943498c0391efc.jpg"/>
          <p:cNvPicPr>
            <a:picLocks noChangeAspect="1" noChangeArrowheads="1"/>
          </p:cNvPicPr>
          <p:nvPr>
            <p:custDataLst>
              <p:tags r:id="rId5"/>
            </p:custDataLst>
          </p:nvPr>
        </p:nvPicPr>
        <p:blipFill>
          <a:blip r:embed="rId6" cstate="print">
            <a:extLst>
              <a:ext uri="{28A0092B-C50C-407E-A947-70E740481C1C}">
                <a14:useLocalDpi xmlns:a14="http://schemas.microsoft.com/office/drawing/2010/main" val="0"/>
              </a:ext>
            </a:extLst>
          </a:blip>
          <a:srcRect/>
          <a:stretch>
            <a:fillRect/>
          </a:stretch>
        </p:blipFill>
        <p:spPr>
          <a:xfrm>
            <a:off x="2489835" y="4124325"/>
            <a:ext cx="2479040" cy="2243455"/>
          </a:xfrm>
          <a:prstGeom prst="rect">
            <a:avLst/>
          </a:prstGeom>
          <a:noFill/>
          <a:ln>
            <a:noFill/>
          </a:ln>
        </p:spPr>
      </p:pic>
      <p:pic>
        <p:nvPicPr>
          <p:cNvPr id="23" name="图片 3" descr="IMG_258"/>
          <p:cNvPicPr>
            <a:picLocks noChangeAspect="1"/>
          </p:cNvPicPr>
          <p:nvPr>
            <p:custDataLst>
              <p:tags r:id="rId7"/>
            </p:custDataLst>
          </p:nvPr>
        </p:nvPicPr>
        <p:blipFill>
          <a:blip r:embed="rId8"/>
          <a:stretch>
            <a:fillRect/>
          </a:stretch>
        </p:blipFill>
        <p:spPr>
          <a:xfrm>
            <a:off x="4968875" y="4124325"/>
            <a:ext cx="2277110" cy="2244090"/>
          </a:xfrm>
          <a:prstGeom prst="rect">
            <a:avLst/>
          </a:prstGeom>
          <a:noFill/>
          <a:ln w="9525">
            <a:noFill/>
          </a:ln>
        </p:spPr>
      </p:pic>
      <p:pic>
        <p:nvPicPr>
          <p:cNvPr id="24" name="图片 1" descr="IMG_256"/>
          <p:cNvPicPr>
            <a:picLocks noChangeAspect="1"/>
          </p:cNvPicPr>
          <p:nvPr>
            <p:custDataLst>
              <p:tags r:id="rId9"/>
            </p:custDataLst>
          </p:nvPr>
        </p:nvPicPr>
        <p:blipFill>
          <a:blip r:embed="rId10"/>
          <a:stretch>
            <a:fillRect/>
          </a:stretch>
        </p:blipFill>
        <p:spPr>
          <a:xfrm>
            <a:off x="7245985" y="4124960"/>
            <a:ext cx="2643505" cy="2242820"/>
          </a:xfrm>
          <a:prstGeom prst="rect">
            <a:avLst/>
          </a:prstGeom>
          <a:noFill/>
          <a:ln w="9525">
            <a:noFill/>
          </a:ln>
        </p:spPr>
      </p:pic>
      <p:pic>
        <p:nvPicPr>
          <p:cNvPr id="28" name="图片 5" descr="IMG_260"/>
          <p:cNvPicPr>
            <a:picLocks noChangeAspect="1"/>
          </p:cNvPicPr>
          <p:nvPr>
            <p:custDataLst>
              <p:tags r:id="rId11"/>
            </p:custDataLst>
          </p:nvPr>
        </p:nvPicPr>
        <p:blipFill>
          <a:blip r:embed="rId12"/>
          <a:stretch>
            <a:fillRect/>
          </a:stretch>
        </p:blipFill>
        <p:spPr>
          <a:xfrm>
            <a:off x="0" y="4124960"/>
            <a:ext cx="2479675" cy="2242820"/>
          </a:xfrm>
          <a:prstGeom prst="rect">
            <a:avLst/>
          </a:prstGeom>
          <a:noFill/>
          <a:ln w="9525">
            <a:noFill/>
          </a:ln>
        </p:spPr>
      </p:pic>
      <p:sp>
        <p:nvSpPr>
          <p:cNvPr id="29" name="矩形 28"/>
          <p:cNvSpPr/>
          <p:nvPr>
            <p:custDataLst>
              <p:tags r:id="rId13"/>
            </p:custDataLst>
          </p:nvPr>
        </p:nvSpPr>
        <p:spPr>
          <a:xfrm>
            <a:off x="61595" y="6462395"/>
            <a:ext cx="2264410" cy="2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latin typeface="楷体" panose="02010609060101010101" pitchFamily="49" charset="-122"/>
                <a:ea typeface="楷体" panose="02010609060101010101" pitchFamily="49" charset="-122"/>
              </a:rPr>
              <a:t>学生当行长</a:t>
            </a:r>
            <a:endParaRPr lang="zh-CN" altLang="en-US" sz="1200">
              <a:solidFill>
                <a:schemeClr val="tx1"/>
              </a:solidFill>
              <a:latin typeface="楷体" panose="02010609060101010101" pitchFamily="49" charset="-122"/>
              <a:ea typeface="楷体" panose="02010609060101010101" pitchFamily="49" charset="-122"/>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360998" y="3523428"/>
            <a:ext cx="1459804"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特色优势</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8" y="1939388"/>
            <a:ext cx="1459804"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88" y="3685685"/>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17874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515094" y="180598"/>
            <a:ext cx="1935881"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专业特色</a:t>
            </a:r>
            <a:endParaRPr lang="zh-CN" altLang="en-US" sz="3200" b="1" dirty="0">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560" y="113665"/>
            <a:ext cx="1826260" cy="1257300"/>
          </a:xfrm>
          <a:prstGeom prst="rect">
            <a:avLst/>
          </a:prstGeom>
        </p:spPr>
      </p:pic>
      <p:sp>
        <p:nvSpPr>
          <p:cNvPr id="19" name="文本框 18"/>
          <p:cNvSpPr txBox="1"/>
          <p:nvPr/>
        </p:nvSpPr>
        <p:spPr>
          <a:xfrm>
            <a:off x="118110" y="862965"/>
            <a:ext cx="8696325" cy="3646805"/>
          </a:xfrm>
          <a:prstGeom prst="rect">
            <a:avLst/>
          </a:prstGeom>
          <a:noFill/>
        </p:spPr>
        <p:txBody>
          <a:bodyPr wrap="square" rtlCol="0">
            <a:noAutofit/>
          </a:bodyPr>
          <a:lstStyle/>
          <a:p>
            <a:pPr algn="just">
              <a:lnSpc>
                <a:spcPct val="110000"/>
              </a:lnSpc>
            </a:pPr>
            <a:r>
              <a:rPr lang="en-US" altLang="zh-CN" b="1" dirty="0">
                <a:solidFill>
                  <a:srgbClr val="FF0000"/>
                </a:solidFill>
                <a:latin typeface="楷体" panose="02010609060101010101" pitchFamily="49" charset="-122"/>
                <a:ea typeface="楷体" panose="02010609060101010101" pitchFamily="49" charset="-122"/>
                <a:cs typeface="楷体" panose="02010609060101010101" pitchFamily="49" charset="-122"/>
              </a:rPr>
              <a:t>3</a:t>
            </a:r>
            <a:r>
              <a:rPr lang="zh-CN" altLang="en-US" b="1" dirty="0">
                <a:solidFill>
                  <a:srgbClr val="FF0000"/>
                </a:solidFill>
                <a:latin typeface="楷体" panose="02010609060101010101" pitchFamily="49" charset="-122"/>
                <a:ea typeface="楷体" panose="02010609060101010101" pitchFamily="49" charset="-122"/>
                <a:cs typeface="楷体" panose="02010609060101010101" pitchFamily="49" charset="-122"/>
              </a:rPr>
              <a:t>、产学合作，双师型课程教学</a:t>
            </a:r>
            <a:endParaRPr lang="zh-CN" altLang="en-US"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与金融机构开展产学合作，共建实习实践基地，</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sym typeface="+mn-ea"/>
              </a:rPr>
              <a:t>与近二十家金融机构合作开展学生实习实践活动。</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并聘请银行等金融机构的高管、专家为金融专业课程讲师，共上金融专业课。</a:t>
            </a:r>
            <a:endPar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endPar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pic>
        <p:nvPicPr>
          <p:cNvPr id="10" name="图片 2"/>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66675" y="4636135"/>
            <a:ext cx="2328545" cy="1802130"/>
          </a:xfrm>
          <a:prstGeom prst="rect">
            <a:avLst/>
          </a:prstGeom>
        </p:spPr>
      </p:pic>
      <p:pic>
        <p:nvPicPr>
          <p:cNvPr id="14" name="图片 2" descr="823ccd1846dec85e3ad38a893c737eb"/>
          <p:cNvPicPr>
            <a:picLocks noChangeAspect="1"/>
          </p:cNvPicPr>
          <p:nvPr>
            <p:custDataLst>
              <p:tags r:id="rId5"/>
            </p:custDataLst>
          </p:nvPr>
        </p:nvPicPr>
        <p:blipFill>
          <a:blip r:embed="rId6"/>
          <a:stretch>
            <a:fillRect/>
          </a:stretch>
        </p:blipFill>
        <p:spPr>
          <a:xfrm>
            <a:off x="2395220" y="4635500"/>
            <a:ext cx="2242820" cy="1802765"/>
          </a:xfrm>
          <a:prstGeom prst="rect">
            <a:avLst/>
          </a:prstGeom>
        </p:spPr>
      </p:pic>
      <p:pic>
        <p:nvPicPr>
          <p:cNvPr id="18" name="图片 17" descr="C1DADDBDC9936A64202D65EA3E78F501"/>
          <p:cNvPicPr>
            <a:picLocks noChangeAspect="1"/>
          </p:cNvPicPr>
          <p:nvPr/>
        </p:nvPicPr>
        <p:blipFill>
          <a:blip r:embed="rId7"/>
          <a:stretch>
            <a:fillRect/>
          </a:stretch>
        </p:blipFill>
        <p:spPr>
          <a:xfrm>
            <a:off x="4638040" y="4635500"/>
            <a:ext cx="2367280" cy="1802765"/>
          </a:xfrm>
          <a:prstGeom prst="rect">
            <a:avLst/>
          </a:prstGeom>
        </p:spPr>
      </p:pic>
      <p:sp>
        <p:nvSpPr>
          <p:cNvPr id="20" name="矩形 19"/>
          <p:cNvSpPr/>
          <p:nvPr/>
        </p:nvSpPr>
        <p:spPr>
          <a:xfrm>
            <a:off x="203835" y="6480810"/>
            <a:ext cx="1858010" cy="2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rPr>
              <a:t>中行杨浦支行行长上课</a:t>
            </a:r>
            <a:endParaRPr lang="zh-CN" altLang="en-US" sz="1200">
              <a:solidFill>
                <a:schemeClr val="tx1"/>
              </a:solidFill>
            </a:endParaRPr>
          </a:p>
        </p:txBody>
      </p:sp>
      <p:sp>
        <p:nvSpPr>
          <p:cNvPr id="21" name="矩形 20"/>
          <p:cNvSpPr/>
          <p:nvPr>
            <p:custDataLst>
              <p:tags r:id="rId8"/>
            </p:custDataLst>
          </p:nvPr>
        </p:nvSpPr>
        <p:spPr>
          <a:xfrm>
            <a:off x="2542540" y="6480175"/>
            <a:ext cx="2096135" cy="2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rPr>
              <a:t>中行闵行支行行长上课</a:t>
            </a:r>
            <a:endParaRPr lang="zh-CN" altLang="en-US" sz="1400">
              <a:solidFill>
                <a:schemeClr val="tx1"/>
              </a:solidFill>
            </a:endParaRPr>
          </a:p>
        </p:txBody>
      </p:sp>
      <p:sp>
        <p:nvSpPr>
          <p:cNvPr id="22" name="矩形 21"/>
          <p:cNvSpPr/>
          <p:nvPr>
            <p:custDataLst>
              <p:tags r:id="rId9"/>
            </p:custDataLst>
          </p:nvPr>
        </p:nvSpPr>
        <p:spPr>
          <a:xfrm>
            <a:off x="4718685" y="6480175"/>
            <a:ext cx="2287270" cy="2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rPr>
              <a:t>中行私人银行部客户经理上课</a:t>
            </a:r>
            <a:endParaRPr lang="zh-CN" altLang="en-US" sz="1200">
              <a:solidFill>
                <a:schemeClr val="tx1"/>
              </a:solidFill>
            </a:endParaRPr>
          </a:p>
        </p:txBody>
      </p:sp>
      <p:pic>
        <p:nvPicPr>
          <p:cNvPr id="17" name="图片 6" descr="IMG_261"/>
          <p:cNvPicPr>
            <a:picLocks noChangeAspect="1"/>
          </p:cNvPicPr>
          <p:nvPr>
            <p:custDataLst>
              <p:tags r:id="rId10"/>
            </p:custDataLst>
          </p:nvPr>
        </p:nvPicPr>
        <p:blipFill>
          <a:blip r:embed="rId11"/>
          <a:stretch>
            <a:fillRect/>
          </a:stretch>
        </p:blipFill>
        <p:spPr>
          <a:xfrm>
            <a:off x="4586605" y="2106295"/>
            <a:ext cx="5121275" cy="2487295"/>
          </a:xfrm>
          <a:prstGeom prst="rect">
            <a:avLst/>
          </a:prstGeom>
          <a:noFill/>
          <a:ln w="9525">
            <a:noFill/>
          </a:ln>
        </p:spPr>
      </p:pic>
      <p:pic>
        <p:nvPicPr>
          <p:cNvPr id="23" name="图片 9" descr="IMG_264"/>
          <p:cNvPicPr>
            <a:picLocks noChangeAspect="1"/>
          </p:cNvPicPr>
          <p:nvPr>
            <p:custDataLst>
              <p:tags r:id="rId12"/>
            </p:custDataLst>
          </p:nvPr>
        </p:nvPicPr>
        <p:blipFill>
          <a:blip r:embed="rId13"/>
          <a:stretch>
            <a:fillRect/>
          </a:stretch>
        </p:blipFill>
        <p:spPr>
          <a:xfrm>
            <a:off x="66675" y="2106295"/>
            <a:ext cx="4438650" cy="2487295"/>
          </a:xfrm>
          <a:prstGeom prst="rect">
            <a:avLst/>
          </a:prstGeom>
          <a:noFill/>
          <a:ln w="9525">
            <a:noFill/>
          </a:ln>
        </p:spPr>
      </p:pic>
      <p:pic>
        <p:nvPicPr>
          <p:cNvPr id="24" name="图片 23" descr="7815c1ff405f809f1139909e50b3d1b"/>
          <p:cNvPicPr>
            <a:picLocks noChangeAspect="1"/>
          </p:cNvPicPr>
          <p:nvPr/>
        </p:nvPicPr>
        <p:blipFill>
          <a:blip r:embed="rId14"/>
          <a:stretch>
            <a:fillRect/>
          </a:stretch>
        </p:blipFill>
        <p:spPr>
          <a:xfrm>
            <a:off x="7005320" y="4636770"/>
            <a:ext cx="2767330" cy="1802130"/>
          </a:xfrm>
          <a:prstGeom prst="rect">
            <a:avLst/>
          </a:prstGeom>
        </p:spPr>
      </p:pic>
      <p:sp>
        <p:nvSpPr>
          <p:cNvPr id="25" name="矩形 24"/>
          <p:cNvSpPr/>
          <p:nvPr>
            <p:custDataLst>
              <p:tags r:id="rId15"/>
            </p:custDataLst>
          </p:nvPr>
        </p:nvSpPr>
        <p:spPr>
          <a:xfrm>
            <a:off x="7245350" y="6482080"/>
            <a:ext cx="2419985" cy="29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1200">
                <a:solidFill>
                  <a:schemeClr val="tx1"/>
                </a:solidFill>
              </a:rPr>
              <a:t>中行金融市场部主任交易员上课</a:t>
            </a:r>
            <a:endParaRPr lang="zh-CN" altLang="en-US" sz="1200">
              <a:solidFill>
                <a:schemeClr val="tx1"/>
              </a:solidFill>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360998" y="3523428"/>
            <a:ext cx="1459804"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特色优势</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8" y="1939388"/>
            <a:ext cx="1459804"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88" y="3685685"/>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17874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515094" y="180598"/>
            <a:ext cx="1935881"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专业特色</a:t>
            </a:r>
            <a:endParaRPr lang="zh-CN" altLang="en-US" sz="3200" b="1" dirty="0">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560" y="113665"/>
            <a:ext cx="1826260" cy="1257300"/>
          </a:xfrm>
          <a:prstGeom prst="rect">
            <a:avLst/>
          </a:prstGeom>
        </p:spPr>
      </p:pic>
      <p:sp>
        <p:nvSpPr>
          <p:cNvPr id="19" name="文本框 18"/>
          <p:cNvSpPr txBox="1"/>
          <p:nvPr/>
        </p:nvSpPr>
        <p:spPr>
          <a:xfrm>
            <a:off x="379730" y="862965"/>
            <a:ext cx="9295765" cy="5995670"/>
          </a:xfrm>
          <a:prstGeom prst="rect">
            <a:avLst/>
          </a:prstGeom>
          <a:noFill/>
        </p:spPr>
        <p:txBody>
          <a:bodyPr wrap="square" rtlCol="0">
            <a:noAutofit/>
          </a:bodyPr>
          <a:lstStyle/>
          <a:p>
            <a:pPr algn="just">
              <a:lnSpc>
                <a:spcPct val="110000"/>
              </a:lnSpc>
            </a:pPr>
            <a:r>
              <a:rPr lang="en-US" altLang="zh-CN" b="1" dirty="0">
                <a:solidFill>
                  <a:srgbClr val="FF0000"/>
                </a:solidFill>
                <a:latin typeface="楷体" panose="02010609060101010101" pitchFamily="49" charset="-122"/>
                <a:ea typeface="楷体" panose="02010609060101010101" pitchFamily="49" charset="-122"/>
                <a:cs typeface="楷体" panose="02010609060101010101" pitchFamily="49" charset="-122"/>
              </a:rPr>
              <a:t>4</a:t>
            </a:r>
            <a:r>
              <a:rPr lang="zh-CN" altLang="en-US"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闭环式人才培养模式</a:t>
            </a:r>
            <a:endParaRPr lang="zh-CN" altLang="en-US"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sym typeface="+mn-ea"/>
              </a:rPr>
              <a:t>（</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sym typeface="+mn-ea"/>
              </a:rPr>
              <a:t>1</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b="1" dirty="0">
                <a:solidFill>
                  <a:srgbClr val="FF0000"/>
                </a:solidFill>
                <a:latin typeface="楷体" panose="02010609060101010101" pitchFamily="49" charset="-122"/>
                <a:ea typeface="楷体" panose="02010609060101010101" pitchFamily="49" charset="-122"/>
                <a:cs typeface="楷体" panose="02010609060101010101" pitchFamily="49" charset="-122"/>
              </a:rPr>
              <a:t>与金融机构合作共建闭环式人才培养模式</a:t>
            </a:r>
            <a:endParaRPr lang="zh-CN" altLang="en-US"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endParaRPr lang="zh-CN"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r>
              <a:rPr lang="en-US" altLang="zh-CN" dirty="0">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en-US" altLang="zh-CN" b="1" dirty="0">
                <a:solidFill>
                  <a:srgbClr val="00B0F0"/>
                </a:solidFill>
                <a:latin typeface="楷体" panose="02010609060101010101" pitchFamily="49" charset="-122"/>
                <a:ea typeface="楷体" panose="02010609060101010101" pitchFamily="49" charset="-122"/>
                <a:cs typeface="楷体" panose="02010609060101010101" pitchFamily="49" charset="-122"/>
              </a:rPr>
              <a:t>“</a:t>
            </a:r>
            <a:r>
              <a:rPr lang="zh-CN" b="1" dirty="0">
                <a:solidFill>
                  <a:srgbClr val="00B0F0"/>
                </a:solidFill>
                <a:latin typeface="楷体" panose="02010609060101010101" pitchFamily="49" charset="-122"/>
                <a:ea typeface="楷体" panose="02010609060101010101" pitchFamily="49" charset="-122"/>
                <a:cs typeface="楷体" panose="02010609060101010101" pitchFamily="49" charset="-122"/>
                <a:sym typeface="+mn-ea"/>
              </a:rPr>
              <a:t>建行金融创新班</a:t>
            </a:r>
            <a:r>
              <a:rPr lang="en-US" altLang="zh-CN" b="1" dirty="0">
                <a:solidFill>
                  <a:srgbClr val="00B0F0"/>
                </a:solidFill>
                <a:latin typeface="楷体" panose="02010609060101010101" pitchFamily="49" charset="-122"/>
                <a:ea typeface="楷体" panose="02010609060101010101" pitchFamily="49" charset="-122"/>
                <a:cs typeface="楷体" panose="02010609060101010101" pitchFamily="49" charset="-122"/>
              </a:rPr>
              <a:t>”</a:t>
            </a:r>
            <a:endParaRPr lang="en-US" altLang="zh-CN" b="1" dirty="0">
              <a:solidFill>
                <a:srgbClr val="00B0F0"/>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r>
              <a:rPr lang="en-US" altLang="zh-CN" dirty="0">
                <a:solidFill>
                  <a:schemeClr val="tx1"/>
                </a:solidFill>
                <a:latin typeface="楷体" panose="02010609060101010101" pitchFamily="49" charset="-122"/>
                <a:ea typeface="楷体" panose="02010609060101010101" pitchFamily="49" charset="-122"/>
                <a:cs typeface="楷体" panose="02010609060101010101" pitchFamily="49" charset="-122"/>
              </a:rPr>
              <a:t>      </a:t>
            </a:r>
            <a:endParaRPr lang="en-US" altLang="zh-CN"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r>
              <a:rPr lang="en-US" altLang="zh-CN" dirty="0">
                <a:solidFill>
                  <a:schemeClr val="tx1"/>
                </a:solidFill>
                <a:latin typeface="楷体" panose="02010609060101010101" pitchFamily="49" charset="-122"/>
                <a:ea typeface="楷体" panose="02010609060101010101" pitchFamily="49" charset="-122"/>
                <a:cs typeface="楷体" panose="02010609060101010101" pitchFamily="49" charset="-122"/>
              </a:rPr>
              <a:t>                                      </a:t>
            </a:r>
            <a:endParaRPr lang="en-US" altLang="zh-CN"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r>
              <a:rPr lang="en-US" altLang="zh-CN" dirty="0">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en-US" altLang="zh-CN" b="1" dirty="0">
                <a:solidFill>
                  <a:srgbClr val="00B0F0"/>
                </a:solidFill>
                <a:latin typeface="楷体" panose="02010609060101010101" pitchFamily="49" charset="-122"/>
                <a:ea typeface="楷体" panose="02010609060101010101" pitchFamily="49" charset="-122"/>
                <a:cs typeface="楷体" panose="02010609060101010101" pitchFamily="49" charset="-122"/>
              </a:rPr>
              <a:t> </a:t>
            </a:r>
            <a:r>
              <a:rPr lang="zh-CN" altLang="en-US" b="1" dirty="0">
                <a:solidFill>
                  <a:srgbClr val="00B0F0"/>
                </a:solidFill>
                <a:latin typeface="楷体" panose="02010609060101010101" pitchFamily="49" charset="-122"/>
                <a:ea typeface="楷体" panose="02010609060101010101" pitchFamily="49" charset="-122"/>
                <a:cs typeface="楷体" panose="02010609060101010101" pitchFamily="49" charset="-122"/>
              </a:rPr>
              <a:t>就业直通车</a:t>
            </a:r>
            <a:endParaRPr lang="zh-CN" b="1" dirty="0">
              <a:solidFill>
                <a:srgbClr val="00B0F0"/>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endParaRPr lang="zh-CN"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r>
              <a:rPr lang="zh-CN"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b="1" dirty="0">
                <a:solidFill>
                  <a:srgbClr val="FF0000"/>
                </a:solidFill>
                <a:latin typeface="楷体" panose="02010609060101010101" pitchFamily="49" charset="-122"/>
                <a:ea typeface="楷体" panose="02010609060101010101" pitchFamily="49" charset="-122"/>
                <a:cs typeface="楷体" panose="02010609060101010101" pitchFamily="49" charset="-122"/>
              </a:rPr>
              <a:t>2</a:t>
            </a:r>
            <a:r>
              <a:rPr lang="zh-CN" b="1" dirty="0">
                <a:solidFill>
                  <a:srgbClr val="FF0000"/>
                </a:solidFill>
                <a:latin typeface="楷体" panose="02010609060101010101" pitchFamily="49" charset="-122"/>
                <a:ea typeface="楷体" panose="02010609060101010101" pitchFamily="49" charset="-122"/>
                <a:cs typeface="楷体" panose="02010609060101010101" pitchFamily="49" charset="-122"/>
              </a:rPr>
              <a:t>）与上海理工大学金融校友会合作</a:t>
            </a:r>
            <a:r>
              <a:rPr lang="zh-CN" altLang="en-US"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共建闭环式人才培养模式</a:t>
            </a:r>
            <a:endParaRPr lang="zh-CN" altLang="en-US"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a:p>
            <a:pPr algn="just">
              <a:lnSpc>
                <a:spcPct val="110000"/>
              </a:lnSpc>
            </a:pP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金融届校友（来自金融机构的高管或专家）组成校友</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导师团队，指导金融专业同学，从大二开始，指导学生做一些金融实践工作，然后安排学生到校友所在金融机构实习，实习结束之后，</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帮助解决就业。</a:t>
            </a:r>
            <a:endPar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endPar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pic>
        <p:nvPicPr>
          <p:cNvPr id="10" name="图片 9" descr="企业导师"/>
          <p:cNvPicPr>
            <a:picLocks noChangeAspect="1"/>
          </p:cNvPicPr>
          <p:nvPr/>
        </p:nvPicPr>
        <p:blipFill>
          <a:blip r:embed="rId3"/>
          <a:stretch>
            <a:fillRect/>
          </a:stretch>
        </p:blipFill>
        <p:spPr>
          <a:xfrm>
            <a:off x="930275" y="4538980"/>
            <a:ext cx="3301365" cy="2092325"/>
          </a:xfrm>
          <a:prstGeom prst="rect">
            <a:avLst/>
          </a:prstGeom>
        </p:spPr>
      </p:pic>
      <p:pic>
        <p:nvPicPr>
          <p:cNvPr id="14" name="图片 13"/>
          <p:cNvPicPr>
            <a:picLocks noChangeAspect="1"/>
          </p:cNvPicPr>
          <p:nvPr/>
        </p:nvPicPr>
        <p:blipFill>
          <a:blip r:embed="rId4"/>
          <a:stretch>
            <a:fillRect/>
          </a:stretch>
        </p:blipFill>
        <p:spPr>
          <a:xfrm>
            <a:off x="930275" y="1519555"/>
            <a:ext cx="3106420" cy="1789430"/>
          </a:xfrm>
          <a:prstGeom prst="rect">
            <a:avLst/>
          </a:prstGeom>
        </p:spPr>
      </p:pic>
      <p:sp>
        <p:nvSpPr>
          <p:cNvPr id="17" name="右箭头 16"/>
          <p:cNvSpPr/>
          <p:nvPr/>
        </p:nvSpPr>
        <p:spPr>
          <a:xfrm>
            <a:off x="4111625" y="1877695"/>
            <a:ext cx="467995" cy="19812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B0F0"/>
              </a:solidFill>
            </a:endParaRPr>
          </a:p>
        </p:txBody>
      </p:sp>
      <p:sp>
        <p:nvSpPr>
          <p:cNvPr id="18" name="下箭头 17"/>
          <p:cNvSpPr/>
          <p:nvPr/>
        </p:nvSpPr>
        <p:spPr>
          <a:xfrm>
            <a:off x="5473065" y="2308860"/>
            <a:ext cx="164465" cy="31877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 name="图片 9" descr="IMG_20251025_103447"/>
          <p:cNvPicPr>
            <a:picLocks noChangeAspect="1"/>
          </p:cNvPicPr>
          <p:nvPr/>
        </p:nvPicPr>
        <p:blipFill>
          <a:blip r:embed="rId5"/>
          <a:stretch>
            <a:fillRect/>
          </a:stretch>
        </p:blipFill>
        <p:spPr>
          <a:xfrm>
            <a:off x="4231640" y="4538980"/>
            <a:ext cx="3413125" cy="2091690"/>
          </a:xfrm>
          <a:prstGeom prst="rect">
            <a:avLst/>
          </a:prstGeom>
        </p:spPr>
      </p:pic>
      <p:sp>
        <p:nvSpPr>
          <p:cNvPr id="21" name="矩形 20"/>
          <p:cNvSpPr/>
          <p:nvPr/>
        </p:nvSpPr>
        <p:spPr>
          <a:xfrm>
            <a:off x="1922145" y="6631305"/>
            <a:ext cx="1848485" cy="226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latin typeface="楷体" panose="02010609060101010101" pitchFamily="49" charset="-122"/>
                <a:ea typeface="楷体" panose="02010609060101010101" pitchFamily="49" charset="-122"/>
              </a:rPr>
              <a:t>校友导师聘任</a:t>
            </a:r>
            <a:endParaRPr lang="zh-CN" altLang="en-US" sz="1200">
              <a:solidFill>
                <a:schemeClr val="tx1"/>
              </a:solidFill>
              <a:latin typeface="楷体" panose="02010609060101010101" pitchFamily="49" charset="-122"/>
              <a:ea typeface="楷体" panose="02010609060101010101" pitchFamily="49" charset="-122"/>
            </a:endParaRPr>
          </a:p>
        </p:txBody>
      </p:sp>
      <p:sp>
        <p:nvSpPr>
          <p:cNvPr id="22" name="矩形 21"/>
          <p:cNvSpPr/>
          <p:nvPr/>
        </p:nvSpPr>
        <p:spPr>
          <a:xfrm>
            <a:off x="4823460" y="6630670"/>
            <a:ext cx="1858010" cy="226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latin typeface="楷体" panose="02010609060101010101" pitchFamily="49" charset="-122"/>
                <a:ea typeface="楷体" panose="02010609060101010101" pitchFamily="49" charset="-122"/>
              </a:rPr>
              <a:t>校友</a:t>
            </a:r>
            <a:r>
              <a:rPr lang="zh-CN" altLang="en-US" sz="1200">
                <a:solidFill>
                  <a:schemeClr val="tx1"/>
                </a:solidFill>
                <a:latin typeface="楷体" panose="02010609060101010101" pitchFamily="49" charset="-122"/>
                <a:ea typeface="楷体" panose="02010609060101010101" pitchFamily="49" charset="-122"/>
              </a:rPr>
              <a:t>导师指导报告</a:t>
            </a:r>
            <a:endParaRPr lang="zh-CN" altLang="en-US" sz="1200">
              <a:solidFill>
                <a:schemeClr val="tx1"/>
              </a:solidFill>
              <a:latin typeface="楷体" panose="02010609060101010101" pitchFamily="49" charset="-122"/>
              <a:ea typeface="楷体" panose="02010609060101010101" pitchFamily="49" charset="-122"/>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355860" y="3527593"/>
            <a:ext cx="1470078"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特色优势</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7" y="1947718"/>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86" y="3689850"/>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4" y="447933"/>
            <a:ext cx="4360582"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专业优势</a:t>
            </a:r>
            <a:r>
              <a:rPr lang="en-US" alt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课程建设</a:t>
            </a:r>
            <a:endParaRPr lang="zh-CN" altLang="en-US" sz="3200" b="1" dirty="0">
              <a:latin typeface="微软雅黑" panose="020B0503020204020204" pitchFamily="34" charset="-122"/>
              <a:ea typeface="微软雅黑" panose="020B0503020204020204" pitchFamily="34" charset="-122"/>
            </a:endParaRPr>
          </a:p>
        </p:txBody>
      </p:sp>
      <p:graphicFrame>
        <p:nvGraphicFramePr>
          <p:cNvPr id="14" name="表格 13"/>
          <p:cNvGraphicFramePr>
            <a:graphicFrameLocks noGrp="1"/>
          </p:cNvGraphicFramePr>
          <p:nvPr/>
        </p:nvGraphicFramePr>
        <p:xfrm>
          <a:off x="410609" y="1388013"/>
          <a:ext cx="8901701" cy="5202490"/>
        </p:xfrm>
        <a:graphic>
          <a:graphicData uri="http://schemas.openxmlformats.org/drawingml/2006/table">
            <a:tbl>
              <a:tblPr/>
              <a:tblGrid>
                <a:gridCol w="3071613"/>
                <a:gridCol w="3130575"/>
                <a:gridCol w="2699513"/>
              </a:tblGrid>
              <a:tr h="520249">
                <a:tc>
                  <a:txBody>
                    <a:bodyPr/>
                    <a:lstStyle/>
                    <a:p>
                      <a:pPr algn="ctr" fontAlgn="ctr">
                        <a:spcAft>
                          <a:spcPts val="0"/>
                        </a:spcAft>
                      </a:pPr>
                      <a:r>
                        <a:rPr lang="zh-CN" sz="18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课程名称</a:t>
                      </a:r>
                      <a:endParaRPr lang="zh-CN" sz="18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8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级别</a:t>
                      </a:r>
                      <a:endParaRPr lang="zh-CN" sz="18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8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类别</a:t>
                      </a:r>
                      <a:endParaRPr lang="zh-CN" sz="18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0249">
                <a:tc>
                  <a:txBody>
                    <a:bodyPr/>
                    <a:lstStyle/>
                    <a:p>
                      <a:pPr algn="ctr" fontAlgn="ctr">
                        <a:spcAft>
                          <a:spcPts val="0"/>
                        </a:spcAft>
                        <a:buNone/>
                      </a:pPr>
                      <a:r>
                        <a:rPr lang="zh-CN" altLang="en-US" sz="1600" b="1" kern="100" dirty="0">
                          <a:solidFill>
                            <a:srgbClr val="FF0000"/>
                          </a:solidFill>
                          <a:effectLst/>
                          <a:latin typeface="楷体" panose="02010609060101010101" pitchFamily="49" charset="-122"/>
                          <a:ea typeface="楷体" panose="02010609060101010101" pitchFamily="49" charset="-122"/>
                          <a:cs typeface="Times New Roman" panose="02020603050405020304" pitchFamily="18" charset="0"/>
                          <a:sym typeface="+mn-ea"/>
                        </a:rPr>
                        <a:t>金融学</a:t>
                      </a:r>
                      <a:endParaRPr lang="zh-CN" altLang="en-US" sz="1600" b="1" kern="100" dirty="0">
                        <a:solidFill>
                          <a:srgbClr val="FF0000"/>
                        </a:solidFill>
                        <a:effectLst/>
                        <a:latin typeface="楷体" panose="02010609060101010101" pitchFamily="49" charset="-122"/>
                        <a:ea typeface="楷体" panose="02010609060101010101" pitchFamily="49" charset="-122"/>
                        <a:cs typeface="Times New Roman" panose="02020603050405020304" pitchFamily="18" charset="0"/>
                        <a:sym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buNone/>
                      </a:pPr>
                      <a:r>
                        <a:rPr lang="zh-CN" altLang="en-US" sz="1600" b="1" kern="100" dirty="0" smtClean="0">
                          <a:solidFill>
                            <a:srgbClr val="FF0000"/>
                          </a:solidFill>
                          <a:effectLst/>
                          <a:latin typeface="楷体" panose="02010609060101010101" pitchFamily="49" charset="-122"/>
                          <a:ea typeface="楷体" panose="02010609060101010101" pitchFamily="49" charset="-122"/>
                          <a:cs typeface="Times New Roman" panose="02020603050405020304" pitchFamily="18" charset="0"/>
                        </a:rPr>
                        <a:t>国家级</a:t>
                      </a:r>
                      <a:endParaRPr lang="zh-CN" altLang="en-US" sz="1600" b="1" kern="100" dirty="0" smtClean="0">
                        <a:solidFill>
                          <a:srgbClr val="FF0000"/>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600" b="1" kern="100" dirty="0" smtClean="0">
                          <a:solidFill>
                            <a:srgbClr val="FF0000"/>
                          </a:solidFill>
                          <a:effectLst/>
                          <a:latin typeface="楷体" panose="02010609060101010101" pitchFamily="49" charset="-122"/>
                          <a:ea typeface="楷体" panose="02010609060101010101" pitchFamily="49" charset="-122"/>
                          <a:cs typeface="Times New Roman" panose="02020603050405020304" pitchFamily="18" charset="0"/>
                          <a:sym typeface="+mn-ea"/>
                        </a:rPr>
                        <a:t>一流本科课程</a:t>
                      </a:r>
                      <a:endParaRPr lang="zh-CN" altLang="en-US" sz="1600" b="1" kern="100" dirty="0" smtClean="0">
                        <a:solidFill>
                          <a:srgbClr val="FF0000"/>
                        </a:solidFill>
                        <a:effectLst/>
                        <a:latin typeface="楷体" panose="02010609060101010101" pitchFamily="49" charset="-122"/>
                        <a:ea typeface="楷体" panose="02010609060101010101" pitchFamily="49" charset="-122"/>
                        <a:cs typeface="Times New Roman" panose="02020603050405020304" pitchFamily="18" charset="0"/>
                        <a:sym typeface="+mn-ea"/>
                      </a:endParaRP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0249">
                <a:tc>
                  <a:txBody>
                    <a:bodyPr/>
                    <a:lstStyle/>
                    <a:p>
                      <a:pPr algn="ctr" fontAlgn="ctr">
                        <a:spcAft>
                          <a:spcPts val="0"/>
                        </a:spcAft>
                      </a:pPr>
                      <a:r>
                        <a:rPr lang="zh-CN" altLang="en-US" sz="1600" b="1" kern="0" dirty="0" smtClean="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证券投资与实务</a:t>
                      </a:r>
                      <a:endParaRPr lang="zh-CN" altLang="en-US" sz="1600" b="1" kern="0" dirty="0" smtClean="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上海市</a:t>
                      </a:r>
                      <a:endPar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重点课程</a:t>
                      </a:r>
                      <a:endPar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0249">
                <a:tc>
                  <a:txBody>
                    <a:bodyPr/>
                    <a:lstStyle/>
                    <a:p>
                      <a:pPr algn="ctr" fontAlgn="ctr">
                        <a:spcAft>
                          <a:spcPts val="0"/>
                        </a:spcAft>
                      </a:pP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金融工程</a:t>
                      </a:r>
                      <a:endPar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上海市</a:t>
                      </a:r>
                      <a:endPar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重点课程</a:t>
                      </a:r>
                      <a:endPar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0249">
                <a:tc>
                  <a:txBody>
                    <a:bodyPr/>
                    <a:lstStyle/>
                    <a:p>
                      <a:pPr algn="ctr" fontAlgn="ctr">
                        <a:spcAft>
                          <a:spcPts val="0"/>
                        </a:spcAft>
                      </a:pP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商业银行经营管理</a:t>
                      </a:r>
                      <a:endPar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上海市</a:t>
                      </a:r>
                      <a:endPar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重点课程</a:t>
                      </a:r>
                      <a:r>
                        <a:rPr lang="en-US" alt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  </a:t>
                      </a: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精品课程</a:t>
                      </a:r>
                      <a:endPar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0249">
                <a:tc>
                  <a:txBody>
                    <a:bodyPr/>
                    <a:lstStyle/>
                    <a:p>
                      <a:pPr algn="ctr" fontAlgn="ctr">
                        <a:spcAft>
                          <a:spcPts val="0"/>
                        </a:spcAft>
                      </a:pP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金融学</a:t>
                      </a:r>
                      <a:endPar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上海市</a:t>
                      </a:r>
                      <a:endPar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重点课程</a:t>
                      </a:r>
                      <a:r>
                        <a:rPr lang="en-US" altLang="zh-CN" sz="1600" b="1" kern="10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  </a:t>
                      </a: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精品课程</a:t>
                      </a:r>
                      <a:endParaRPr lang="zh-CN" sz="1600" b="1" kern="10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0249">
                <a:tc>
                  <a:txBody>
                    <a:bodyPr/>
                    <a:lstStyle/>
                    <a:p>
                      <a:pPr algn="ctr" fontAlgn="ctr">
                        <a:spcAft>
                          <a:spcPts val="0"/>
                        </a:spcAft>
                      </a:pP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宏观经济学</a:t>
                      </a:r>
                      <a:endPar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上海市</a:t>
                      </a:r>
                      <a:endPar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重点课程</a:t>
                      </a:r>
                      <a:endPar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0249">
                <a:tc>
                  <a:txBody>
                    <a:bodyPr/>
                    <a:lstStyle/>
                    <a:p>
                      <a:pPr algn="ctr" fontAlgn="ctr">
                        <a:spcAft>
                          <a:spcPts val="0"/>
                        </a:spcAft>
                      </a:pPr>
                      <a:r>
                        <a:rPr lang="zh-CN" sz="1600" b="1" kern="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国际金融学</a:t>
                      </a:r>
                      <a:endParaRPr lang="zh-CN" sz="1600" b="1" kern="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altLang="en-US" sz="1600" b="1" kern="0" dirty="0" smtClean="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上海市</a:t>
                      </a:r>
                      <a:endParaRPr lang="zh-CN" altLang="en-US" sz="1600" b="1" kern="0" dirty="0" smtClean="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altLang="en-US" sz="1600" b="1" kern="0" dirty="0" smtClean="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重点课程</a:t>
                      </a:r>
                      <a:endParaRPr lang="zh-CN" altLang="en-US" sz="1600" b="1" kern="0" dirty="0" smtClean="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0249">
                <a:tc>
                  <a:txBody>
                    <a:bodyPr/>
                    <a:lstStyle/>
                    <a:p>
                      <a:pPr algn="ctr" fontAlgn="ctr">
                        <a:spcAft>
                          <a:spcPts val="0"/>
                        </a:spcAft>
                      </a:pPr>
                      <a:r>
                        <a:rPr lang="zh-CN" sz="1600" b="1" kern="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保险学</a:t>
                      </a:r>
                      <a:endParaRPr lang="zh-CN" sz="1600" b="1" kern="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上海理工大学</a:t>
                      </a:r>
                      <a:endPar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rPr>
                        <a:t>重点课程</a:t>
                      </a:r>
                      <a:endParaRPr lang="zh-CN" sz="1600" b="1" kern="0" dirty="0">
                        <a:solidFill>
                          <a:schemeClr val="bg1">
                            <a:lumMod val="50000"/>
                          </a:schemeClr>
                        </a:solidFill>
                        <a:effectLst/>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0249">
                <a:tc>
                  <a:txBody>
                    <a:bodyPr/>
                    <a:lstStyle/>
                    <a:p>
                      <a:pPr algn="ctr" fontAlgn="ctr">
                        <a:spcAft>
                          <a:spcPts val="0"/>
                        </a:spcAft>
                        <a:buNone/>
                      </a:pPr>
                      <a:r>
                        <a:rPr lang="zh-CN" altLang="en-US" sz="1600" b="1" kern="100" dirty="0">
                          <a:solidFill>
                            <a:schemeClr val="bg1">
                              <a:lumMod val="50000"/>
                            </a:schemeClr>
                          </a:solidFill>
                          <a:effectLst/>
                          <a:latin typeface="楷体" panose="02010609060101010101" pitchFamily="49" charset="-122"/>
                          <a:ea typeface="楷体" panose="02010609060101010101" pitchFamily="49" charset="-122"/>
                          <a:cs typeface="Times New Roman" panose="02020603050405020304" pitchFamily="18" charset="0"/>
                          <a:sym typeface="+mn-ea"/>
                        </a:rPr>
                        <a:t>证券投资与实务</a:t>
                      </a:r>
                      <a:endParaRPr lang="zh-CN" altLang="en-US" sz="1600" b="1" kern="100" dirty="0">
                        <a:solidFill>
                          <a:schemeClr val="bg1">
                            <a:lumMod val="50000"/>
                          </a:schemeClr>
                        </a:solidFill>
                        <a:effectLst/>
                        <a:latin typeface="楷体" panose="02010609060101010101" pitchFamily="49" charset="-122"/>
                        <a:ea typeface="楷体" panose="02010609060101010101" pitchFamily="49" charset="-122"/>
                        <a:cs typeface="Times New Roman" panose="02020603050405020304" pitchFamily="18" charset="0"/>
                        <a:sym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buNone/>
                      </a:pPr>
                      <a:r>
                        <a:rPr lang="zh-CN" altLang="en-US" sz="1600" b="1" kern="100" dirty="0">
                          <a:solidFill>
                            <a:schemeClr val="bg1">
                              <a:lumMod val="50000"/>
                            </a:schemeClr>
                          </a:solidFill>
                          <a:effectLst/>
                          <a:latin typeface="楷体" panose="02010609060101010101" pitchFamily="49" charset="-122"/>
                          <a:ea typeface="楷体" panose="02010609060101010101" pitchFamily="49" charset="-122"/>
                          <a:cs typeface="Times New Roman" panose="02020603050405020304" pitchFamily="18" charset="0"/>
                        </a:rPr>
                        <a:t>上海理工大学</a:t>
                      </a:r>
                      <a:endParaRPr lang="zh-CN" altLang="en-US" sz="1600" b="1" kern="100" dirty="0">
                        <a:solidFill>
                          <a:schemeClr val="bg1">
                            <a:lumMod val="50000"/>
                          </a:schemeClr>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buNone/>
                      </a:pPr>
                      <a:r>
                        <a:rPr lang="zh-CN" altLang="en-US" sz="1600" b="1" kern="100" dirty="0">
                          <a:solidFill>
                            <a:schemeClr val="bg1">
                              <a:lumMod val="50000"/>
                            </a:schemeClr>
                          </a:solidFill>
                          <a:effectLst/>
                          <a:latin typeface="楷体" panose="02010609060101010101" pitchFamily="49" charset="-122"/>
                          <a:ea typeface="楷体" panose="02010609060101010101" pitchFamily="49" charset="-122"/>
                          <a:cs typeface="Times New Roman" panose="02020603050405020304" pitchFamily="18" charset="0"/>
                        </a:rPr>
                        <a:t>优质在线课程</a:t>
                      </a:r>
                      <a:endParaRPr lang="zh-CN" altLang="en-US" sz="1600" b="1" kern="100" dirty="0">
                        <a:solidFill>
                          <a:schemeClr val="bg1">
                            <a:lumMod val="50000"/>
                          </a:schemeClr>
                        </a:solidFill>
                        <a:effectLst/>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405610" y="1108742"/>
            <a:ext cx="2282946" cy="1913857"/>
          </a:xfrm>
          <a:prstGeom prst="rect">
            <a:avLst/>
          </a:prstGeom>
        </p:spPr>
      </p:pic>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445297" y="3517863"/>
            <a:ext cx="1545598"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特色优势</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8" y="1927560"/>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608" y="3680120"/>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4" y="447933"/>
            <a:ext cx="5258480"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专业优势</a:t>
            </a:r>
            <a:endParaRPr lang="zh-CN" altLang="en-US" sz="3200" b="1" dirty="0">
              <a:latin typeface="微软雅黑" panose="020B0503020204020204" pitchFamily="34" charset="-122"/>
              <a:ea typeface="微软雅黑" panose="020B0503020204020204" pitchFamily="34" charset="-122"/>
            </a:endParaRPr>
          </a:p>
        </p:txBody>
      </p:sp>
      <p:pic>
        <p:nvPicPr>
          <p:cNvPr id="24" name="Picture 15" descr="C:\Users\sun\Desktop\20151003_211602.jpg"/>
          <p:cNvPicPr>
            <a:picLocks noChangeAspect="1" noChangeArrowheads="1"/>
          </p:cNvPicPr>
          <p:nvPr/>
        </p:nvPicPr>
        <p:blipFill>
          <a:blip r:embed="rId3" cstate="print"/>
          <a:srcRect l="10023" r="8388" b="1558"/>
          <a:stretch>
            <a:fillRect/>
          </a:stretch>
        </p:blipFill>
        <p:spPr>
          <a:xfrm>
            <a:off x="6802853" y="1687572"/>
            <a:ext cx="2282948" cy="1913857"/>
          </a:xfrm>
          <a:prstGeom prst="rect">
            <a:avLst/>
          </a:prstGeom>
          <a:solidFill>
            <a:srgbClr val="FFFFFF">
              <a:shade val="85000"/>
            </a:srgbClr>
          </a:solidFill>
          <a:ln w="88900" cap="sq">
            <a:solidFill>
              <a:srgbClr val="FFFFFF"/>
            </a:solidFill>
            <a:miter lim="800000"/>
            <a:headEnd/>
            <a:tailEnd/>
          </a:ln>
          <a:effectLst/>
          <a:scene3d>
            <a:camera prst="orthographicFront"/>
            <a:lightRig rig="twoPt" dir="t">
              <a:rot lat="0" lon="0" rev="7200000"/>
            </a:lightRig>
          </a:scene3d>
          <a:sp3d>
            <a:bevelT w="25400" h="19050"/>
            <a:contourClr>
              <a:srgbClr val="FFFFFF"/>
            </a:contourClr>
          </a:sp3d>
        </p:spPr>
      </p:pic>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4730" y="2296892"/>
            <a:ext cx="2282948" cy="1913857"/>
          </a:xfrm>
          <a:prstGeom prst="rect">
            <a:avLst/>
          </a:prstGeom>
        </p:spPr>
      </p:pic>
      <p:pic>
        <p:nvPicPr>
          <p:cNvPr id="25" name="图片 7" descr="8d11b194c4a740059bf7f58b557eaf6"/>
          <p:cNvPicPr>
            <a:picLocks noChangeAspect="1"/>
          </p:cNvPicPr>
          <p:nvPr/>
        </p:nvPicPr>
        <p:blipFill>
          <a:blip r:embed="rId5"/>
          <a:srcRect l="745" t="16186" r="2398" b="17133"/>
          <a:stretch>
            <a:fillRect/>
          </a:stretch>
        </p:blipFill>
        <p:spPr>
          <a:xfrm rot="16200000">
            <a:off x="5771153" y="2834880"/>
            <a:ext cx="1913857" cy="2282949"/>
          </a:xfrm>
          <a:prstGeom prst="rect">
            <a:avLst/>
          </a:prstGeom>
        </p:spPr>
      </p:pic>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8136" y="3685576"/>
            <a:ext cx="2282948" cy="1913857"/>
          </a:xfrm>
          <a:prstGeom prst="rect">
            <a:avLst/>
          </a:prstGeom>
        </p:spPr>
      </p:pic>
      <p:pic>
        <p:nvPicPr>
          <p:cNvPr id="29" name="图片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7799" y="4508609"/>
            <a:ext cx="2282948" cy="1901458"/>
          </a:xfrm>
          <a:prstGeom prst="rect">
            <a:avLst/>
          </a:prstGeom>
        </p:spPr>
      </p:pic>
      <p:sp>
        <p:nvSpPr>
          <p:cNvPr id="30" name="矩形 29"/>
          <p:cNvSpPr/>
          <p:nvPr/>
        </p:nvSpPr>
        <p:spPr>
          <a:xfrm>
            <a:off x="1285223" y="1425547"/>
            <a:ext cx="228598" cy="209231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513822" y="1838002"/>
            <a:ext cx="3737728" cy="1496500"/>
          </a:xfrm>
          <a:prstGeom prst="rect">
            <a:avLst/>
          </a:prstGeom>
          <a:noFill/>
        </p:spPr>
        <p:txBody>
          <a:bodyPr wrap="square" rtlCol="0">
            <a:spAutoFit/>
          </a:bodyPr>
          <a:lstStyle/>
          <a:p>
            <a:pPr algn="just">
              <a:lnSpc>
                <a:spcPct val="110000"/>
              </a:lnSpc>
            </a:pPr>
            <a:r>
              <a:rPr lang="zh-CN" altLang="en-US" sz="14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正是因为在课程建设和专业建设上所取得的荣誉，近年来，我系先后荣获上海理工大学“三八红旗集体”荣誉称号、上海市教育系统“三八红旗集体”荣誉称号和上海市“三八红旗集体”荣誉称号。金融系教学团队获得多项学校教学成果一等奖。</a:t>
            </a:r>
            <a:endParaRPr lang="zh-CN" altLang="en-US" sz="14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32" name="文本框 31"/>
          <p:cNvSpPr txBox="1"/>
          <p:nvPr/>
        </p:nvSpPr>
        <p:spPr>
          <a:xfrm>
            <a:off x="1513822" y="1425547"/>
            <a:ext cx="2004398" cy="369332"/>
          </a:xfrm>
          <a:prstGeom prst="rect">
            <a:avLst/>
          </a:prstGeom>
          <a:noFill/>
        </p:spPr>
        <p:txBody>
          <a:bodyPr wrap="square" rtlCol="0">
            <a:spAutoFit/>
          </a:bodyPr>
          <a:lstStyle/>
          <a:p>
            <a:r>
              <a:rPr lang="zh-CN" altLang="en-US" dirty="0">
                <a:solidFill>
                  <a:schemeClr val="accent1"/>
                </a:solidFill>
                <a:latin typeface="华文细黑" panose="02010600040101010101" pitchFamily="2" charset="-122"/>
                <a:ea typeface="华文细黑" panose="02010600040101010101" pitchFamily="2" charset="-122"/>
                <a:cs typeface="Arial" panose="020B0604020202020204" pitchFamily="34" charset="0"/>
              </a:rPr>
              <a:t>团队荣誉称号</a:t>
            </a:r>
            <a:endParaRPr lang="en-US" altLang="zh-CN" dirty="0">
              <a:solidFill>
                <a:schemeClr val="accent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33" name="矩形 32"/>
          <p:cNvSpPr/>
          <p:nvPr/>
        </p:nvSpPr>
        <p:spPr>
          <a:xfrm>
            <a:off x="1513822" y="1425548"/>
            <a:ext cx="3871679" cy="20923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p:cNvSpPr/>
          <p:nvPr/>
        </p:nvSpPr>
        <p:spPr>
          <a:xfrm>
            <a:off x="5166722" y="3338048"/>
            <a:ext cx="212888" cy="185451"/>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500"/>
                                        <p:tgtEl>
                                          <p:spTgt spid="3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500"/>
                                        <p:tgtEl>
                                          <p:spTgt spid="3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left)">
                                      <p:cBhvr>
                                        <p:cTn id="5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360521" y="3481427"/>
            <a:ext cx="1460757"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特色优势</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8" y="193994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87" y="3643684"/>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4" y="447933"/>
            <a:ext cx="5258480"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专业优势</a:t>
            </a:r>
            <a:endParaRPr lang="zh-CN" altLang="en-US" sz="3200" b="1" dirty="0">
              <a:latin typeface="微软雅黑" panose="020B0503020204020204" pitchFamily="34" charset="-122"/>
              <a:ea typeface="微软雅黑" panose="020B0503020204020204" pitchFamily="34" charset="-122"/>
            </a:endParaRPr>
          </a:p>
        </p:txBody>
      </p:sp>
      <p:pic>
        <p:nvPicPr>
          <p:cNvPr id="27" name="Picture 6" descr="E:\学生获奖证书2014\20141127_152115.jpg"/>
          <p:cNvPicPr>
            <a:picLocks noChangeAspect="1" noChangeArrowheads="1"/>
          </p:cNvPicPr>
          <p:nvPr/>
        </p:nvPicPr>
        <p:blipFill>
          <a:blip r:embed="rId2" cstate="print"/>
          <a:srcRect l="9865" r="9671"/>
          <a:stretch>
            <a:fillRect/>
          </a:stretch>
        </p:blipFill>
        <p:spPr>
          <a:xfrm>
            <a:off x="6356521" y="458466"/>
            <a:ext cx="3067008" cy="2013972"/>
          </a:xfrm>
          <a:prstGeom prst="rect">
            <a:avLst/>
          </a:prstGeom>
          <a:solidFill>
            <a:srgbClr val="FFFFFF">
              <a:shade val="85000"/>
            </a:srgbClr>
          </a:solidFill>
          <a:ln w="101600" cap="sq">
            <a:solidFill>
              <a:srgbClr val="FDFDFD"/>
            </a:solidFill>
            <a:miter lim="800000"/>
            <a:headEnd/>
            <a:tailEnd/>
          </a:ln>
          <a:effectLst>
            <a:outerShdw blurRad="57150" dist="38100" sy="98000" kx="110000" ky="200000" algn="tl" rotWithShape="0">
              <a:srgbClr val="000000">
                <a:alpha val="20000"/>
              </a:srgbClr>
            </a:outerShdw>
          </a:effectLst>
          <a:scene3d>
            <a:camera prst="orthographicFront"/>
            <a:lightRig rig="twoPt" dir="t">
              <a:rot lat="0" lon="0" rev="7200000"/>
            </a:lightRig>
          </a:scene3d>
          <a:sp3d prstMaterial="matte">
            <a:bevelT w="0" h="0"/>
            <a:contourClr>
              <a:srgbClr val="FFFFFF"/>
            </a:contourClr>
          </a:sp3d>
        </p:spPr>
      </p:pic>
      <p:pic>
        <p:nvPicPr>
          <p:cNvPr id="24" name="图片 2"/>
          <p:cNvPicPr>
            <a:picLocks noChangeAspect="1"/>
          </p:cNvPicPr>
          <p:nvPr/>
        </p:nvPicPr>
        <p:blipFill>
          <a:blip r:embed="rId3"/>
          <a:stretch>
            <a:fillRect/>
          </a:stretch>
        </p:blipFill>
        <p:spPr>
          <a:xfrm rot="16200000">
            <a:off x="6929938" y="683015"/>
            <a:ext cx="2013971" cy="3067008"/>
          </a:xfrm>
          <a:prstGeom prst="rect">
            <a:avLst/>
          </a:prstGeom>
          <a:noFill/>
          <a:ln>
            <a:noFill/>
          </a:ln>
        </p:spPr>
      </p:pic>
      <p:pic>
        <p:nvPicPr>
          <p:cNvPr id="26" name="图片 5" descr="1fadd8ebaceba0162eebe9777a951ab"/>
          <p:cNvPicPr>
            <a:picLocks noChangeAspect="1"/>
          </p:cNvPicPr>
          <p:nvPr/>
        </p:nvPicPr>
        <p:blipFill>
          <a:blip r:embed="rId4"/>
          <a:srcRect l="1074" t="4120" r="3585" b="6823"/>
          <a:stretch>
            <a:fillRect/>
          </a:stretch>
        </p:blipFill>
        <p:spPr>
          <a:xfrm>
            <a:off x="6314504" y="2246886"/>
            <a:ext cx="3060373" cy="2006674"/>
          </a:xfrm>
          <a:prstGeom prst="rect">
            <a:avLst/>
          </a:prstGeom>
        </p:spPr>
      </p:pic>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4239" y="2254184"/>
            <a:ext cx="3044088" cy="2006674"/>
          </a:xfrm>
          <a:prstGeom prst="rect">
            <a:avLst/>
          </a:prstGeom>
        </p:spPr>
      </p:pic>
      <p:pic>
        <p:nvPicPr>
          <p:cNvPr id="28" name="图片 8" descr="4d66421d790eff9016e8ef5294610d9"/>
          <p:cNvPicPr>
            <a:picLocks noChangeAspect="1"/>
          </p:cNvPicPr>
          <p:nvPr/>
        </p:nvPicPr>
        <p:blipFill>
          <a:blip r:embed="rId6"/>
          <a:srcRect l="8364" t="18643" r="1788" b="22170"/>
          <a:stretch>
            <a:fillRect/>
          </a:stretch>
        </p:blipFill>
        <p:spPr>
          <a:xfrm rot="16200000">
            <a:off x="6885067" y="1727333"/>
            <a:ext cx="2003246" cy="3060375"/>
          </a:xfrm>
          <a:prstGeom prst="rect">
            <a:avLst/>
          </a:prstGeom>
        </p:spPr>
      </p:pic>
      <p:pic>
        <p:nvPicPr>
          <p:cNvPr id="23" name="图片 1"/>
          <p:cNvPicPr>
            <a:picLocks noChangeAspect="1"/>
          </p:cNvPicPr>
          <p:nvPr/>
        </p:nvPicPr>
        <p:blipFill>
          <a:blip r:embed="rId7"/>
          <a:stretch>
            <a:fillRect/>
          </a:stretch>
        </p:blipFill>
        <p:spPr>
          <a:xfrm rot="16200000">
            <a:off x="7006139" y="2938160"/>
            <a:ext cx="2003248" cy="3077210"/>
          </a:xfrm>
          <a:prstGeom prst="rect">
            <a:avLst/>
          </a:prstGeom>
          <a:noFill/>
          <a:ln>
            <a:noFill/>
          </a:ln>
        </p:spPr>
      </p:pic>
      <p:pic>
        <p:nvPicPr>
          <p:cNvPr id="22" name="图片 21"/>
          <p:cNvPicPr>
            <a:picLocks noChangeAspect="1"/>
          </p:cNvPicPr>
          <p:nvPr/>
        </p:nvPicPr>
        <p:blipFill>
          <a:blip r:embed="rId8"/>
          <a:stretch>
            <a:fillRect/>
          </a:stretch>
        </p:blipFill>
        <p:spPr>
          <a:xfrm>
            <a:off x="6403419" y="3196554"/>
            <a:ext cx="3077211" cy="2003248"/>
          </a:xfrm>
          <a:prstGeom prst="rect">
            <a:avLst/>
          </a:prstGeom>
        </p:spPr>
      </p:pic>
      <p:sp>
        <p:nvSpPr>
          <p:cNvPr id="30" name="矩形 29"/>
          <p:cNvSpPr/>
          <p:nvPr/>
        </p:nvSpPr>
        <p:spPr>
          <a:xfrm>
            <a:off x="958850" y="3757295"/>
            <a:ext cx="207645" cy="28321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337766" y="4386801"/>
            <a:ext cx="3737728" cy="1614170"/>
          </a:xfrm>
          <a:prstGeom prst="rect">
            <a:avLst/>
          </a:prstGeom>
          <a:noFill/>
        </p:spPr>
        <p:txBody>
          <a:bodyPr wrap="square" rtlCol="0">
            <a:spAutoFit/>
          </a:bodyPr>
          <a:lstStyle/>
          <a:p>
            <a:pPr algn="just">
              <a:lnSpc>
                <a:spcPct val="110000"/>
              </a:lnSpc>
            </a:pP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多位老师先后获得校优秀教学质量奖</a:t>
            </a:r>
            <a:r>
              <a:rPr lang="zh-CN" altLang="en-US">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一、</a:t>
            </a:r>
            <a:r>
              <a:rPr lang="zh-CN" altLang="en-US"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二等奖</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，有的被评为上海理工大学学生心目中的好老师，上海市“育才奖”、银行、证券业务等金融实践大赛优秀指导老师等。</a:t>
            </a:r>
            <a:endPar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sp>
        <p:nvSpPr>
          <p:cNvPr id="32" name="文本框 31"/>
          <p:cNvSpPr txBox="1"/>
          <p:nvPr/>
        </p:nvSpPr>
        <p:spPr>
          <a:xfrm>
            <a:off x="1337767" y="3838486"/>
            <a:ext cx="2004398" cy="368300"/>
          </a:xfrm>
          <a:prstGeom prst="rect">
            <a:avLst/>
          </a:prstGeom>
          <a:noFill/>
        </p:spPr>
        <p:txBody>
          <a:bodyPr wrap="square" rtlCol="0">
            <a:spAutoFit/>
          </a:bodyPr>
          <a:lstStyle/>
          <a:p>
            <a:r>
              <a:rPr lang="zh-CN" altLang="en-US" dirty="0">
                <a:solidFill>
                  <a:schemeClr val="accent1"/>
                </a:solidFill>
                <a:latin typeface="楷体" panose="02010609060101010101" pitchFamily="49" charset="-122"/>
                <a:ea typeface="楷体" panose="02010609060101010101" pitchFamily="49" charset="-122"/>
                <a:cs typeface="Arial" panose="020B0604020202020204" pitchFamily="34" charset="0"/>
              </a:rPr>
              <a:t>教师荣誉称号</a:t>
            </a:r>
            <a:endParaRPr lang="en-US" altLang="zh-CN" dirty="0">
              <a:solidFill>
                <a:schemeClr val="accent1"/>
              </a:solidFill>
              <a:latin typeface="楷体" panose="02010609060101010101" pitchFamily="49" charset="-122"/>
              <a:ea typeface="楷体" panose="02010609060101010101" pitchFamily="49" charset="-122"/>
              <a:cs typeface="Arial" panose="020B0604020202020204" pitchFamily="34" charset="0"/>
            </a:endParaRPr>
          </a:p>
        </p:txBody>
      </p:sp>
      <p:sp>
        <p:nvSpPr>
          <p:cNvPr id="33" name="矩形 32"/>
          <p:cNvSpPr/>
          <p:nvPr/>
        </p:nvSpPr>
        <p:spPr>
          <a:xfrm>
            <a:off x="1212215" y="3757295"/>
            <a:ext cx="4272915" cy="28321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p:cNvSpPr/>
          <p:nvPr/>
        </p:nvSpPr>
        <p:spPr>
          <a:xfrm>
            <a:off x="5213985" y="6337935"/>
            <a:ext cx="271780" cy="257175"/>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1166810" y="1314412"/>
            <a:ext cx="4536898" cy="1446327"/>
            <a:chOff x="147020" y="1758715"/>
            <a:chExt cx="5556023" cy="1854669"/>
          </a:xfrm>
        </p:grpSpPr>
        <p:sp>
          <p:nvSpPr>
            <p:cNvPr id="35" name="Freeform 4"/>
            <p:cNvSpPr/>
            <p:nvPr/>
          </p:nvSpPr>
          <p:spPr bwMode="auto">
            <a:xfrm>
              <a:off x="147020" y="1758715"/>
              <a:ext cx="3552025" cy="1854669"/>
            </a:xfrm>
            <a:custGeom>
              <a:avLst/>
              <a:gdLst>
                <a:gd name="T0" fmla="*/ 1558 w 1558"/>
                <a:gd name="T1" fmla="*/ 337 h 814"/>
                <a:gd name="T2" fmla="*/ 1221 w 1558"/>
                <a:gd name="T3" fmla="*/ 0 h 814"/>
                <a:gd name="T4" fmla="*/ 407 w 1558"/>
                <a:gd name="T5" fmla="*/ 814 h 814"/>
                <a:gd name="T6" fmla="*/ 0 w 1558"/>
                <a:gd name="T7" fmla="*/ 407 h 814"/>
                <a:gd name="T8" fmla="*/ 402 w 1558"/>
                <a:gd name="T9" fmla="*/ 5 h 814"/>
                <a:gd name="T10" fmla="*/ 734 w 1558"/>
                <a:gd name="T11" fmla="*/ 337 h 814"/>
              </a:gdLst>
              <a:ahLst/>
              <a:cxnLst>
                <a:cxn ang="0">
                  <a:pos x="T0" y="T1"/>
                </a:cxn>
                <a:cxn ang="0">
                  <a:pos x="T2" y="T3"/>
                </a:cxn>
                <a:cxn ang="0">
                  <a:pos x="T4" y="T5"/>
                </a:cxn>
                <a:cxn ang="0">
                  <a:pos x="T6" y="T7"/>
                </a:cxn>
                <a:cxn ang="0">
                  <a:pos x="T8" y="T9"/>
                </a:cxn>
                <a:cxn ang="0">
                  <a:pos x="T10" y="T11"/>
                </a:cxn>
              </a:cxnLst>
              <a:rect l="0" t="0" r="r" b="b"/>
              <a:pathLst>
                <a:path w="1558" h="814">
                  <a:moveTo>
                    <a:pt x="1558" y="337"/>
                  </a:moveTo>
                  <a:lnTo>
                    <a:pt x="1221" y="0"/>
                  </a:lnTo>
                  <a:lnTo>
                    <a:pt x="407" y="814"/>
                  </a:lnTo>
                  <a:lnTo>
                    <a:pt x="0" y="407"/>
                  </a:lnTo>
                  <a:lnTo>
                    <a:pt x="402" y="5"/>
                  </a:lnTo>
                  <a:lnTo>
                    <a:pt x="734" y="337"/>
                  </a:lnTo>
                </a:path>
              </a:pathLst>
            </a:custGeom>
            <a:noFill/>
            <a:ln w="25400" cap="flat" cmpd="sng">
              <a:solidFill>
                <a:schemeClr val="tx1">
                  <a:lumMod val="40000"/>
                  <a:lumOff val="60000"/>
                </a:schemeClr>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a:p>
          </p:txBody>
        </p:sp>
        <p:sp>
          <p:nvSpPr>
            <p:cNvPr id="36" name="Freeform 5"/>
            <p:cNvSpPr/>
            <p:nvPr/>
          </p:nvSpPr>
          <p:spPr bwMode="auto">
            <a:xfrm flipH="1" flipV="1">
              <a:off x="2151018" y="1758715"/>
              <a:ext cx="3552025" cy="1854669"/>
            </a:xfrm>
            <a:custGeom>
              <a:avLst/>
              <a:gdLst>
                <a:gd name="T0" fmla="*/ 1558 w 1558"/>
                <a:gd name="T1" fmla="*/ 337 h 814"/>
                <a:gd name="T2" fmla="*/ 1221 w 1558"/>
                <a:gd name="T3" fmla="*/ 0 h 814"/>
                <a:gd name="T4" fmla="*/ 407 w 1558"/>
                <a:gd name="T5" fmla="*/ 814 h 814"/>
                <a:gd name="T6" fmla="*/ 0 w 1558"/>
                <a:gd name="T7" fmla="*/ 407 h 814"/>
                <a:gd name="T8" fmla="*/ 402 w 1558"/>
                <a:gd name="T9" fmla="*/ 5 h 814"/>
                <a:gd name="T10" fmla="*/ 734 w 1558"/>
                <a:gd name="T11" fmla="*/ 337 h 814"/>
              </a:gdLst>
              <a:ahLst/>
              <a:cxnLst>
                <a:cxn ang="0">
                  <a:pos x="T0" y="T1"/>
                </a:cxn>
                <a:cxn ang="0">
                  <a:pos x="T2" y="T3"/>
                </a:cxn>
                <a:cxn ang="0">
                  <a:pos x="T4" y="T5"/>
                </a:cxn>
                <a:cxn ang="0">
                  <a:pos x="T6" y="T7"/>
                </a:cxn>
                <a:cxn ang="0">
                  <a:pos x="T8" y="T9"/>
                </a:cxn>
                <a:cxn ang="0">
                  <a:pos x="T10" y="T11"/>
                </a:cxn>
              </a:cxnLst>
              <a:rect l="0" t="0" r="r" b="b"/>
              <a:pathLst>
                <a:path w="1558" h="814">
                  <a:moveTo>
                    <a:pt x="1558" y="337"/>
                  </a:moveTo>
                  <a:lnTo>
                    <a:pt x="1221" y="0"/>
                  </a:lnTo>
                  <a:lnTo>
                    <a:pt x="407" y="814"/>
                  </a:lnTo>
                  <a:lnTo>
                    <a:pt x="0" y="407"/>
                  </a:lnTo>
                  <a:lnTo>
                    <a:pt x="402" y="5"/>
                  </a:lnTo>
                  <a:lnTo>
                    <a:pt x="734" y="337"/>
                  </a:lnTo>
                </a:path>
              </a:pathLst>
            </a:custGeom>
            <a:noFill/>
            <a:ln w="25400" cap="flat" cmpd="sng">
              <a:solidFill>
                <a:schemeClr val="tx1">
                  <a:lumMod val="40000"/>
                  <a:lumOff val="60000"/>
                </a:schemeClr>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a:p>
          </p:txBody>
        </p:sp>
        <p:sp>
          <p:nvSpPr>
            <p:cNvPr id="37" name="Rectangle 6"/>
            <p:cNvSpPr>
              <a:spLocks noChangeArrowheads="1"/>
            </p:cNvSpPr>
            <p:nvPr/>
          </p:nvSpPr>
          <p:spPr bwMode="auto">
            <a:xfrm rot="18900000">
              <a:off x="595386" y="2243004"/>
              <a:ext cx="890082" cy="890081"/>
            </a:xfrm>
            <a:prstGeom prst="rect">
              <a:avLst/>
            </a:prstGeom>
            <a:solidFill>
              <a:schemeClr val="accent1"/>
            </a:solidFill>
            <a:ln>
              <a:noFill/>
            </a:ln>
            <a:effectLst/>
          </p:spPr>
          <p:txBody>
            <a:bodyPr wrap="none" lIns="0" tIns="0" rIns="0" bIns="0" anchor="ctr"/>
            <a:lstStyle/>
            <a:p>
              <a:endParaRPr lang="zh-CN" altLang="en-US"/>
            </a:p>
          </p:txBody>
        </p:sp>
        <p:sp>
          <p:nvSpPr>
            <p:cNvPr id="38" name="Rectangle 7"/>
            <p:cNvSpPr>
              <a:spLocks noChangeArrowheads="1"/>
            </p:cNvSpPr>
            <p:nvPr/>
          </p:nvSpPr>
          <p:spPr bwMode="auto">
            <a:xfrm rot="18900000">
              <a:off x="2475334" y="2243004"/>
              <a:ext cx="890081" cy="890081"/>
            </a:xfrm>
            <a:prstGeom prst="rect">
              <a:avLst/>
            </a:prstGeom>
            <a:solidFill>
              <a:schemeClr val="accent1"/>
            </a:solidFill>
            <a:ln>
              <a:noFill/>
            </a:ln>
            <a:effectLst/>
          </p:spPr>
          <p:txBody>
            <a:bodyPr wrap="none" lIns="0" tIns="0" rIns="0" bIns="0" anchor="ctr"/>
            <a:lstStyle/>
            <a:p>
              <a:endParaRPr lang="zh-CN" altLang="en-US"/>
            </a:p>
          </p:txBody>
        </p:sp>
        <p:sp>
          <p:nvSpPr>
            <p:cNvPr id="39" name="Rectangle 8"/>
            <p:cNvSpPr>
              <a:spLocks noChangeArrowheads="1"/>
            </p:cNvSpPr>
            <p:nvPr/>
          </p:nvSpPr>
          <p:spPr bwMode="auto">
            <a:xfrm rot="18900000">
              <a:off x="4337986" y="2243004"/>
              <a:ext cx="890081" cy="890081"/>
            </a:xfrm>
            <a:prstGeom prst="rect">
              <a:avLst/>
            </a:prstGeom>
            <a:solidFill>
              <a:schemeClr val="accent1"/>
            </a:solidFill>
            <a:ln>
              <a:noFill/>
            </a:ln>
            <a:effectLst/>
          </p:spPr>
          <p:txBody>
            <a:bodyPr wrap="none" lIns="0" tIns="0" rIns="0" bIns="0" anchor="ctr"/>
            <a:lstStyle/>
            <a:p>
              <a:endParaRPr lang="zh-CN" altLang="en-US"/>
            </a:p>
          </p:txBody>
        </p:sp>
      </p:grpSp>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4409" y="4193962"/>
            <a:ext cx="3462265" cy="201168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left)">
                                      <p:cBhvr>
                                        <p:cTn id="58" dur="500"/>
                                        <p:tgtEl>
                                          <p:spTgt spid="33"/>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31" grpId="0"/>
      <p:bldP spid="32" grpId="0"/>
      <p:bldP spid="33" grpId="0" bldLvl="0" animBg="1"/>
      <p:bldP spid="3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360521" y="3481427"/>
            <a:ext cx="1460757"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特色优势</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8" y="193994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87" y="3643684"/>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4" y="447933"/>
            <a:ext cx="5258480"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专业优势</a:t>
            </a:r>
            <a:endParaRPr lang="zh-CN" altLang="en-US" sz="3200" b="1" dirty="0">
              <a:latin typeface="微软雅黑" panose="020B0503020204020204" pitchFamily="34" charset="-122"/>
              <a:ea typeface="微软雅黑" panose="020B0503020204020204" pitchFamily="34" charset="-122"/>
            </a:endParaRPr>
          </a:p>
        </p:txBody>
      </p:sp>
      <p:sp>
        <p:nvSpPr>
          <p:cNvPr id="30" name="Freeform 13"/>
          <p:cNvSpPr/>
          <p:nvPr/>
        </p:nvSpPr>
        <p:spPr bwMode="auto">
          <a:xfrm>
            <a:off x="1741503" y="3768536"/>
            <a:ext cx="1562042" cy="593904"/>
          </a:xfrm>
          <a:custGeom>
            <a:avLst/>
            <a:gdLst>
              <a:gd name="T0" fmla="*/ 16 w 142"/>
              <a:gd name="T1" fmla="*/ 53 h 54"/>
              <a:gd name="T2" fmla="*/ 6 w 142"/>
              <a:gd name="T3" fmla="*/ 48 h 54"/>
              <a:gd name="T4" fmla="*/ 6 w 142"/>
              <a:gd name="T5" fmla="*/ 27 h 54"/>
              <a:gd name="T6" fmla="*/ 71 w 142"/>
              <a:gd name="T7" fmla="*/ 0 h 54"/>
              <a:gd name="T8" fmla="*/ 71 w 142"/>
              <a:gd name="T9" fmla="*/ 0 h 54"/>
              <a:gd name="T10" fmla="*/ 136 w 142"/>
              <a:gd name="T11" fmla="*/ 26 h 54"/>
              <a:gd name="T12" fmla="*/ 136 w 142"/>
              <a:gd name="T13" fmla="*/ 48 h 54"/>
              <a:gd name="T14" fmla="*/ 114 w 142"/>
              <a:gd name="T15" fmla="*/ 48 h 54"/>
              <a:gd name="T16" fmla="*/ 71 w 142"/>
              <a:gd name="T17" fmla="*/ 30 h 54"/>
              <a:gd name="T18" fmla="*/ 71 w 142"/>
              <a:gd name="T19" fmla="*/ 30 h 54"/>
              <a:gd name="T20" fmla="*/ 27 w 142"/>
              <a:gd name="T21" fmla="*/ 48 h 54"/>
              <a:gd name="T22" fmla="*/ 16 w 142"/>
              <a:gd name="T23"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54">
                <a:moveTo>
                  <a:pt x="16" y="53"/>
                </a:moveTo>
                <a:cubicBezTo>
                  <a:pt x="13" y="53"/>
                  <a:pt x="9" y="51"/>
                  <a:pt x="6" y="48"/>
                </a:cubicBezTo>
                <a:cubicBezTo>
                  <a:pt x="0" y="42"/>
                  <a:pt x="0" y="33"/>
                  <a:pt x="6" y="27"/>
                </a:cubicBezTo>
                <a:cubicBezTo>
                  <a:pt x="23" y="9"/>
                  <a:pt x="46" y="0"/>
                  <a:pt x="71" y="0"/>
                </a:cubicBezTo>
                <a:cubicBezTo>
                  <a:pt x="71" y="0"/>
                  <a:pt x="71" y="0"/>
                  <a:pt x="71" y="0"/>
                </a:cubicBezTo>
                <a:cubicBezTo>
                  <a:pt x="95" y="0"/>
                  <a:pt x="118" y="9"/>
                  <a:pt x="136" y="26"/>
                </a:cubicBezTo>
                <a:cubicBezTo>
                  <a:pt x="142" y="32"/>
                  <a:pt x="142" y="42"/>
                  <a:pt x="136" y="48"/>
                </a:cubicBezTo>
                <a:cubicBezTo>
                  <a:pt x="130" y="54"/>
                  <a:pt x="120" y="54"/>
                  <a:pt x="114" y="48"/>
                </a:cubicBezTo>
                <a:cubicBezTo>
                  <a:pt x="102" y="37"/>
                  <a:pt x="87" y="30"/>
                  <a:pt x="71" y="30"/>
                </a:cubicBezTo>
                <a:cubicBezTo>
                  <a:pt x="71" y="30"/>
                  <a:pt x="71" y="30"/>
                  <a:pt x="71" y="30"/>
                </a:cubicBezTo>
                <a:cubicBezTo>
                  <a:pt x="54" y="30"/>
                  <a:pt x="39" y="37"/>
                  <a:pt x="27" y="48"/>
                </a:cubicBezTo>
                <a:cubicBezTo>
                  <a:pt x="24" y="51"/>
                  <a:pt x="20" y="53"/>
                  <a:pt x="16" y="53"/>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4"/>
          <p:cNvSpPr/>
          <p:nvPr/>
        </p:nvSpPr>
        <p:spPr bwMode="auto">
          <a:xfrm>
            <a:off x="1413494" y="3087179"/>
            <a:ext cx="2269844" cy="748478"/>
          </a:xfrm>
          <a:custGeom>
            <a:avLst/>
            <a:gdLst>
              <a:gd name="T0" fmla="*/ 17 w 207"/>
              <a:gd name="T1" fmla="*/ 66 h 68"/>
              <a:gd name="T2" fmla="*/ 6 w 207"/>
              <a:gd name="T3" fmla="*/ 62 h 68"/>
              <a:gd name="T4" fmla="*/ 6 w 207"/>
              <a:gd name="T5" fmla="*/ 40 h 68"/>
              <a:gd name="T6" fmla="*/ 104 w 207"/>
              <a:gd name="T7" fmla="*/ 0 h 68"/>
              <a:gd name="T8" fmla="*/ 104 w 207"/>
              <a:gd name="T9" fmla="*/ 0 h 68"/>
              <a:gd name="T10" fmla="*/ 201 w 207"/>
              <a:gd name="T11" fmla="*/ 40 h 68"/>
              <a:gd name="T12" fmla="*/ 201 w 207"/>
              <a:gd name="T13" fmla="*/ 62 h 68"/>
              <a:gd name="T14" fmla="*/ 180 w 207"/>
              <a:gd name="T15" fmla="*/ 62 h 68"/>
              <a:gd name="T16" fmla="*/ 104 w 207"/>
              <a:gd name="T17" fmla="*/ 30 h 68"/>
              <a:gd name="T18" fmla="*/ 104 w 207"/>
              <a:gd name="T19" fmla="*/ 30 h 68"/>
              <a:gd name="T20" fmla="*/ 28 w 207"/>
              <a:gd name="T21" fmla="*/ 62 h 68"/>
              <a:gd name="T22" fmla="*/ 17 w 207"/>
              <a:gd name="T23"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68">
                <a:moveTo>
                  <a:pt x="17" y="66"/>
                </a:moveTo>
                <a:cubicBezTo>
                  <a:pt x="13" y="66"/>
                  <a:pt x="9" y="65"/>
                  <a:pt x="6" y="62"/>
                </a:cubicBezTo>
                <a:cubicBezTo>
                  <a:pt x="0" y="56"/>
                  <a:pt x="0" y="46"/>
                  <a:pt x="6" y="40"/>
                </a:cubicBezTo>
                <a:cubicBezTo>
                  <a:pt x="32" y="14"/>
                  <a:pt x="67" y="0"/>
                  <a:pt x="104" y="0"/>
                </a:cubicBezTo>
                <a:cubicBezTo>
                  <a:pt x="104" y="0"/>
                  <a:pt x="104" y="0"/>
                  <a:pt x="104" y="0"/>
                </a:cubicBezTo>
                <a:cubicBezTo>
                  <a:pt x="141" y="0"/>
                  <a:pt x="175" y="14"/>
                  <a:pt x="201" y="40"/>
                </a:cubicBezTo>
                <a:cubicBezTo>
                  <a:pt x="207" y="46"/>
                  <a:pt x="207" y="56"/>
                  <a:pt x="201" y="62"/>
                </a:cubicBezTo>
                <a:cubicBezTo>
                  <a:pt x="195" y="68"/>
                  <a:pt x="186" y="68"/>
                  <a:pt x="180" y="62"/>
                </a:cubicBezTo>
                <a:cubicBezTo>
                  <a:pt x="159" y="41"/>
                  <a:pt x="132" y="30"/>
                  <a:pt x="104" y="30"/>
                </a:cubicBezTo>
                <a:cubicBezTo>
                  <a:pt x="104" y="30"/>
                  <a:pt x="104" y="30"/>
                  <a:pt x="104" y="30"/>
                </a:cubicBezTo>
                <a:cubicBezTo>
                  <a:pt x="75" y="30"/>
                  <a:pt x="48" y="41"/>
                  <a:pt x="28" y="62"/>
                </a:cubicBezTo>
                <a:cubicBezTo>
                  <a:pt x="25" y="65"/>
                  <a:pt x="21" y="66"/>
                  <a:pt x="17" y="6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5"/>
          <p:cNvSpPr/>
          <p:nvPr/>
        </p:nvSpPr>
        <p:spPr bwMode="auto">
          <a:xfrm>
            <a:off x="1056954" y="2219718"/>
            <a:ext cx="2985780" cy="1082042"/>
          </a:xfrm>
          <a:custGeom>
            <a:avLst/>
            <a:gdLst>
              <a:gd name="T0" fmla="*/ 16 w 272"/>
              <a:gd name="T1" fmla="*/ 98 h 99"/>
              <a:gd name="T2" fmla="*/ 6 w 272"/>
              <a:gd name="T3" fmla="*/ 93 h 99"/>
              <a:gd name="T4" fmla="*/ 6 w 272"/>
              <a:gd name="T5" fmla="*/ 72 h 99"/>
              <a:gd name="T6" fmla="*/ 266 w 272"/>
              <a:gd name="T7" fmla="*/ 71 h 99"/>
              <a:gd name="T8" fmla="*/ 266 w 272"/>
              <a:gd name="T9" fmla="*/ 93 h 99"/>
              <a:gd name="T10" fmla="*/ 244 w 272"/>
              <a:gd name="T11" fmla="*/ 93 h 99"/>
              <a:gd name="T12" fmla="*/ 27 w 272"/>
              <a:gd name="T13" fmla="*/ 93 h 99"/>
              <a:gd name="T14" fmla="*/ 16 w 272"/>
              <a:gd name="T15" fmla="*/ 98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99">
                <a:moveTo>
                  <a:pt x="16" y="98"/>
                </a:moveTo>
                <a:cubicBezTo>
                  <a:pt x="12" y="98"/>
                  <a:pt x="9" y="96"/>
                  <a:pt x="6" y="93"/>
                </a:cubicBezTo>
                <a:cubicBezTo>
                  <a:pt x="0" y="87"/>
                  <a:pt x="0" y="78"/>
                  <a:pt x="6" y="72"/>
                </a:cubicBezTo>
                <a:cubicBezTo>
                  <a:pt x="77" y="0"/>
                  <a:pt x="194" y="0"/>
                  <a:pt x="266" y="71"/>
                </a:cubicBezTo>
                <a:cubicBezTo>
                  <a:pt x="272" y="77"/>
                  <a:pt x="272" y="87"/>
                  <a:pt x="266" y="93"/>
                </a:cubicBezTo>
                <a:cubicBezTo>
                  <a:pt x="260" y="99"/>
                  <a:pt x="250" y="99"/>
                  <a:pt x="244" y="93"/>
                </a:cubicBezTo>
                <a:cubicBezTo>
                  <a:pt x="184" y="33"/>
                  <a:pt x="87" y="33"/>
                  <a:pt x="27" y="93"/>
                </a:cubicBezTo>
                <a:cubicBezTo>
                  <a:pt x="24" y="96"/>
                  <a:pt x="20" y="98"/>
                  <a:pt x="16" y="98"/>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6"/>
          <p:cNvSpPr/>
          <p:nvPr/>
        </p:nvSpPr>
        <p:spPr bwMode="auto">
          <a:xfrm>
            <a:off x="2148284" y="4411249"/>
            <a:ext cx="740345" cy="732207"/>
          </a:xfrm>
          <a:custGeom>
            <a:avLst/>
            <a:gdLst>
              <a:gd name="T0" fmla="*/ 55 w 67"/>
              <a:gd name="T1" fmla="*/ 12 h 67"/>
              <a:gd name="T2" fmla="*/ 55 w 67"/>
              <a:gd name="T3" fmla="*/ 55 h 67"/>
              <a:gd name="T4" fmla="*/ 12 w 67"/>
              <a:gd name="T5" fmla="*/ 55 h 67"/>
              <a:gd name="T6" fmla="*/ 12 w 67"/>
              <a:gd name="T7" fmla="*/ 12 h 67"/>
              <a:gd name="T8" fmla="*/ 55 w 67"/>
              <a:gd name="T9" fmla="*/ 12 h 67"/>
            </a:gdLst>
            <a:ahLst/>
            <a:cxnLst>
              <a:cxn ang="0">
                <a:pos x="T0" y="T1"/>
              </a:cxn>
              <a:cxn ang="0">
                <a:pos x="T2" y="T3"/>
              </a:cxn>
              <a:cxn ang="0">
                <a:pos x="T4" y="T5"/>
              </a:cxn>
              <a:cxn ang="0">
                <a:pos x="T6" y="T7"/>
              </a:cxn>
              <a:cxn ang="0">
                <a:pos x="T8" y="T9"/>
              </a:cxn>
            </a:cxnLst>
            <a:rect l="0" t="0" r="r" b="b"/>
            <a:pathLst>
              <a:path w="67" h="67">
                <a:moveTo>
                  <a:pt x="55" y="12"/>
                </a:moveTo>
                <a:cubicBezTo>
                  <a:pt x="67" y="24"/>
                  <a:pt x="67" y="43"/>
                  <a:pt x="55" y="55"/>
                </a:cubicBezTo>
                <a:cubicBezTo>
                  <a:pt x="43" y="67"/>
                  <a:pt x="24" y="67"/>
                  <a:pt x="12" y="55"/>
                </a:cubicBezTo>
                <a:cubicBezTo>
                  <a:pt x="0" y="43"/>
                  <a:pt x="0" y="24"/>
                  <a:pt x="12" y="12"/>
                </a:cubicBezTo>
                <a:cubicBezTo>
                  <a:pt x="24" y="0"/>
                  <a:pt x="43" y="0"/>
                  <a:pt x="55" y="12"/>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文本框 39"/>
          <p:cNvSpPr txBox="1"/>
          <p:nvPr/>
        </p:nvSpPr>
        <p:spPr>
          <a:xfrm>
            <a:off x="4986902" y="1929216"/>
            <a:ext cx="4649114" cy="3745865"/>
          </a:xfrm>
          <a:prstGeom prst="rect">
            <a:avLst/>
          </a:prstGeom>
          <a:noFill/>
        </p:spPr>
        <p:txBody>
          <a:bodyPr wrap="square" rtlCol="0">
            <a:spAutoFit/>
          </a:bodyPr>
          <a:lstStyle/>
          <a:p>
            <a:pPr algn="just">
              <a:lnSpc>
                <a:spcPct val="110000"/>
              </a:lnSpc>
            </a:pP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我们依托上海理工大学国家级经济管理试验中心，从软件和硬件两个方面，加强了金融学专业实验平台建设。形成了商业银行模拟实验平台、证券投资模拟实验室、保险业务模拟实训实验平台、金融工程实验平台、外汇交易模拟实验平台等。目前开出的金融实验课程包括：保险业务模拟实训、商业银行综合业务模拟实训、证券投资模拟实训、金融理财课程模拟实训、金融工程模拟实训等，同时我们购置了瑞思金融数据库和万德证券类数据库两个，金融实验与约</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15</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门专业课程相关联。</a:t>
            </a:r>
            <a:endPar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sp>
        <p:nvSpPr>
          <p:cNvPr id="41" name="文本框 40"/>
          <p:cNvSpPr txBox="1"/>
          <p:nvPr/>
        </p:nvSpPr>
        <p:spPr>
          <a:xfrm>
            <a:off x="4986901" y="1625860"/>
            <a:ext cx="1613820" cy="369332"/>
          </a:xfrm>
          <a:prstGeom prst="rect">
            <a:avLst/>
          </a:prstGeom>
          <a:noFill/>
        </p:spPr>
        <p:txBody>
          <a:bodyPr wrap="square" rtlCol="0">
            <a:spAutoFit/>
          </a:bodyPr>
          <a:lstStyle/>
          <a:p>
            <a:r>
              <a:rPr lang="zh-CN" altLang="en-US" dirty="0">
                <a:solidFill>
                  <a:schemeClr val="accent1"/>
                </a:solidFill>
                <a:latin typeface="华文细黑" panose="02010600040101010101" pitchFamily="2" charset="-122"/>
                <a:ea typeface="华文细黑" panose="02010600040101010101" pitchFamily="2" charset="-122"/>
                <a:cs typeface="Arial" panose="020B0604020202020204" pitchFamily="34" charset="0"/>
              </a:rPr>
              <a:t>实验平台</a:t>
            </a:r>
            <a:endParaRPr lang="en-US" altLang="zh-CN" dirty="0">
              <a:solidFill>
                <a:schemeClr val="accent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44" name="Freeform 13"/>
          <p:cNvSpPr/>
          <p:nvPr/>
        </p:nvSpPr>
        <p:spPr bwMode="auto">
          <a:xfrm>
            <a:off x="4716034" y="1852908"/>
            <a:ext cx="131249" cy="49902"/>
          </a:xfrm>
          <a:custGeom>
            <a:avLst/>
            <a:gdLst>
              <a:gd name="T0" fmla="*/ 16 w 142"/>
              <a:gd name="T1" fmla="*/ 53 h 54"/>
              <a:gd name="T2" fmla="*/ 6 w 142"/>
              <a:gd name="T3" fmla="*/ 48 h 54"/>
              <a:gd name="T4" fmla="*/ 6 w 142"/>
              <a:gd name="T5" fmla="*/ 27 h 54"/>
              <a:gd name="T6" fmla="*/ 71 w 142"/>
              <a:gd name="T7" fmla="*/ 0 h 54"/>
              <a:gd name="T8" fmla="*/ 71 w 142"/>
              <a:gd name="T9" fmla="*/ 0 h 54"/>
              <a:gd name="T10" fmla="*/ 136 w 142"/>
              <a:gd name="T11" fmla="*/ 26 h 54"/>
              <a:gd name="T12" fmla="*/ 136 w 142"/>
              <a:gd name="T13" fmla="*/ 48 h 54"/>
              <a:gd name="T14" fmla="*/ 114 w 142"/>
              <a:gd name="T15" fmla="*/ 48 h 54"/>
              <a:gd name="T16" fmla="*/ 71 w 142"/>
              <a:gd name="T17" fmla="*/ 30 h 54"/>
              <a:gd name="T18" fmla="*/ 71 w 142"/>
              <a:gd name="T19" fmla="*/ 30 h 54"/>
              <a:gd name="T20" fmla="*/ 27 w 142"/>
              <a:gd name="T21" fmla="*/ 48 h 54"/>
              <a:gd name="T22" fmla="*/ 16 w 142"/>
              <a:gd name="T23"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54">
                <a:moveTo>
                  <a:pt x="16" y="53"/>
                </a:moveTo>
                <a:cubicBezTo>
                  <a:pt x="13" y="53"/>
                  <a:pt x="9" y="51"/>
                  <a:pt x="6" y="48"/>
                </a:cubicBezTo>
                <a:cubicBezTo>
                  <a:pt x="0" y="42"/>
                  <a:pt x="0" y="33"/>
                  <a:pt x="6" y="27"/>
                </a:cubicBezTo>
                <a:cubicBezTo>
                  <a:pt x="23" y="9"/>
                  <a:pt x="46" y="0"/>
                  <a:pt x="71" y="0"/>
                </a:cubicBezTo>
                <a:cubicBezTo>
                  <a:pt x="71" y="0"/>
                  <a:pt x="71" y="0"/>
                  <a:pt x="71" y="0"/>
                </a:cubicBezTo>
                <a:cubicBezTo>
                  <a:pt x="95" y="0"/>
                  <a:pt x="118" y="9"/>
                  <a:pt x="136" y="26"/>
                </a:cubicBezTo>
                <a:cubicBezTo>
                  <a:pt x="142" y="32"/>
                  <a:pt x="142" y="42"/>
                  <a:pt x="136" y="48"/>
                </a:cubicBezTo>
                <a:cubicBezTo>
                  <a:pt x="130" y="54"/>
                  <a:pt x="120" y="54"/>
                  <a:pt x="114" y="48"/>
                </a:cubicBezTo>
                <a:cubicBezTo>
                  <a:pt x="102" y="37"/>
                  <a:pt x="87" y="30"/>
                  <a:pt x="71" y="30"/>
                </a:cubicBezTo>
                <a:cubicBezTo>
                  <a:pt x="71" y="30"/>
                  <a:pt x="71" y="30"/>
                  <a:pt x="71" y="30"/>
                </a:cubicBezTo>
                <a:cubicBezTo>
                  <a:pt x="54" y="30"/>
                  <a:pt x="39" y="37"/>
                  <a:pt x="27" y="48"/>
                </a:cubicBezTo>
                <a:cubicBezTo>
                  <a:pt x="24" y="51"/>
                  <a:pt x="20" y="53"/>
                  <a:pt x="16" y="53"/>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4"/>
          <p:cNvSpPr/>
          <p:nvPr/>
        </p:nvSpPr>
        <p:spPr bwMode="auto">
          <a:xfrm>
            <a:off x="4685956" y="1810526"/>
            <a:ext cx="190721" cy="62890"/>
          </a:xfrm>
          <a:custGeom>
            <a:avLst/>
            <a:gdLst>
              <a:gd name="T0" fmla="*/ 17 w 207"/>
              <a:gd name="T1" fmla="*/ 66 h 68"/>
              <a:gd name="T2" fmla="*/ 6 w 207"/>
              <a:gd name="T3" fmla="*/ 62 h 68"/>
              <a:gd name="T4" fmla="*/ 6 w 207"/>
              <a:gd name="T5" fmla="*/ 40 h 68"/>
              <a:gd name="T6" fmla="*/ 104 w 207"/>
              <a:gd name="T7" fmla="*/ 0 h 68"/>
              <a:gd name="T8" fmla="*/ 104 w 207"/>
              <a:gd name="T9" fmla="*/ 0 h 68"/>
              <a:gd name="T10" fmla="*/ 201 w 207"/>
              <a:gd name="T11" fmla="*/ 40 h 68"/>
              <a:gd name="T12" fmla="*/ 201 w 207"/>
              <a:gd name="T13" fmla="*/ 62 h 68"/>
              <a:gd name="T14" fmla="*/ 180 w 207"/>
              <a:gd name="T15" fmla="*/ 62 h 68"/>
              <a:gd name="T16" fmla="*/ 104 w 207"/>
              <a:gd name="T17" fmla="*/ 30 h 68"/>
              <a:gd name="T18" fmla="*/ 104 w 207"/>
              <a:gd name="T19" fmla="*/ 30 h 68"/>
              <a:gd name="T20" fmla="*/ 28 w 207"/>
              <a:gd name="T21" fmla="*/ 62 h 68"/>
              <a:gd name="T22" fmla="*/ 17 w 207"/>
              <a:gd name="T23"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68">
                <a:moveTo>
                  <a:pt x="17" y="66"/>
                </a:moveTo>
                <a:cubicBezTo>
                  <a:pt x="13" y="66"/>
                  <a:pt x="9" y="65"/>
                  <a:pt x="6" y="62"/>
                </a:cubicBezTo>
                <a:cubicBezTo>
                  <a:pt x="0" y="56"/>
                  <a:pt x="0" y="46"/>
                  <a:pt x="6" y="40"/>
                </a:cubicBezTo>
                <a:cubicBezTo>
                  <a:pt x="32" y="14"/>
                  <a:pt x="67" y="0"/>
                  <a:pt x="104" y="0"/>
                </a:cubicBezTo>
                <a:cubicBezTo>
                  <a:pt x="104" y="0"/>
                  <a:pt x="104" y="0"/>
                  <a:pt x="104" y="0"/>
                </a:cubicBezTo>
                <a:cubicBezTo>
                  <a:pt x="141" y="0"/>
                  <a:pt x="175" y="14"/>
                  <a:pt x="201" y="40"/>
                </a:cubicBezTo>
                <a:cubicBezTo>
                  <a:pt x="207" y="46"/>
                  <a:pt x="207" y="56"/>
                  <a:pt x="201" y="62"/>
                </a:cubicBezTo>
                <a:cubicBezTo>
                  <a:pt x="195" y="68"/>
                  <a:pt x="186" y="68"/>
                  <a:pt x="180" y="62"/>
                </a:cubicBezTo>
                <a:cubicBezTo>
                  <a:pt x="159" y="41"/>
                  <a:pt x="132" y="30"/>
                  <a:pt x="104" y="30"/>
                </a:cubicBezTo>
                <a:cubicBezTo>
                  <a:pt x="104" y="30"/>
                  <a:pt x="104" y="30"/>
                  <a:pt x="104" y="30"/>
                </a:cubicBezTo>
                <a:cubicBezTo>
                  <a:pt x="75" y="30"/>
                  <a:pt x="48" y="41"/>
                  <a:pt x="28" y="62"/>
                </a:cubicBezTo>
                <a:cubicBezTo>
                  <a:pt x="25" y="65"/>
                  <a:pt x="21" y="66"/>
                  <a:pt x="17" y="6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5"/>
          <p:cNvSpPr/>
          <p:nvPr/>
        </p:nvSpPr>
        <p:spPr bwMode="auto">
          <a:xfrm>
            <a:off x="4656562" y="1751737"/>
            <a:ext cx="250877" cy="90917"/>
          </a:xfrm>
          <a:custGeom>
            <a:avLst/>
            <a:gdLst>
              <a:gd name="T0" fmla="*/ 16 w 272"/>
              <a:gd name="T1" fmla="*/ 98 h 99"/>
              <a:gd name="T2" fmla="*/ 6 w 272"/>
              <a:gd name="T3" fmla="*/ 93 h 99"/>
              <a:gd name="T4" fmla="*/ 6 w 272"/>
              <a:gd name="T5" fmla="*/ 72 h 99"/>
              <a:gd name="T6" fmla="*/ 266 w 272"/>
              <a:gd name="T7" fmla="*/ 71 h 99"/>
              <a:gd name="T8" fmla="*/ 266 w 272"/>
              <a:gd name="T9" fmla="*/ 93 h 99"/>
              <a:gd name="T10" fmla="*/ 244 w 272"/>
              <a:gd name="T11" fmla="*/ 93 h 99"/>
              <a:gd name="T12" fmla="*/ 27 w 272"/>
              <a:gd name="T13" fmla="*/ 93 h 99"/>
              <a:gd name="T14" fmla="*/ 16 w 272"/>
              <a:gd name="T15" fmla="*/ 98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99">
                <a:moveTo>
                  <a:pt x="16" y="98"/>
                </a:moveTo>
                <a:cubicBezTo>
                  <a:pt x="12" y="98"/>
                  <a:pt x="9" y="96"/>
                  <a:pt x="6" y="93"/>
                </a:cubicBezTo>
                <a:cubicBezTo>
                  <a:pt x="0" y="87"/>
                  <a:pt x="0" y="78"/>
                  <a:pt x="6" y="72"/>
                </a:cubicBezTo>
                <a:cubicBezTo>
                  <a:pt x="77" y="0"/>
                  <a:pt x="194" y="0"/>
                  <a:pt x="266" y="71"/>
                </a:cubicBezTo>
                <a:cubicBezTo>
                  <a:pt x="272" y="77"/>
                  <a:pt x="272" y="87"/>
                  <a:pt x="266" y="93"/>
                </a:cubicBezTo>
                <a:cubicBezTo>
                  <a:pt x="260" y="99"/>
                  <a:pt x="250" y="99"/>
                  <a:pt x="244" y="93"/>
                </a:cubicBezTo>
                <a:cubicBezTo>
                  <a:pt x="184" y="33"/>
                  <a:pt x="87" y="33"/>
                  <a:pt x="27" y="93"/>
                </a:cubicBezTo>
                <a:cubicBezTo>
                  <a:pt x="24" y="96"/>
                  <a:pt x="20" y="98"/>
                  <a:pt x="16" y="9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6"/>
          <p:cNvSpPr/>
          <p:nvPr/>
        </p:nvSpPr>
        <p:spPr bwMode="auto">
          <a:xfrm>
            <a:off x="4750213" y="1906911"/>
            <a:ext cx="62207" cy="61523"/>
          </a:xfrm>
          <a:custGeom>
            <a:avLst/>
            <a:gdLst>
              <a:gd name="T0" fmla="*/ 55 w 67"/>
              <a:gd name="T1" fmla="*/ 12 h 67"/>
              <a:gd name="T2" fmla="*/ 55 w 67"/>
              <a:gd name="T3" fmla="*/ 55 h 67"/>
              <a:gd name="T4" fmla="*/ 12 w 67"/>
              <a:gd name="T5" fmla="*/ 55 h 67"/>
              <a:gd name="T6" fmla="*/ 12 w 67"/>
              <a:gd name="T7" fmla="*/ 12 h 67"/>
              <a:gd name="T8" fmla="*/ 55 w 67"/>
              <a:gd name="T9" fmla="*/ 12 h 67"/>
            </a:gdLst>
            <a:ahLst/>
            <a:cxnLst>
              <a:cxn ang="0">
                <a:pos x="T0" y="T1"/>
              </a:cxn>
              <a:cxn ang="0">
                <a:pos x="T2" y="T3"/>
              </a:cxn>
              <a:cxn ang="0">
                <a:pos x="T4" y="T5"/>
              </a:cxn>
              <a:cxn ang="0">
                <a:pos x="T6" y="T7"/>
              </a:cxn>
              <a:cxn ang="0">
                <a:pos x="T8" y="T9"/>
              </a:cxn>
            </a:cxnLst>
            <a:rect l="0" t="0" r="r" b="b"/>
            <a:pathLst>
              <a:path w="67" h="67">
                <a:moveTo>
                  <a:pt x="55" y="12"/>
                </a:moveTo>
                <a:cubicBezTo>
                  <a:pt x="67" y="24"/>
                  <a:pt x="67" y="43"/>
                  <a:pt x="55" y="55"/>
                </a:cubicBezTo>
                <a:cubicBezTo>
                  <a:pt x="43" y="67"/>
                  <a:pt x="24" y="67"/>
                  <a:pt x="12" y="55"/>
                </a:cubicBezTo>
                <a:cubicBezTo>
                  <a:pt x="0" y="43"/>
                  <a:pt x="0" y="24"/>
                  <a:pt x="12" y="12"/>
                </a:cubicBezTo>
                <a:cubicBezTo>
                  <a:pt x="24" y="0"/>
                  <a:pt x="43" y="0"/>
                  <a:pt x="55" y="12"/>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503198" y="1504294"/>
            <a:ext cx="2232836" cy="523220"/>
          </a:xfrm>
          <a:prstGeom prst="rect">
            <a:avLst/>
          </a:prstGeom>
          <a:noFill/>
        </p:spPr>
        <p:txBody>
          <a:bodyPr wrap="square" rtlCol="0">
            <a:spAutoFit/>
          </a:bodyPr>
          <a:lstStyle/>
          <a:p>
            <a:pPr algn="ctr"/>
            <a:r>
              <a:rPr lang="zh-CN" altLang="en-US" sz="28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目录</a:t>
            </a:r>
            <a:endParaRPr lang="zh-CN" altLang="en-US" sz="28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7" name="矩形 6"/>
          <p:cNvSpPr/>
          <p:nvPr/>
        </p:nvSpPr>
        <p:spPr>
          <a:xfrm>
            <a:off x="7868216" y="1181111"/>
            <a:ext cx="766308" cy="203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矩形 31"/>
          <p:cNvSpPr/>
          <p:nvPr/>
        </p:nvSpPr>
        <p:spPr>
          <a:xfrm>
            <a:off x="0" y="0"/>
            <a:ext cx="313715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等腰三角形 32"/>
          <p:cNvSpPr/>
          <p:nvPr/>
        </p:nvSpPr>
        <p:spPr>
          <a:xfrm rot="5400000" flipH="1">
            <a:off x="3058092" y="1493680"/>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5" name="文本框 34"/>
          <p:cNvSpPr txBox="1"/>
          <p:nvPr/>
        </p:nvSpPr>
        <p:spPr>
          <a:xfrm>
            <a:off x="5447150" y="2999729"/>
            <a:ext cx="2957940" cy="461665"/>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培养目标</a:t>
            </a:r>
            <a:r>
              <a:rPr lang="en-US" altLang="zh-CN" sz="2400" dirty="0">
                <a:latin typeface="微软雅黑" panose="020B0503020204020204" pitchFamily="34" charset="-122"/>
                <a:ea typeface="微软雅黑" panose="020B0503020204020204" pitchFamily="34" charset="-122"/>
              </a:rPr>
              <a:t>&amp;</a:t>
            </a:r>
            <a:r>
              <a:rPr lang="zh-CN" altLang="en-US" sz="2400" dirty="0">
                <a:latin typeface="微软雅黑" panose="020B0503020204020204" pitchFamily="34" charset="-122"/>
                <a:ea typeface="微软雅黑" panose="020B0503020204020204" pitchFamily="34" charset="-122"/>
              </a:rPr>
              <a:t>师资队伍</a:t>
            </a:r>
            <a:endParaRPr lang="zh-CN" altLang="en-US" sz="2400"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8774550" y="2999729"/>
            <a:ext cx="1491748" cy="461665"/>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学习攻略</a:t>
            </a:r>
            <a:endParaRPr lang="zh-CN" altLang="en-US" sz="2400" dirty="0">
              <a:latin typeface="微软雅黑" panose="020B0503020204020204" pitchFamily="34" charset="-122"/>
              <a:ea typeface="微软雅黑" panose="020B0503020204020204" pitchFamily="34" charset="-122"/>
            </a:endParaRPr>
          </a:p>
        </p:txBody>
      </p:sp>
      <p:sp>
        <p:nvSpPr>
          <p:cNvPr id="27" name="文本框 26"/>
          <p:cNvSpPr txBox="1"/>
          <p:nvPr/>
        </p:nvSpPr>
        <p:spPr>
          <a:xfrm>
            <a:off x="5447150" y="3806179"/>
            <a:ext cx="1491748" cy="461665"/>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覆盖领域</a:t>
            </a:r>
            <a:endParaRPr lang="zh-CN" altLang="en-US" sz="2400" dirty="0">
              <a:latin typeface="微软雅黑" panose="020B0503020204020204" pitchFamily="34" charset="-122"/>
              <a:ea typeface="微软雅黑" panose="020B0503020204020204" pitchFamily="34" charset="-122"/>
            </a:endParaRPr>
          </a:p>
        </p:txBody>
      </p:sp>
      <p:sp>
        <p:nvSpPr>
          <p:cNvPr id="36" name="文本框 35"/>
          <p:cNvSpPr txBox="1"/>
          <p:nvPr/>
        </p:nvSpPr>
        <p:spPr>
          <a:xfrm>
            <a:off x="8736034" y="3806179"/>
            <a:ext cx="2170540" cy="461665"/>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学生培养质量</a:t>
            </a:r>
            <a:endParaRPr lang="zh-CN" altLang="en-US" sz="2400" dirty="0">
              <a:latin typeface="微软雅黑" panose="020B0503020204020204" pitchFamily="34" charset="-122"/>
              <a:ea typeface="微软雅黑" panose="020B0503020204020204" pitchFamily="34" charset="-122"/>
            </a:endParaRPr>
          </a:p>
        </p:txBody>
      </p:sp>
      <p:sp>
        <p:nvSpPr>
          <p:cNvPr id="41" name="文本框 40"/>
          <p:cNvSpPr txBox="1"/>
          <p:nvPr/>
        </p:nvSpPr>
        <p:spPr>
          <a:xfrm>
            <a:off x="5447149" y="4612629"/>
            <a:ext cx="2957941" cy="461665"/>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历史沿革</a:t>
            </a:r>
            <a:r>
              <a:rPr lang="en-US" altLang="zh-CN" sz="2400" dirty="0">
                <a:latin typeface="微软雅黑" panose="020B0503020204020204" pitchFamily="34" charset="-122"/>
                <a:ea typeface="微软雅黑" panose="020B0503020204020204" pitchFamily="34" charset="-122"/>
              </a:rPr>
              <a:t>&amp;</a:t>
            </a:r>
            <a:r>
              <a:rPr lang="zh-CN" altLang="en-US" sz="2400" dirty="0">
                <a:latin typeface="微软雅黑" panose="020B0503020204020204" pitchFamily="34" charset="-122"/>
                <a:ea typeface="微软雅黑" panose="020B0503020204020204" pitchFamily="34" charset="-122"/>
              </a:rPr>
              <a:t>特色优势</a:t>
            </a:r>
            <a:endParaRPr lang="zh-CN" altLang="en-US" sz="2400" dirty="0">
              <a:latin typeface="微软雅黑" panose="020B0503020204020204" pitchFamily="34" charset="-122"/>
              <a:ea typeface="微软雅黑" panose="020B0503020204020204" pitchFamily="34" charset="-122"/>
            </a:endParaRPr>
          </a:p>
        </p:txBody>
      </p:sp>
      <p:sp>
        <p:nvSpPr>
          <p:cNvPr id="152" name="Freeform 9"/>
          <p:cNvSpPr/>
          <p:nvPr/>
        </p:nvSpPr>
        <p:spPr bwMode="auto">
          <a:xfrm>
            <a:off x="5157164" y="3081949"/>
            <a:ext cx="270832" cy="259124"/>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53" name="Freeform 9"/>
          <p:cNvSpPr/>
          <p:nvPr/>
        </p:nvSpPr>
        <p:spPr bwMode="auto">
          <a:xfrm>
            <a:off x="5157164" y="3889527"/>
            <a:ext cx="270832" cy="259124"/>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54" name="Freeform 9"/>
          <p:cNvSpPr/>
          <p:nvPr/>
        </p:nvSpPr>
        <p:spPr bwMode="auto">
          <a:xfrm>
            <a:off x="5157164" y="4690688"/>
            <a:ext cx="270832" cy="259124"/>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55" name="Freeform 9"/>
          <p:cNvSpPr/>
          <p:nvPr/>
        </p:nvSpPr>
        <p:spPr bwMode="auto">
          <a:xfrm>
            <a:off x="8507950" y="3081949"/>
            <a:ext cx="270832" cy="259124"/>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56" name="Freeform 9"/>
          <p:cNvSpPr/>
          <p:nvPr/>
        </p:nvSpPr>
        <p:spPr bwMode="auto">
          <a:xfrm>
            <a:off x="8507950" y="3889527"/>
            <a:ext cx="270832" cy="259124"/>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 name="文本框 1"/>
          <p:cNvSpPr txBox="1"/>
          <p:nvPr/>
        </p:nvSpPr>
        <p:spPr>
          <a:xfrm>
            <a:off x="1060270" y="1087147"/>
            <a:ext cx="1015663" cy="4248727"/>
          </a:xfrm>
          <a:prstGeom prst="rect">
            <a:avLst/>
          </a:prstGeom>
          <a:noFill/>
        </p:spPr>
        <p:txBody>
          <a:bodyPr vert="eaVert" wrap="square" rtlCol="0">
            <a:spAutoFit/>
          </a:bodyPr>
          <a:lstStyle/>
          <a:p>
            <a:r>
              <a:rPr lang="zh-CN" altLang="en-US" sz="5400" dirty="0">
                <a:solidFill>
                  <a:schemeClr val="accent2">
                    <a:lumMod val="50000"/>
                  </a:schemeClr>
                </a:solidFill>
              </a:rPr>
              <a:t>金融专业介绍</a:t>
            </a:r>
            <a:endParaRPr lang="zh-CN" altLang="en-US" sz="5400" dirty="0">
              <a:solidFill>
                <a:schemeClr val="accent2">
                  <a:lumMod val="50000"/>
                </a:schemeClr>
              </a:solidFill>
            </a:endParaRPr>
          </a:p>
        </p:txBody>
      </p:sp>
      <p:sp>
        <p:nvSpPr>
          <p:cNvPr id="8" name="矩形 7"/>
          <p:cNvSpPr/>
          <p:nvPr/>
        </p:nvSpPr>
        <p:spPr>
          <a:xfrm>
            <a:off x="6457813" y="1237507"/>
            <a:ext cx="2232837" cy="75247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5"/>
          <p:cNvSpPr>
            <a:spLocks noEditPoints="1"/>
          </p:cNvSpPr>
          <p:nvPr/>
        </p:nvSpPr>
        <p:spPr bwMode="auto">
          <a:xfrm>
            <a:off x="7193966" y="853175"/>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pic>
        <p:nvPicPr>
          <p:cNvPr id="128" name="图片 12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07814" y="5455217"/>
            <a:ext cx="1121526" cy="1118011"/>
          </a:xfrm>
          <a:prstGeom prst="rect">
            <a:avLst/>
          </a:prstGeom>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789305"/>
            <a:ext cx="10482580" cy="4934585"/>
          </a:xfrm>
          <a:prstGeom prst="rect">
            <a:avLst/>
          </a:prstGeom>
        </p:spPr>
      </p:pic>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7" y="3581532"/>
            <a:ext cx="1121526"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377582" y="4352806"/>
            <a:ext cx="1426636"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学习攻略</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8" y="193994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89" y="4502872"/>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4" y="447933"/>
            <a:ext cx="5258480"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学习攻略</a:t>
            </a:r>
            <a:endParaRPr lang="zh-CN" altLang="en-US" sz="3200" b="1" dirty="0">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375685" y="6254990"/>
            <a:ext cx="9364663"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等腰三角形 18"/>
          <p:cNvSpPr/>
          <p:nvPr/>
        </p:nvSpPr>
        <p:spPr>
          <a:xfrm rot="10800000" flipV="1">
            <a:off x="9575292" y="6157785"/>
            <a:ext cx="165056" cy="10271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792200" y="2622239"/>
            <a:ext cx="1129026" cy="276999"/>
          </a:xfrm>
          <a:prstGeom prst="rect">
            <a:avLst/>
          </a:prstGeom>
          <a:solidFill>
            <a:schemeClr val="bg1"/>
          </a:solidFill>
        </p:spPr>
        <p:txBody>
          <a:bodyPr wrap="square" rtlCol="0">
            <a:spAutoFit/>
          </a:bodyPr>
          <a:lstStyle/>
          <a:p>
            <a:r>
              <a:rPr lang="zh-CN" altLang="en-US" sz="1200" dirty="0" smtClean="0">
                <a:latin typeface="黑体" panose="02010609060101010101" pitchFamily="49" charset="-122"/>
                <a:ea typeface="黑体" panose="02010609060101010101" pitchFamily="49" charset="-122"/>
              </a:rPr>
              <a:t>公司金融（英）</a:t>
            </a:r>
            <a:endParaRPr lang="zh-CN" altLang="en-US" sz="1200" dirty="0">
              <a:latin typeface="黑体" panose="02010609060101010101" pitchFamily="49" charset="-122"/>
              <a:ea typeface="黑体" panose="02010609060101010101" pitchFamily="49" charset="-122"/>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8" y="3581532"/>
            <a:ext cx="1291142" cy="378470"/>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327886" y="4348237"/>
            <a:ext cx="1526027"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学习攻略</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8" y="193994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89" y="4539901"/>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4" y="447933"/>
            <a:ext cx="5258480"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学习攻略</a:t>
            </a:r>
            <a:r>
              <a:rPr lang="en-US" alt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备注</a:t>
            </a:r>
            <a:endParaRPr lang="zh-CN" altLang="en-US" sz="3200" b="1" dirty="0">
              <a:latin typeface="微软雅黑" panose="020B0503020204020204" pitchFamily="34" charset="-122"/>
              <a:ea typeface="微软雅黑" panose="020B0503020204020204" pitchFamily="34" charset="-122"/>
            </a:endParaRPr>
          </a:p>
        </p:txBody>
      </p:sp>
      <p:sp>
        <p:nvSpPr>
          <p:cNvPr id="14" name="等腰三角形 13"/>
          <p:cNvSpPr/>
          <p:nvPr/>
        </p:nvSpPr>
        <p:spPr>
          <a:xfrm>
            <a:off x="3818139" y="2685268"/>
            <a:ext cx="1957886" cy="1687833"/>
          </a:xfrm>
          <a:prstGeom prs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19"/>
          <p:cNvSpPr/>
          <p:nvPr/>
        </p:nvSpPr>
        <p:spPr bwMode="auto">
          <a:xfrm>
            <a:off x="4521869" y="2456250"/>
            <a:ext cx="599418" cy="599417"/>
          </a:xfrm>
          <a:custGeom>
            <a:avLst/>
            <a:gdLst>
              <a:gd name="T0" fmla="*/ 177 w 201"/>
              <a:gd name="T1" fmla="*/ 56 h 201"/>
              <a:gd name="T2" fmla="*/ 145 w 201"/>
              <a:gd name="T3" fmla="*/ 177 h 201"/>
              <a:gd name="T4" fmla="*/ 24 w 201"/>
              <a:gd name="T5" fmla="*/ 144 h 201"/>
              <a:gd name="T6" fmla="*/ 57 w 201"/>
              <a:gd name="T7" fmla="*/ 24 h 201"/>
              <a:gd name="T8" fmla="*/ 177 w 201"/>
              <a:gd name="T9" fmla="*/ 56 h 201"/>
            </a:gdLst>
            <a:ahLst/>
            <a:cxnLst>
              <a:cxn ang="0">
                <a:pos x="T0" y="T1"/>
              </a:cxn>
              <a:cxn ang="0">
                <a:pos x="T2" y="T3"/>
              </a:cxn>
              <a:cxn ang="0">
                <a:pos x="T4" y="T5"/>
              </a:cxn>
              <a:cxn ang="0">
                <a:pos x="T6" y="T7"/>
              </a:cxn>
              <a:cxn ang="0">
                <a:pos x="T8" y="T9"/>
              </a:cxn>
            </a:cxnLst>
            <a:rect l="0" t="0" r="r" b="b"/>
            <a:pathLst>
              <a:path w="201" h="201">
                <a:moveTo>
                  <a:pt x="177" y="56"/>
                </a:moveTo>
                <a:cubicBezTo>
                  <a:pt x="201" y="98"/>
                  <a:pt x="187" y="152"/>
                  <a:pt x="145" y="177"/>
                </a:cubicBezTo>
                <a:cubicBezTo>
                  <a:pt x="103" y="201"/>
                  <a:pt x="49" y="186"/>
                  <a:pt x="24" y="144"/>
                </a:cubicBezTo>
                <a:cubicBezTo>
                  <a:pt x="0" y="102"/>
                  <a:pt x="14" y="48"/>
                  <a:pt x="57" y="24"/>
                </a:cubicBezTo>
                <a:cubicBezTo>
                  <a:pt x="99" y="0"/>
                  <a:pt x="153" y="14"/>
                  <a:pt x="177" y="56"/>
                </a:cubicBezTo>
                <a:close/>
              </a:path>
            </a:pathLst>
          </a:custGeom>
          <a:solidFill>
            <a:schemeClr val="tx1"/>
          </a:solidFill>
          <a:ln>
            <a:noFill/>
          </a:ln>
        </p:spPr>
        <p:txBody>
          <a:bodyPr vert="horz" wrap="square" lIns="121920" tIns="60960" rIns="121920" bIns="60960" numCol="1" anchor="t" anchorCtr="0" compatLnSpc="1"/>
          <a:lstStyle/>
          <a:p>
            <a:endParaRPr lang="zh-CN" altLang="en-US" sz="2400">
              <a:solidFill>
                <a:prstClr val="black"/>
              </a:solidFill>
            </a:endParaRPr>
          </a:p>
        </p:txBody>
      </p:sp>
      <p:sp>
        <p:nvSpPr>
          <p:cNvPr id="18" name="Freeform 18"/>
          <p:cNvSpPr/>
          <p:nvPr/>
        </p:nvSpPr>
        <p:spPr bwMode="auto">
          <a:xfrm>
            <a:off x="5419102" y="4012211"/>
            <a:ext cx="601941" cy="599417"/>
          </a:xfrm>
          <a:custGeom>
            <a:avLst/>
            <a:gdLst>
              <a:gd name="T0" fmla="*/ 177 w 202"/>
              <a:gd name="T1" fmla="*/ 144 h 201"/>
              <a:gd name="T2" fmla="*/ 57 w 202"/>
              <a:gd name="T3" fmla="*/ 177 h 201"/>
              <a:gd name="T4" fmla="*/ 25 w 202"/>
              <a:gd name="T5" fmla="*/ 56 h 201"/>
              <a:gd name="T6" fmla="*/ 145 w 202"/>
              <a:gd name="T7" fmla="*/ 24 h 201"/>
              <a:gd name="T8" fmla="*/ 177 w 202"/>
              <a:gd name="T9" fmla="*/ 144 h 201"/>
            </a:gdLst>
            <a:ahLst/>
            <a:cxnLst>
              <a:cxn ang="0">
                <a:pos x="T0" y="T1"/>
              </a:cxn>
              <a:cxn ang="0">
                <a:pos x="T2" y="T3"/>
              </a:cxn>
              <a:cxn ang="0">
                <a:pos x="T4" y="T5"/>
              </a:cxn>
              <a:cxn ang="0">
                <a:pos x="T6" y="T7"/>
              </a:cxn>
              <a:cxn ang="0">
                <a:pos x="T8" y="T9"/>
              </a:cxn>
            </a:cxnLst>
            <a:rect l="0" t="0" r="r" b="b"/>
            <a:pathLst>
              <a:path w="202" h="201">
                <a:moveTo>
                  <a:pt x="177" y="144"/>
                </a:moveTo>
                <a:cubicBezTo>
                  <a:pt x="153" y="186"/>
                  <a:pt x="99" y="201"/>
                  <a:pt x="57" y="177"/>
                </a:cubicBezTo>
                <a:cubicBezTo>
                  <a:pt x="15" y="152"/>
                  <a:pt x="0" y="98"/>
                  <a:pt x="25" y="56"/>
                </a:cubicBezTo>
                <a:cubicBezTo>
                  <a:pt x="49" y="14"/>
                  <a:pt x="103" y="0"/>
                  <a:pt x="145" y="24"/>
                </a:cubicBezTo>
                <a:cubicBezTo>
                  <a:pt x="187" y="48"/>
                  <a:pt x="202" y="102"/>
                  <a:pt x="177" y="144"/>
                </a:cubicBezTo>
                <a:close/>
              </a:path>
            </a:pathLst>
          </a:custGeom>
          <a:solidFill>
            <a:schemeClr val="tx1"/>
          </a:solidFill>
          <a:ln>
            <a:noFill/>
          </a:ln>
        </p:spPr>
        <p:txBody>
          <a:bodyPr vert="horz" wrap="square" lIns="121920" tIns="60960" rIns="121920" bIns="60960" numCol="1" anchor="t" anchorCtr="0" compatLnSpc="1"/>
          <a:lstStyle/>
          <a:p>
            <a:endParaRPr lang="zh-CN" altLang="en-US" sz="2400">
              <a:solidFill>
                <a:prstClr val="black"/>
              </a:solidFill>
            </a:endParaRPr>
          </a:p>
        </p:txBody>
      </p:sp>
      <p:sp>
        <p:nvSpPr>
          <p:cNvPr id="19" name="Freeform 17"/>
          <p:cNvSpPr/>
          <p:nvPr/>
        </p:nvSpPr>
        <p:spPr bwMode="auto">
          <a:xfrm>
            <a:off x="3624635" y="4012211"/>
            <a:ext cx="599418" cy="599417"/>
          </a:xfrm>
          <a:custGeom>
            <a:avLst/>
            <a:gdLst>
              <a:gd name="T0" fmla="*/ 177 w 201"/>
              <a:gd name="T1" fmla="*/ 144 h 201"/>
              <a:gd name="T2" fmla="*/ 56 w 201"/>
              <a:gd name="T3" fmla="*/ 177 h 201"/>
              <a:gd name="T4" fmla="*/ 24 w 201"/>
              <a:gd name="T5" fmla="*/ 56 h 201"/>
              <a:gd name="T6" fmla="*/ 144 w 201"/>
              <a:gd name="T7" fmla="*/ 24 h 201"/>
              <a:gd name="T8" fmla="*/ 177 w 201"/>
              <a:gd name="T9" fmla="*/ 144 h 201"/>
            </a:gdLst>
            <a:ahLst/>
            <a:cxnLst>
              <a:cxn ang="0">
                <a:pos x="T0" y="T1"/>
              </a:cxn>
              <a:cxn ang="0">
                <a:pos x="T2" y="T3"/>
              </a:cxn>
              <a:cxn ang="0">
                <a:pos x="T4" y="T5"/>
              </a:cxn>
              <a:cxn ang="0">
                <a:pos x="T6" y="T7"/>
              </a:cxn>
              <a:cxn ang="0">
                <a:pos x="T8" y="T9"/>
              </a:cxn>
            </a:cxnLst>
            <a:rect l="0" t="0" r="r" b="b"/>
            <a:pathLst>
              <a:path w="201" h="201">
                <a:moveTo>
                  <a:pt x="177" y="144"/>
                </a:moveTo>
                <a:cubicBezTo>
                  <a:pt x="152" y="186"/>
                  <a:pt x="98" y="201"/>
                  <a:pt x="56" y="177"/>
                </a:cubicBezTo>
                <a:cubicBezTo>
                  <a:pt x="14" y="152"/>
                  <a:pt x="0" y="98"/>
                  <a:pt x="24" y="56"/>
                </a:cubicBezTo>
                <a:cubicBezTo>
                  <a:pt x="48" y="14"/>
                  <a:pt x="102" y="0"/>
                  <a:pt x="144" y="24"/>
                </a:cubicBezTo>
                <a:cubicBezTo>
                  <a:pt x="186" y="48"/>
                  <a:pt x="201" y="102"/>
                  <a:pt x="177" y="144"/>
                </a:cubicBezTo>
                <a:close/>
              </a:path>
            </a:pathLst>
          </a:custGeom>
          <a:solidFill>
            <a:schemeClr val="tx1"/>
          </a:solidFill>
          <a:ln>
            <a:noFill/>
          </a:ln>
        </p:spPr>
        <p:txBody>
          <a:bodyPr vert="horz" wrap="square" lIns="121920" tIns="60960" rIns="121920" bIns="60960" numCol="1" anchor="t" anchorCtr="0" compatLnSpc="1"/>
          <a:lstStyle/>
          <a:p>
            <a:endParaRPr lang="zh-CN" altLang="en-US" sz="2400">
              <a:solidFill>
                <a:prstClr val="black"/>
              </a:solidFill>
            </a:endParaRPr>
          </a:p>
        </p:txBody>
      </p:sp>
      <p:grpSp>
        <p:nvGrpSpPr>
          <p:cNvPr id="21" name="组合 20"/>
          <p:cNvGrpSpPr/>
          <p:nvPr/>
        </p:nvGrpSpPr>
        <p:grpSpPr>
          <a:xfrm>
            <a:off x="5899899" y="3064111"/>
            <a:ext cx="196101" cy="196101"/>
            <a:chOff x="1389761" y="2111236"/>
            <a:chExt cx="196101" cy="196101"/>
          </a:xfrm>
        </p:grpSpPr>
        <p:sp>
          <p:nvSpPr>
            <p:cNvPr id="22" name="矩形 21"/>
            <p:cNvSpPr/>
            <p:nvPr/>
          </p:nvSpPr>
          <p:spPr>
            <a:xfrm>
              <a:off x="1389761" y="2111236"/>
              <a:ext cx="196101" cy="1961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9"/>
            <p:cNvSpPr/>
            <p:nvPr/>
          </p:nvSpPr>
          <p:spPr bwMode="auto">
            <a:xfrm>
              <a:off x="1413970" y="2129319"/>
              <a:ext cx="157206" cy="15041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24" name="文本框 23"/>
          <p:cNvSpPr txBox="1"/>
          <p:nvPr/>
        </p:nvSpPr>
        <p:spPr>
          <a:xfrm>
            <a:off x="6105523" y="2959698"/>
            <a:ext cx="3220991" cy="2832100"/>
          </a:xfrm>
          <a:prstGeom prst="rect">
            <a:avLst/>
          </a:prstGeom>
          <a:noFill/>
        </p:spPr>
        <p:txBody>
          <a:bodyPr wrap="square" rtlCol="0">
            <a:spAutoFit/>
          </a:bodyPr>
          <a:lstStyle/>
          <a:p>
            <a:pPr algn="just">
              <a:lnSpc>
                <a:spcPct val="110000"/>
              </a:lnSpc>
            </a:pP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在学习之余</a:t>
            </a:r>
            <a:r>
              <a:rPr lang="zh-CN" altLang="en-US"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，可以</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开始准备银行从业资格证</a:t>
            </a:r>
            <a:r>
              <a:rPr lang="zh-CN" altLang="en-US"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，证券从业资格证、保险</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从业资格证，期货从业资格证，会计从业资格证的考试。以就业为目标的同学，可以准备</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CFA,FRM</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等高等级证书，以考研为目标的同学，可暂缓高等级证书的准备，更侧重于考研的准备。</a:t>
            </a:r>
            <a:endPar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grpSp>
        <p:nvGrpSpPr>
          <p:cNvPr id="26" name="组合 25"/>
          <p:cNvGrpSpPr/>
          <p:nvPr/>
        </p:nvGrpSpPr>
        <p:grpSpPr>
          <a:xfrm>
            <a:off x="540337" y="3055667"/>
            <a:ext cx="196101" cy="196101"/>
            <a:chOff x="1389761" y="2111236"/>
            <a:chExt cx="196101" cy="196101"/>
          </a:xfrm>
        </p:grpSpPr>
        <p:sp>
          <p:nvSpPr>
            <p:cNvPr id="27" name="矩形 26"/>
            <p:cNvSpPr/>
            <p:nvPr/>
          </p:nvSpPr>
          <p:spPr>
            <a:xfrm>
              <a:off x="1389761" y="2111236"/>
              <a:ext cx="196101" cy="1961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9"/>
            <p:cNvSpPr/>
            <p:nvPr/>
          </p:nvSpPr>
          <p:spPr bwMode="auto">
            <a:xfrm>
              <a:off x="1413970" y="2129319"/>
              <a:ext cx="157206" cy="15041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bg1"/>
            </a:solidFill>
            <a:ln>
              <a:noFill/>
            </a:ln>
          </p:spPr>
          <p:txBody>
            <a:bodyPr vert="horz" wrap="square" lIns="91440" tIns="45720" rIns="91440" bIns="45720" numCol="1" anchor="t" anchorCtr="0" compatLnSpc="1"/>
            <a:lstStyle/>
            <a:p>
              <a:endParaRPr lang="zh-CN" altLang="en-US" dirty="0"/>
            </a:p>
          </p:txBody>
        </p:sp>
      </p:grpSp>
      <p:sp>
        <p:nvSpPr>
          <p:cNvPr id="29" name="文本框 28"/>
          <p:cNvSpPr txBox="1"/>
          <p:nvPr/>
        </p:nvSpPr>
        <p:spPr>
          <a:xfrm>
            <a:off x="772123" y="2985073"/>
            <a:ext cx="2818403" cy="1918335"/>
          </a:xfrm>
          <a:prstGeom prst="rect">
            <a:avLst/>
          </a:prstGeom>
          <a:noFill/>
        </p:spPr>
        <p:txBody>
          <a:bodyPr wrap="square" rtlCol="0">
            <a:spAutoFit/>
          </a:bodyPr>
          <a:lstStyle/>
          <a:p>
            <a:pPr>
              <a:lnSpc>
                <a:spcPct val="110000"/>
              </a:lnSpc>
            </a:pP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对金融数据分析感兴趣的同学，建议第</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4</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学期选修</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Python</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程序设计，第</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6</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学期选修金融数据挖掘，且至少掌握</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Stata</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SAS</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R</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a:t>
            </a:r>
            <a:r>
              <a:rPr lang="en-US" altLang="zh-CN" dirty="0" err="1">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Matlab</a:t>
            </a:r>
            <a:r>
              <a:rPr lang="zh-CN" altLang="en-US"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中一</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门专用语言。</a:t>
            </a:r>
            <a:endPar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grpSp>
        <p:nvGrpSpPr>
          <p:cNvPr id="31" name="组合 30"/>
          <p:cNvGrpSpPr/>
          <p:nvPr/>
        </p:nvGrpSpPr>
        <p:grpSpPr>
          <a:xfrm>
            <a:off x="3943342" y="1303787"/>
            <a:ext cx="196101" cy="196101"/>
            <a:chOff x="1389761" y="2111236"/>
            <a:chExt cx="196101" cy="196101"/>
          </a:xfrm>
        </p:grpSpPr>
        <p:sp>
          <p:nvSpPr>
            <p:cNvPr id="32" name="矩形 31"/>
            <p:cNvSpPr/>
            <p:nvPr/>
          </p:nvSpPr>
          <p:spPr>
            <a:xfrm>
              <a:off x="1389761" y="2111236"/>
              <a:ext cx="196101" cy="1961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9"/>
            <p:cNvSpPr/>
            <p:nvPr/>
          </p:nvSpPr>
          <p:spPr bwMode="auto">
            <a:xfrm>
              <a:off x="1413970" y="2129319"/>
              <a:ext cx="157206" cy="15041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34" name="文本框 33"/>
          <p:cNvSpPr txBox="1"/>
          <p:nvPr/>
        </p:nvSpPr>
        <p:spPr>
          <a:xfrm>
            <a:off x="4109987" y="907718"/>
            <a:ext cx="5811239" cy="1614170"/>
          </a:xfrm>
          <a:prstGeom prst="rect">
            <a:avLst/>
          </a:prstGeom>
          <a:noFill/>
        </p:spPr>
        <p:txBody>
          <a:bodyPr wrap="square" rtlCol="0">
            <a:spAutoFit/>
          </a:bodyPr>
          <a:lstStyle/>
          <a:p>
            <a:pPr algn="just">
              <a:lnSpc>
                <a:spcPct val="110000"/>
              </a:lnSpc>
            </a:pPr>
            <a:r>
              <a:rPr lang="zh-CN" altLang="en-US" b="1"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金融学方向</a:t>
            </a:r>
            <a:r>
              <a:rPr lang="zh-CN" altLang="en-US"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：投资</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组合</a:t>
            </a:r>
            <a:r>
              <a:rPr lang="zh-CN" altLang="en-US"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管理</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金融理财、国际</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结算（双语</a:t>
            </a:r>
            <a:r>
              <a:rPr lang="zh-CN" altLang="en-US"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）、金融</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法</a:t>
            </a:r>
            <a:r>
              <a:rPr lang="zh-CN" altLang="en-US"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，金融计量学</a:t>
            </a:r>
            <a:endParaRPr lang="en-US" altLang="zh-CN"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r>
              <a:rPr lang="zh-CN" altLang="en-US" b="1"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金融科技方向</a:t>
            </a:r>
            <a:r>
              <a:rPr lang="zh-CN" altLang="en-US"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 Python</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金融量化</a:t>
            </a:r>
            <a:r>
              <a:rPr lang="zh-CN" altLang="en-US"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分析、金融数据挖掘、固定</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收益证券</a:t>
            </a:r>
            <a:r>
              <a:rPr lang="zh-CN" altLang="en-US"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（英）、量化</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投资</a:t>
            </a:r>
            <a:r>
              <a:rPr lang="zh-CN" altLang="en-US"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分析、金融经济学</a:t>
            </a:r>
            <a:endParaRPr lang="en-US" altLang="zh-CN"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r>
              <a:rPr lang="zh-CN" altLang="en-US"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上面为专业</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选修课，其中可根据自己的兴趣选择</a:t>
            </a:r>
            <a:r>
              <a:rPr lang="zh-CN" altLang="en-US"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至少</a:t>
            </a:r>
            <a:r>
              <a:rPr lang="en-US" altLang="zh-CN"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2</a:t>
            </a:r>
            <a:r>
              <a:rPr lang="zh-CN" altLang="en-US"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门</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a:t>
            </a:r>
            <a:endPar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sp>
        <p:nvSpPr>
          <p:cNvPr id="35" name="文本框 34"/>
          <p:cNvSpPr txBox="1"/>
          <p:nvPr/>
        </p:nvSpPr>
        <p:spPr>
          <a:xfrm>
            <a:off x="4575077" y="2576073"/>
            <a:ext cx="493000" cy="369332"/>
          </a:xfrm>
          <a:prstGeom prst="rect">
            <a:avLst/>
          </a:prstGeom>
          <a:noFill/>
        </p:spPr>
        <p:txBody>
          <a:bodyPr wrap="square" rtlCol="0">
            <a:spAutoFit/>
          </a:bodyPr>
          <a:lstStyle/>
          <a:p>
            <a:pPr algn="ctr"/>
            <a:r>
              <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rPr>
              <a:t>01</a:t>
            </a:r>
            <a:endPar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36" name="文本框 35"/>
          <p:cNvSpPr txBox="1"/>
          <p:nvPr/>
        </p:nvSpPr>
        <p:spPr>
          <a:xfrm>
            <a:off x="5475496" y="4127253"/>
            <a:ext cx="493000" cy="369332"/>
          </a:xfrm>
          <a:prstGeom prst="rect">
            <a:avLst/>
          </a:prstGeom>
          <a:noFill/>
        </p:spPr>
        <p:txBody>
          <a:bodyPr wrap="square" rtlCol="0">
            <a:spAutoFit/>
          </a:bodyPr>
          <a:lstStyle/>
          <a:p>
            <a:pPr algn="ctr"/>
            <a:r>
              <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rPr>
              <a:t>02</a:t>
            </a:r>
            <a:endPar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37" name="文本框 36"/>
          <p:cNvSpPr txBox="1"/>
          <p:nvPr/>
        </p:nvSpPr>
        <p:spPr>
          <a:xfrm>
            <a:off x="3675006" y="4127253"/>
            <a:ext cx="493000" cy="369332"/>
          </a:xfrm>
          <a:prstGeom prst="rect">
            <a:avLst/>
          </a:prstGeom>
          <a:noFill/>
        </p:spPr>
        <p:txBody>
          <a:bodyPr wrap="square" rtlCol="0">
            <a:spAutoFit/>
          </a:bodyPr>
          <a:lstStyle/>
          <a:p>
            <a:pPr algn="ctr"/>
            <a:r>
              <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rPr>
              <a:t>03</a:t>
            </a:r>
            <a:endPar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8" y="3581532"/>
            <a:ext cx="1291142" cy="378470"/>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327886" y="4348237"/>
            <a:ext cx="1526027"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学习攻略</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8" y="193994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89" y="4539901"/>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4" y="447933"/>
            <a:ext cx="5258480"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学习攻略</a:t>
            </a:r>
            <a:r>
              <a:rPr lang="en-US" alt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备注</a:t>
            </a:r>
            <a:endParaRPr lang="zh-CN" altLang="en-US" sz="3200" b="1" dirty="0">
              <a:latin typeface="微软雅黑" panose="020B0503020204020204" pitchFamily="34" charset="-122"/>
              <a:ea typeface="微软雅黑" panose="020B0503020204020204" pitchFamily="34" charset="-122"/>
            </a:endParaRPr>
          </a:p>
        </p:txBody>
      </p:sp>
      <p:sp>
        <p:nvSpPr>
          <p:cNvPr id="14" name="等腰三角形 13"/>
          <p:cNvSpPr/>
          <p:nvPr/>
        </p:nvSpPr>
        <p:spPr>
          <a:xfrm>
            <a:off x="3818139" y="2685268"/>
            <a:ext cx="1957886" cy="1687833"/>
          </a:xfrm>
          <a:prstGeom prs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19"/>
          <p:cNvSpPr/>
          <p:nvPr/>
        </p:nvSpPr>
        <p:spPr bwMode="auto">
          <a:xfrm>
            <a:off x="4521869" y="2456250"/>
            <a:ext cx="599418" cy="599417"/>
          </a:xfrm>
          <a:custGeom>
            <a:avLst/>
            <a:gdLst>
              <a:gd name="T0" fmla="*/ 177 w 201"/>
              <a:gd name="T1" fmla="*/ 56 h 201"/>
              <a:gd name="T2" fmla="*/ 145 w 201"/>
              <a:gd name="T3" fmla="*/ 177 h 201"/>
              <a:gd name="T4" fmla="*/ 24 w 201"/>
              <a:gd name="T5" fmla="*/ 144 h 201"/>
              <a:gd name="T6" fmla="*/ 57 w 201"/>
              <a:gd name="T7" fmla="*/ 24 h 201"/>
              <a:gd name="T8" fmla="*/ 177 w 201"/>
              <a:gd name="T9" fmla="*/ 56 h 201"/>
            </a:gdLst>
            <a:ahLst/>
            <a:cxnLst>
              <a:cxn ang="0">
                <a:pos x="T0" y="T1"/>
              </a:cxn>
              <a:cxn ang="0">
                <a:pos x="T2" y="T3"/>
              </a:cxn>
              <a:cxn ang="0">
                <a:pos x="T4" y="T5"/>
              </a:cxn>
              <a:cxn ang="0">
                <a:pos x="T6" y="T7"/>
              </a:cxn>
              <a:cxn ang="0">
                <a:pos x="T8" y="T9"/>
              </a:cxn>
            </a:cxnLst>
            <a:rect l="0" t="0" r="r" b="b"/>
            <a:pathLst>
              <a:path w="201" h="201">
                <a:moveTo>
                  <a:pt x="177" y="56"/>
                </a:moveTo>
                <a:cubicBezTo>
                  <a:pt x="201" y="98"/>
                  <a:pt x="187" y="152"/>
                  <a:pt x="145" y="177"/>
                </a:cubicBezTo>
                <a:cubicBezTo>
                  <a:pt x="103" y="201"/>
                  <a:pt x="49" y="186"/>
                  <a:pt x="24" y="144"/>
                </a:cubicBezTo>
                <a:cubicBezTo>
                  <a:pt x="0" y="102"/>
                  <a:pt x="14" y="48"/>
                  <a:pt x="57" y="24"/>
                </a:cubicBezTo>
                <a:cubicBezTo>
                  <a:pt x="99" y="0"/>
                  <a:pt x="153" y="14"/>
                  <a:pt x="177" y="56"/>
                </a:cubicBezTo>
                <a:close/>
              </a:path>
            </a:pathLst>
          </a:custGeom>
          <a:solidFill>
            <a:schemeClr val="tx1"/>
          </a:solidFill>
          <a:ln>
            <a:noFill/>
          </a:ln>
        </p:spPr>
        <p:txBody>
          <a:bodyPr vert="horz" wrap="square" lIns="121920" tIns="60960" rIns="121920" bIns="60960" numCol="1" anchor="t" anchorCtr="0" compatLnSpc="1"/>
          <a:lstStyle/>
          <a:p>
            <a:endParaRPr lang="zh-CN" altLang="en-US" sz="2400">
              <a:solidFill>
                <a:prstClr val="black"/>
              </a:solidFill>
            </a:endParaRPr>
          </a:p>
        </p:txBody>
      </p:sp>
      <p:sp>
        <p:nvSpPr>
          <p:cNvPr id="18" name="Freeform 18"/>
          <p:cNvSpPr/>
          <p:nvPr/>
        </p:nvSpPr>
        <p:spPr bwMode="auto">
          <a:xfrm>
            <a:off x="5419102" y="4012211"/>
            <a:ext cx="601941" cy="599417"/>
          </a:xfrm>
          <a:custGeom>
            <a:avLst/>
            <a:gdLst>
              <a:gd name="T0" fmla="*/ 177 w 202"/>
              <a:gd name="T1" fmla="*/ 144 h 201"/>
              <a:gd name="T2" fmla="*/ 57 w 202"/>
              <a:gd name="T3" fmla="*/ 177 h 201"/>
              <a:gd name="T4" fmla="*/ 25 w 202"/>
              <a:gd name="T5" fmla="*/ 56 h 201"/>
              <a:gd name="T6" fmla="*/ 145 w 202"/>
              <a:gd name="T7" fmla="*/ 24 h 201"/>
              <a:gd name="T8" fmla="*/ 177 w 202"/>
              <a:gd name="T9" fmla="*/ 144 h 201"/>
            </a:gdLst>
            <a:ahLst/>
            <a:cxnLst>
              <a:cxn ang="0">
                <a:pos x="T0" y="T1"/>
              </a:cxn>
              <a:cxn ang="0">
                <a:pos x="T2" y="T3"/>
              </a:cxn>
              <a:cxn ang="0">
                <a:pos x="T4" y="T5"/>
              </a:cxn>
              <a:cxn ang="0">
                <a:pos x="T6" y="T7"/>
              </a:cxn>
              <a:cxn ang="0">
                <a:pos x="T8" y="T9"/>
              </a:cxn>
            </a:cxnLst>
            <a:rect l="0" t="0" r="r" b="b"/>
            <a:pathLst>
              <a:path w="202" h="201">
                <a:moveTo>
                  <a:pt x="177" y="144"/>
                </a:moveTo>
                <a:cubicBezTo>
                  <a:pt x="153" y="186"/>
                  <a:pt x="99" y="201"/>
                  <a:pt x="57" y="177"/>
                </a:cubicBezTo>
                <a:cubicBezTo>
                  <a:pt x="15" y="152"/>
                  <a:pt x="0" y="98"/>
                  <a:pt x="25" y="56"/>
                </a:cubicBezTo>
                <a:cubicBezTo>
                  <a:pt x="49" y="14"/>
                  <a:pt x="103" y="0"/>
                  <a:pt x="145" y="24"/>
                </a:cubicBezTo>
                <a:cubicBezTo>
                  <a:pt x="187" y="48"/>
                  <a:pt x="202" y="102"/>
                  <a:pt x="177" y="144"/>
                </a:cubicBezTo>
                <a:close/>
              </a:path>
            </a:pathLst>
          </a:custGeom>
          <a:solidFill>
            <a:schemeClr val="tx1"/>
          </a:solidFill>
          <a:ln>
            <a:noFill/>
          </a:ln>
        </p:spPr>
        <p:txBody>
          <a:bodyPr vert="horz" wrap="square" lIns="121920" tIns="60960" rIns="121920" bIns="60960" numCol="1" anchor="t" anchorCtr="0" compatLnSpc="1"/>
          <a:lstStyle/>
          <a:p>
            <a:endParaRPr lang="zh-CN" altLang="en-US" sz="2400">
              <a:solidFill>
                <a:prstClr val="black"/>
              </a:solidFill>
            </a:endParaRPr>
          </a:p>
        </p:txBody>
      </p:sp>
      <p:sp>
        <p:nvSpPr>
          <p:cNvPr id="19" name="Freeform 17"/>
          <p:cNvSpPr/>
          <p:nvPr/>
        </p:nvSpPr>
        <p:spPr bwMode="auto">
          <a:xfrm>
            <a:off x="3624635" y="4012211"/>
            <a:ext cx="599418" cy="599417"/>
          </a:xfrm>
          <a:custGeom>
            <a:avLst/>
            <a:gdLst>
              <a:gd name="T0" fmla="*/ 177 w 201"/>
              <a:gd name="T1" fmla="*/ 144 h 201"/>
              <a:gd name="T2" fmla="*/ 56 w 201"/>
              <a:gd name="T3" fmla="*/ 177 h 201"/>
              <a:gd name="T4" fmla="*/ 24 w 201"/>
              <a:gd name="T5" fmla="*/ 56 h 201"/>
              <a:gd name="T6" fmla="*/ 144 w 201"/>
              <a:gd name="T7" fmla="*/ 24 h 201"/>
              <a:gd name="T8" fmla="*/ 177 w 201"/>
              <a:gd name="T9" fmla="*/ 144 h 201"/>
            </a:gdLst>
            <a:ahLst/>
            <a:cxnLst>
              <a:cxn ang="0">
                <a:pos x="T0" y="T1"/>
              </a:cxn>
              <a:cxn ang="0">
                <a:pos x="T2" y="T3"/>
              </a:cxn>
              <a:cxn ang="0">
                <a:pos x="T4" y="T5"/>
              </a:cxn>
              <a:cxn ang="0">
                <a:pos x="T6" y="T7"/>
              </a:cxn>
              <a:cxn ang="0">
                <a:pos x="T8" y="T9"/>
              </a:cxn>
            </a:cxnLst>
            <a:rect l="0" t="0" r="r" b="b"/>
            <a:pathLst>
              <a:path w="201" h="201">
                <a:moveTo>
                  <a:pt x="177" y="144"/>
                </a:moveTo>
                <a:cubicBezTo>
                  <a:pt x="152" y="186"/>
                  <a:pt x="98" y="201"/>
                  <a:pt x="56" y="177"/>
                </a:cubicBezTo>
                <a:cubicBezTo>
                  <a:pt x="14" y="152"/>
                  <a:pt x="0" y="98"/>
                  <a:pt x="24" y="56"/>
                </a:cubicBezTo>
                <a:cubicBezTo>
                  <a:pt x="48" y="14"/>
                  <a:pt x="102" y="0"/>
                  <a:pt x="144" y="24"/>
                </a:cubicBezTo>
                <a:cubicBezTo>
                  <a:pt x="186" y="48"/>
                  <a:pt x="201" y="102"/>
                  <a:pt x="177" y="144"/>
                </a:cubicBezTo>
                <a:close/>
              </a:path>
            </a:pathLst>
          </a:custGeom>
          <a:solidFill>
            <a:schemeClr val="tx1"/>
          </a:solidFill>
          <a:ln>
            <a:noFill/>
          </a:ln>
        </p:spPr>
        <p:txBody>
          <a:bodyPr vert="horz" wrap="square" lIns="121920" tIns="60960" rIns="121920" bIns="60960" numCol="1" anchor="t" anchorCtr="0" compatLnSpc="1"/>
          <a:lstStyle/>
          <a:p>
            <a:endParaRPr lang="zh-CN" altLang="en-US" sz="2400">
              <a:solidFill>
                <a:prstClr val="black"/>
              </a:solidFill>
            </a:endParaRPr>
          </a:p>
        </p:txBody>
      </p:sp>
      <p:grpSp>
        <p:nvGrpSpPr>
          <p:cNvPr id="21" name="组合 20"/>
          <p:cNvGrpSpPr/>
          <p:nvPr/>
        </p:nvGrpSpPr>
        <p:grpSpPr>
          <a:xfrm>
            <a:off x="5899899" y="3064111"/>
            <a:ext cx="196101" cy="196101"/>
            <a:chOff x="1389761" y="2111236"/>
            <a:chExt cx="196101" cy="196101"/>
          </a:xfrm>
        </p:grpSpPr>
        <p:sp>
          <p:nvSpPr>
            <p:cNvPr id="22" name="矩形 21"/>
            <p:cNvSpPr/>
            <p:nvPr/>
          </p:nvSpPr>
          <p:spPr>
            <a:xfrm>
              <a:off x="1389761" y="2111236"/>
              <a:ext cx="196101" cy="1961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9"/>
            <p:cNvSpPr/>
            <p:nvPr/>
          </p:nvSpPr>
          <p:spPr bwMode="auto">
            <a:xfrm>
              <a:off x="1413970" y="2129319"/>
              <a:ext cx="157206" cy="15041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24" name="文本框 23"/>
          <p:cNvSpPr txBox="1"/>
          <p:nvPr/>
        </p:nvSpPr>
        <p:spPr>
          <a:xfrm>
            <a:off x="6105523" y="2959698"/>
            <a:ext cx="3220991" cy="2832100"/>
          </a:xfrm>
          <a:prstGeom prst="rect">
            <a:avLst/>
          </a:prstGeom>
          <a:noFill/>
        </p:spPr>
        <p:txBody>
          <a:bodyPr wrap="square" rtlCol="0">
            <a:spAutoFit/>
          </a:bodyPr>
          <a:lstStyle/>
          <a:p>
            <a:pPr algn="just">
              <a:lnSpc>
                <a:spcPct val="110000"/>
              </a:lnSpc>
            </a:pP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在学习之余，以就业为目标的同学，有这样一些证书可从大学二年级开始准备：银行从业资格证、证券从业资格证、保险从业资格证、期货从业资格证、投顾证等。还有如CFA,FRM等高等级证书；以考研为目标的同学，更侧重于考研的准备。</a:t>
            </a:r>
            <a:endPar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grpSp>
        <p:nvGrpSpPr>
          <p:cNvPr id="26" name="组合 25"/>
          <p:cNvGrpSpPr/>
          <p:nvPr/>
        </p:nvGrpSpPr>
        <p:grpSpPr>
          <a:xfrm>
            <a:off x="540337" y="3055667"/>
            <a:ext cx="196101" cy="196101"/>
            <a:chOff x="1389761" y="2111236"/>
            <a:chExt cx="196101" cy="196101"/>
          </a:xfrm>
        </p:grpSpPr>
        <p:sp>
          <p:nvSpPr>
            <p:cNvPr id="27" name="矩形 26"/>
            <p:cNvSpPr/>
            <p:nvPr/>
          </p:nvSpPr>
          <p:spPr>
            <a:xfrm>
              <a:off x="1389761" y="2111236"/>
              <a:ext cx="196101" cy="1961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9"/>
            <p:cNvSpPr/>
            <p:nvPr/>
          </p:nvSpPr>
          <p:spPr bwMode="auto">
            <a:xfrm>
              <a:off x="1413970" y="2129319"/>
              <a:ext cx="157206" cy="15041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bg1"/>
            </a:solidFill>
            <a:ln>
              <a:noFill/>
            </a:ln>
          </p:spPr>
          <p:txBody>
            <a:bodyPr vert="horz" wrap="square" lIns="91440" tIns="45720" rIns="91440" bIns="45720" numCol="1" anchor="t" anchorCtr="0" compatLnSpc="1"/>
            <a:lstStyle/>
            <a:p>
              <a:endParaRPr lang="zh-CN" altLang="en-US" dirty="0"/>
            </a:p>
          </p:txBody>
        </p:sp>
      </p:grpSp>
      <p:sp>
        <p:nvSpPr>
          <p:cNvPr id="29" name="文本框 28"/>
          <p:cNvSpPr txBox="1"/>
          <p:nvPr/>
        </p:nvSpPr>
        <p:spPr>
          <a:xfrm>
            <a:off x="772123" y="2985073"/>
            <a:ext cx="2818403" cy="2223135"/>
          </a:xfrm>
          <a:prstGeom prst="rect">
            <a:avLst/>
          </a:prstGeom>
          <a:noFill/>
        </p:spPr>
        <p:txBody>
          <a:bodyPr wrap="square" rtlCol="0">
            <a:spAutoFit/>
          </a:bodyPr>
          <a:lstStyle/>
          <a:p>
            <a:pPr>
              <a:lnSpc>
                <a:spcPct val="110000"/>
              </a:lnSpc>
            </a:pP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对金融数据分析感兴趣的同学，建议第</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4</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学期选修</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Python</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程序设计，第</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6</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学期选修金融数据挖掘，且至少掌握</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Stata</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SAS</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R</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a:t>
            </a:r>
            <a:r>
              <a:rPr lang="en-US" altLang="zh-CN" dirty="0" err="1">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Matlab</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中至少一门专用语言。</a:t>
            </a:r>
            <a:endPar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grpSp>
        <p:nvGrpSpPr>
          <p:cNvPr id="31" name="组合 30"/>
          <p:cNvGrpSpPr/>
          <p:nvPr/>
        </p:nvGrpSpPr>
        <p:grpSpPr>
          <a:xfrm>
            <a:off x="3943342" y="1303787"/>
            <a:ext cx="196101" cy="196101"/>
            <a:chOff x="1389761" y="2111236"/>
            <a:chExt cx="196101" cy="196101"/>
          </a:xfrm>
        </p:grpSpPr>
        <p:sp>
          <p:nvSpPr>
            <p:cNvPr id="32" name="矩形 31"/>
            <p:cNvSpPr/>
            <p:nvPr/>
          </p:nvSpPr>
          <p:spPr>
            <a:xfrm>
              <a:off x="1389761" y="2111236"/>
              <a:ext cx="196101" cy="1961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9"/>
            <p:cNvSpPr/>
            <p:nvPr/>
          </p:nvSpPr>
          <p:spPr bwMode="auto">
            <a:xfrm>
              <a:off x="1413970" y="2129319"/>
              <a:ext cx="157206" cy="15041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34" name="文本框 33"/>
          <p:cNvSpPr txBox="1"/>
          <p:nvPr/>
        </p:nvSpPr>
        <p:spPr>
          <a:xfrm>
            <a:off x="4109987" y="1219849"/>
            <a:ext cx="5811239" cy="1309370"/>
          </a:xfrm>
          <a:prstGeom prst="rect">
            <a:avLst/>
          </a:prstGeom>
          <a:noFill/>
        </p:spPr>
        <p:txBody>
          <a:bodyPr wrap="square" rtlCol="0">
            <a:spAutoFit/>
          </a:bodyPr>
          <a:lstStyle/>
          <a:p>
            <a:pPr algn="just">
              <a:lnSpc>
                <a:spcPct val="110000"/>
              </a:lnSpc>
            </a:pP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上表中标注红色的课程：投资组合管理，中央银行学，上市公司财务报告分析，国际结算（双语），金融法，金融数据挖掘，固定收益证券（全英文），量化投资分析为专业选修课，其中可根据自己的兴趣选择至少4门。</a:t>
            </a:r>
            <a:endParaRPr lang="zh-CN" altLang="en-US"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35" name="文本框 34"/>
          <p:cNvSpPr txBox="1"/>
          <p:nvPr/>
        </p:nvSpPr>
        <p:spPr>
          <a:xfrm>
            <a:off x="4575077" y="2576073"/>
            <a:ext cx="493000" cy="369332"/>
          </a:xfrm>
          <a:prstGeom prst="rect">
            <a:avLst/>
          </a:prstGeom>
          <a:noFill/>
        </p:spPr>
        <p:txBody>
          <a:bodyPr wrap="square" rtlCol="0">
            <a:spAutoFit/>
          </a:bodyPr>
          <a:lstStyle/>
          <a:p>
            <a:pPr algn="ctr"/>
            <a:r>
              <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rPr>
              <a:t>01</a:t>
            </a:r>
            <a:endPar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36" name="文本框 35"/>
          <p:cNvSpPr txBox="1"/>
          <p:nvPr/>
        </p:nvSpPr>
        <p:spPr>
          <a:xfrm>
            <a:off x="5475496" y="4127253"/>
            <a:ext cx="493000" cy="369332"/>
          </a:xfrm>
          <a:prstGeom prst="rect">
            <a:avLst/>
          </a:prstGeom>
          <a:noFill/>
        </p:spPr>
        <p:txBody>
          <a:bodyPr wrap="square" rtlCol="0">
            <a:spAutoFit/>
          </a:bodyPr>
          <a:lstStyle/>
          <a:p>
            <a:pPr algn="ctr"/>
            <a:r>
              <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rPr>
              <a:t>02</a:t>
            </a:r>
            <a:endPar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37" name="文本框 36"/>
          <p:cNvSpPr txBox="1"/>
          <p:nvPr/>
        </p:nvSpPr>
        <p:spPr>
          <a:xfrm>
            <a:off x="3675006" y="4127253"/>
            <a:ext cx="493000" cy="369332"/>
          </a:xfrm>
          <a:prstGeom prst="rect">
            <a:avLst/>
          </a:prstGeom>
          <a:noFill/>
        </p:spPr>
        <p:txBody>
          <a:bodyPr wrap="square" rtlCol="0">
            <a:spAutoFit/>
          </a:bodyPr>
          <a:lstStyle/>
          <a:p>
            <a:pPr algn="ctr"/>
            <a:r>
              <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rPr>
              <a:t>03</a:t>
            </a:r>
            <a:endPar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754380" y="1036320"/>
            <a:ext cx="8450580" cy="5678170"/>
          </a:xfrm>
          <a:prstGeom prst="rect">
            <a:avLst/>
          </a:prstGeom>
        </p:spPr>
      </p:pic>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8" y="3581532"/>
            <a:ext cx="1291142" cy="378470"/>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387707" y="5210202"/>
            <a:ext cx="1416697"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培养质量</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39099"/>
            <a:ext cx="1121526"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8" y="193994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607" y="5372459"/>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3" y="447933"/>
            <a:ext cx="6776349"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培养质量</a:t>
            </a:r>
            <a:r>
              <a:rPr lang="en-US" alt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重要奖项学生获奖情况</a:t>
            </a:r>
            <a:endParaRPr lang="zh-CN" altLang="en-US" sz="3200" b="1" dirty="0">
              <a:latin typeface="微软雅黑" panose="020B0503020204020204" pitchFamily="34" charset="-122"/>
              <a:ea typeface="微软雅黑" panose="020B0503020204020204" pitchFamily="34" charset="-122"/>
            </a:endParaRPr>
          </a:p>
        </p:txBody>
      </p:sp>
      <p:sp>
        <p:nvSpPr>
          <p:cNvPr id="17" name="Freeform 9"/>
          <p:cNvSpPr/>
          <p:nvPr/>
        </p:nvSpPr>
        <p:spPr bwMode="auto">
          <a:xfrm>
            <a:off x="8398510" y="3654425"/>
            <a:ext cx="1523365" cy="3202940"/>
          </a:xfrm>
          <a:custGeom>
            <a:avLst/>
            <a:gdLst>
              <a:gd name="T0" fmla="*/ 312 w 315"/>
              <a:gd name="T1" fmla="*/ 691 h 909"/>
              <a:gd name="T2" fmla="*/ 302 w 315"/>
              <a:gd name="T3" fmla="*/ 582 h 909"/>
              <a:gd name="T4" fmla="*/ 294 w 315"/>
              <a:gd name="T5" fmla="*/ 528 h 909"/>
              <a:gd name="T6" fmla="*/ 284 w 315"/>
              <a:gd name="T7" fmla="*/ 474 h 909"/>
              <a:gd name="T8" fmla="*/ 271 w 315"/>
              <a:gd name="T9" fmla="*/ 421 h 909"/>
              <a:gd name="T10" fmla="*/ 253 w 315"/>
              <a:gd name="T11" fmla="*/ 368 h 909"/>
              <a:gd name="T12" fmla="*/ 232 w 315"/>
              <a:gd name="T13" fmla="*/ 317 h 909"/>
              <a:gd name="T14" fmla="*/ 210 w 315"/>
              <a:gd name="T15" fmla="*/ 267 h 909"/>
              <a:gd name="T16" fmla="*/ 162 w 315"/>
              <a:gd name="T17" fmla="*/ 168 h 909"/>
              <a:gd name="T18" fmla="*/ 122 w 315"/>
              <a:gd name="T19" fmla="*/ 106 h 909"/>
              <a:gd name="T20" fmla="*/ 117 w 315"/>
              <a:gd name="T21" fmla="*/ 28 h 909"/>
              <a:gd name="T22" fmla="*/ 28 w 315"/>
              <a:gd name="T23" fmla="*/ 23 h 909"/>
              <a:gd name="T24" fmla="*/ 23 w 315"/>
              <a:gd name="T25" fmla="*/ 112 h 909"/>
              <a:gd name="T26" fmla="*/ 91 w 315"/>
              <a:gd name="T27" fmla="*/ 130 h 909"/>
              <a:gd name="T28" fmla="*/ 183 w 315"/>
              <a:gd name="T29" fmla="*/ 280 h 909"/>
              <a:gd name="T30" fmla="*/ 207 w 315"/>
              <a:gd name="T31" fmla="*/ 329 h 909"/>
              <a:gd name="T32" fmla="*/ 229 w 315"/>
              <a:gd name="T33" fmla="*/ 378 h 909"/>
              <a:gd name="T34" fmla="*/ 249 w 315"/>
              <a:gd name="T35" fmla="*/ 428 h 909"/>
              <a:gd name="T36" fmla="*/ 265 w 315"/>
              <a:gd name="T37" fmla="*/ 479 h 909"/>
              <a:gd name="T38" fmla="*/ 277 w 315"/>
              <a:gd name="T39" fmla="*/ 532 h 909"/>
              <a:gd name="T40" fmla="*/ 288 w 315"/>
              <a:gd name="T41" fmla="*/ 585 h 909"/>
              <a:gd name="T42" fmla="*/ 302 w 315"/>
              <a:gd name="T43" fmla="*/ 692 h 909"/>
              <a:gd name="T44" fmla="*/ 302 w 315"/>
              <a:gd name="T45" fmla="*/ 909 h 909"/>
              <a:gd name="T46" fmla="*/ 312 w 315"/>
              <a:gd name="T47" fmla="*/ 691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5" h="909">
                <a:moveTo>
                  <a:pt x="312" y="691"/>
                </a:moveTo>
                <a:cubicBezTo>
                  <a:pt x="310" y="655"/>
                  <a:pt x="307" y="619"/>
                  <a:pt x="302" y="582"/>
                </a:cubicBezTo>
                <a:cubicBezTo>
                  <a:pt x="300" y="564"/>
                  <a:pt x="297" y="546"/>
                  <a:pt x="294" y="528"/>
                </a:cubicBezTo>
                <a:cubicBezTo>
                  <a:pt x="291" y="510"/>
                  <a:pt x="288" y="492"/>
                  <a:pt x="284" y="474"/>
                </a:cubicBezTo>
                <a:cubicBezTo>
                  <a:pt x="280" y="456"/>
                  <a:pt x="276" y="438"/>
                  <a:pt x="271" y="421"/>
                </a:cubicBezTo>
                <a:cubicBezTo>
                  <a:pt x="265" y="403"/>
                  <a:pt x="259" y="385"/>
                  <a:pt x="253" y="368"/>
                </a:cubicBezTo>
                <a:cubicBezTo>
                  <a:pt x="246" y="351"/>
                  <a:pt x="239" y="334"/>
                  <a:pt x="232" y="317"/>
                </a:cubicBezTo>
                <a:cubicBezTo>
                  <a:pt x="225" y="301"/>
                  <a:pt x="218" y="284"/>
                  <a:pt x="210" y="267"/>
                </a:cubicBezTo>
                <a:cubicBezTo>
                  <a:pt x="196" y="234"/>
                  <a:pt x="180" y="200"/>
                  <a:pt x="162" y="168"/>
                </a:cubicBezTo>
                <a:cubicBezTo>
                  <a:pt x="150" y="147"/>
                  <a:pt x="136" y="126"/>
                  <a:pt x="122" y="106"/>
                </a:cubicBezTo>
                <a:cubicBezTo>
                  <a:pt x="138" y="83"/>
                  <a:pt x="137" y="51"/>
                  <a:pt x="117" y="28"/>
                </a:cubicBezTo>
                <a:cubicBezTo>
                  <a:pt x="94" y="2"/>
                  <a:pt x="54" y="0"/>
                  <a:pt x="28" y="23"/>
                </a:cubicBezTo>
                <a:cubicBezTo>
                  <a:pt x="2" y="46"/>
                  <a:pt x="0" y="86"/>
                  <a:pt x="23" y="112"/>
                </a:cubicBezTo>
                <a:cubicBezTo>
                  <a:pt x="41" y="132"/>
                  <a:pt x="68" y="138"/>
                  <a:pt x="91" y="130"/>
                </a:cubicBezTo>
                <a:cubicBezTo>
                  <a:pt x="128" y="175"/>
                  <a:pt x="157" y="227"/>
                  <a:pt x="183" y="280"/>
                </a:cubicBezTo>
                <a:cubicBezTo>
                  <a:pt x="191" y="296"/>
                  <a:pt x="199" y="312"/>
                  <a:pt x="207" y="329"/>
                </a:cubicBezTo>
                <a:cubicBezTo>
                  <a:pt x="215" y="345"/>
                  <a:pt x="222" y="361"/>
                  <a:pt x="229" y="378"/>
                </a:cubicBezTo>
                <a:cubicBezTo>
                  <a:pt x="237" y="394"/>
                  <a:pt x="244" y="411"/>
                  <a:pt x="249" y="428"/>
                </a:cubicBezTo>
                <a:cubicBezTo>
                  <a:pt x="255" y="444"/>
                  <a:pt x="260" y="462"/>
                  <a:pt x="265" y="479"/>
                </a:cubicBezTo>
                <a:cubicBezTo>
                  <a:pt x="269" y="496"/>
                  <a:pt x="273" y="514"/>
                  <a:pt x="277" y="532"/>
                </a:cubicBezTo>
                <a:cubicBezTo>
                  <a:pt x="281" y="549"/>
                  <a:pt x="284" y="567"/>
                  <a:pt x="288" y="585"/>
                </a:cubicBezTo>
                <a:cubicBezTo>
                  <a:pt x="294" y="620"/>
                  <a:pt x="298" y="656"/>
                  <a:pt x="302" y="692"/>
                </a:cubicBezTo>
                <a:cubicBezTo>
                  <a:pt x="308" y="764"/>
                  <a:pt x="308" y="837"/>
                  <a:pt x="302" y="909"/>
                </a:cubicBezTo>
                <a:cubicBezTo>
                  <a:pt x="311" y="837"/>
                  <a:pt x="315" y="764"/>
                  <a:pt x="312" y="691"/>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Oval 10"/>
          <p:cNvSpPr>
            <a:spLocks noChangeArrowheads="1"/>
          </p:cNvSpPr>
          <p:nvPr/>
        </p:nvSpPr>
        <p:spPr bwMode="auto">
          <a:xfrm>
            <a:off x="8513420" y="3769119"/>
            <a:ext cx="470045" cy="4722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文本框 18"/>
          <p:cNvSpPr txBox="1"/>
          <p:nvPr/>
        </p:nvSpPr>
        <p:spPr>
          <a:xfrm>
            <a:off x="8450917" y="3769118"/>
            <a:ext cx="595050" cy="369332"/>
          </a:xfrm>
          <a:prstGeom prst="rect">
            <a:avLst/>
          </a:prstGeom>
          <a:noFill/>
        </p:spPr>
        <p:txBody>
          <a:bodyPr wrap="square" rtlCol="0">
            <a:spAutoFit/>
          </a:bodyPr>
          <a:lstStyle/>
          <a:p>
            <a:pPr algn="ctr"/>
            <a:r>
              <a:rPr lang="en-US" altLang="zh-CN" dirty="0">
                <a:solidFill>
                  <a:schemeClr val="accent1"/>
                </a:solidFill>
                <a:latin typeface="华文细黑" panose="02010600040101010101" pitchFamily="2" charset="-122"/>
                <a:ea typeface="华文细黑" panose="02010600040101010101" pitchFamily="2" charset="-122"/>
                <a:cs typeface="Arial" panose="020B0604020202020204" pitchFamily="34" charset="0"/>
              </a:rPr>
              <a:t>01</a:t>
            </a:r>
            <a:endParaRPr lang="en-US" altLang="zh-CN" dirty="0">
              <a:solidFill>
                <a:schemeClr val="accent1"/>
              </a:solidFill>
              <a:latin typeface="华文细黑" panose="02010600040101010101" pitchFamily="2" charset="-122"/>
              <a:ea typeface="华文细黑" panose="02010600040101010101" pitchFamily="2" charset="-122"/>
              <a:cs typeface="Arial" panose="020B0604020202020204" pitchFamily="34" charset="0"/>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8" y="3581532"/>
            <a:ext cx="1291142" cy="378470"/>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387707" y="5210202"/>
            <a:ext cx="1416697"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培养质量</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39099"/>
            <a:ext cx="1121526"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8" y="193994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607" y="5372459"/>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3" y="447933"/>
            <a:ext cx="6776349"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培养质量</a:t>
            </a:r>
            <a:endParaRPr lang="zh-CN" altLang="en-US" sz="3200" b="1"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2455276" y="2041550"/>
            <a:ext cx="5511246" cy="3338195"/>
          </a:xfrm>
          <a:prstGeom prst="rect">
            <a:avLst/>
          </a:prstGeom>
          <a:noFill/>
        </p:spPr>
        <p:txBody>
          <a:bodyPr wrap="square" rtlCol="0">
            <a:spAutoFit/>
          </a:bodyPr>
          <a:lstStyle/>
          <a:p>
            <a:pPr algn="just">
              <a:lnSpc>
                <a:spcPct val="110000"/>
              </a:lnSpc>
            </a:pPr>
            <a:r>
              <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伴随着中国金融市场的改革、开放和上海国际金融中心建设，对高素质金融人才的需求也在增加。再加上我校金融专业人才培养质量不断提高。金融专业的本科就业率一直处于较高水平。每年截止</a:t>
            </a:r>
            <a:r>
              <a:rPr lang="en-US" altLang="zh-CN"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8</a:t>
            </a:r>
            <a:r>
              <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月份统计的金融专业就业率，近几年维持在平均</a:t>
            </a:r>
            <a:r>
              <a:rPr lang="en-US" altLang="zh-CN" sz="2400"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96%</a:t>
            </a:r>
            <a:r>
              <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左右，升学率（考研和出国）平均</a:t>
            </a:r>
            <a:r>
              <a:rPr lang="zh-CN" altLang="en-US" sz="2400"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在</a:t>
            </a:r>
            <a:r>
              <a:rPr lang="en-US" altLang="zh-CN" sz="2400" dirty="0" smtClean="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30%</a:t>
            </a:r>
            <a:r>
              <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左右。</a:t>
            </a:r>
            <a:endPar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grpSp>
        <p:nvGrpSpPr>
          <p:cNvPr id="22" name="组合 21"/>
          <p:cNvGrpSpPr/>
          <p:nvPr/>
        </p:nvGrpSpPr>
        <p:grpSpPr>
          <a:xfrm>
            <a:off x="7653718" y="427663"/>
            <a:ext cx="1332183" cy="1319036"/>
            <a:chOff x="1791773" y="2564122"/>
            <a:chExt cx="1332183" cy="1319036"/>
          </a:xfrm>
        </p:grpSpPr>
        <p:sp>
          <p:nvSpPr>
            <p:cNvPr id="23" name="十角星 13"/>
            <p:cNvSpPr/>
            <p:nvPr/>
          </p:nvSpPr>
          <p:spPr>
            <a:xfrm>
              <a:off x="1804920" y="2564122"/>
              <a:ext cx="1319036" cy="1319036"/>
            </a:xfrm>
            <a:prstGeom prst="star10">
              <a:avLst>
                <a:gd name="adj" fmla="val 45147"/>
                <a:gd name="hf" fmla="val 10514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3765"/>
              <a:endParaRPr lang="zh-CN" altLang="en-US" sz="1900">
                <a:solidFill>
                  <a:prstClr val="white"/>
                </a:solidFill>
              </a:endParaRPr>
            </a:p>
          </p:txBody>
        </p:sp>
        <p:sp>
          <p:nvSpPr>
            <p:cNvPr id="24" name="文本框 23"/>
            <p:cNvSpPr txBox="1"/>
            <p:nvPr/>
          </p:nvSpPr>
          <p:spPr>
            <a:xfrm>
              <a:off x="1791773" y="2900474"/>
              <a:ext cx="1304078" cy="646331"/>
            </a:xfrm>
            <a:prstGeom prst="rect">
              <a:avLst/>
            </a:prstGeom>
            <a:noFill/>
          </p:spPr>
          <p:txBody>
            <a:bodyPr wrap="square" rtlCol="0">
              <a:spAutoFit/>
            </a:bodyPr>
            <a:lstStyle/>
            <a:p>
              <a:pPr algn="ctr"/>
              <a:r>
                <a:rPr lang="zh-CN" altLang="en-US" dirty="0">
                  <a:solidFill>
                    <a:schemeClr val="bg1"/>
                  </a:solidFill>
                  <a:latin typeface="华文细黑" panose="02010600040101010101" pitchFamily="2" charset="-122"/>
                  <a:ea typeface="华文细黑" panose="02010600040101010101" pitchFamily="2" charset="-122"/>
                  <a:cs typeface="Arial" panose="020B0604020202020204" pitchFamily="34" charset="0"/>
                </a:rPr>
                <a:t>就业率</a:t>
              </a:r>
              <a:endPar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a:p>
              <a:pPr algn="ctr"/>
              <a:r>
                <a:rPr lang="zh-CN" altLang="en-US" dirty="0">
                  <a:solidFill>
                    <a:schemeClr val="bg1"/>
                  </a:solidFill>
                  <a:latin typeface="华文细黑" panose="02010600040101010101" pitchFamily="2" charset="-122"/>
                  <a:ea typeface="华文细黑" panose="02010600040101010101" pitchFamily="2" charset="-122"/>
                  <a:cs typeface="Arial" panose="020B0604020202020204" pitchFamily="34" charset="0"/>
                </a:rPr>
                <a:t>升学率</a:t>
              </a:r>
              <a:endPar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grpSp>
      <p:cxnSp>
        <p:nvCxnSpPr>
          <p:cNvPr id="25" name="直接连接符 24"/>
          <p:cNvCxnSpPr/>
          <p:nvPr/>
        </p:nvCxnSpPr>
        <p:spPr>
          <a:xfrm>
            <a:off x="7666865" y="1925881"/>
            <a:ext cx="1226457"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6" name="等腰三角形 25"/>
          <p:cNvSpPr/>
          <p:nvPr/>
        </p:nvSpPr>
        <p:spPr>
          <a:xfrm flipV="1">
            <a:off x="7666865" y="1932360"/>
            <a:ext cx="165056" cy="10271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17"/>
          <p:cNvSpPr/>
          <p:nvPr/>
        </p:nvSpPr>
        <p:spPr bwMode="auto">
          <a:xfrm>
            <a:off x="311150" y="3014980"/>
            <a:ext cx="2033270" cy="3843020"/>
          </a:xfrm>
          <a:custGeom>
            <a:avLst/>
            <a:gdLst>
              <a:gd name="T0" fmla="*/ 296 w 328"/>
              <a:gd name="T1" fmla="*/ 22 h 904"/>
              <a:gd name="T2" fmla="*/ 208 w 328"/>
              <a:gd name="T3" fmla="*/ 32 h 904"/>
              <a:gd name="T4" fmla="*/ 204 w 328"/>
              <a:gd name="T5" fmla="*/ 104 h 904"/>
              <a:gd name="T6" fmla="*/ 110 w 328"/>
              <a:gd name="T7" fmla="*/ 262 h 904"/>
              <a:gd name="T8" fmla="*/ 40 w 328"/>
              <a:gd name="T9" fmla="*/ 471 h 904"/>
              <a:gd name="T10" fmla="*/ 7 w 328"/>
              <a:gd name="T11" fmla="*/ 687 h 904"/>
              <a:gd name="T12" fmla="*/ 2 w 328"/>
              <a:gd name="T13" fmla="*/ 904 h 904"/>
              <a:gd name="T14" fmla="*/ 17 w 328"/>
              <a:gd name="T15" fmla="*/ 688 h 904"/>
              <a:gd name="T16" fmla="*/ 59 w 328"/>
              <a:gd name="T17" fmla="*/ 476 h 904"/>
              <a:gd name="T18" fmla="*/ 137 w 328"/>
              <a:gd name="T19" fmla="*/ 276 h 904"/>
              <a:gd name="T20" fmla="*/ 233 w 328"/>
              <a:gd name="T21" fmla="*/ 129 h 904"/>
              <a:gd name="T22" fmla="*/ 307 w 328"/>
              <a:gd name="T23" fmla="*/ 110 h 904"/>
              <a:gd name="T24" fmla="*/ 296 w 328"/>
              <a:gd name="T25" fmla="*/ 22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8" h="904">
                <a:moveTo>
                  <a:pt x="296" y="22"/>
                </a:moveTo>
                <a:cubicBezTo>
                  <a:pt x="269" y="0"/>
                  <a:pt x="229" y="5"/>
                  <a:pt x="208" y="32"/>
                </a:cubicBezTo>
                <a:cubicBezTo>
                  <a:pt x="191" y="53"/>
                  <a:pt x="190" y="82"/>
                  <a:pt x="204" y="104"/>
                </a:cubicBezTo>
                <a:cubicBezTo>
                  <a:pt x="167" y="153"/>
                  <a:pt x="135" y="207"/>
                  <a:pt x="110" y="262"/>
                </a:cubicBezTo>
                <a:cubicBezTo>
                  <a:pt x="79" y="329"/>
                  <a:pt x="56" y="399"/>
                  <a:pt x="40" y="471"/>
                </a:cubicBezTo>
                <a:cubicBezTo>
                  <a:pt x="23" y="542"/>
                  <a:pt x="13" y="614"/>
                  <a:pt x="7" y="687"/>
                </a:cubicBezTo>
                <a:cubicBezTo>
                  <a:pt x="1" y="759"/>
                  <a:pt x="0" y="832"/>
                  <a:pt x="2" y="904"/>
                </a:cubicBezTo>
                <a:cubicBezTo>
                  <a:pt x="3" y="832"/>
                  <a:pt x="8" y="759"/>
                  <a:pt x="17" y="688"/>
                </a:cubicBezTo>
                <a:cubicBezTo>
                  <a:pt x="26" y="616"/>
                  <a:pt x="39" y="545"/>
                  <a:pt x="59" y="476"/>
                </a:cubicBezTo>
                <a:cubicBezTo>
                  <a:pt x="78" y="406"/>
                  <a:pt x="104" y="339"/>
                  <a:pt x="137" y="276"/>
                </a:cubicBezTo>
                <a:cubicBezTo>
                  <a:pt x="164" y="223"/>
                  <a:pt x="196" y="174"/>
                  <a:pt x="233" y="129"/>
                </a:cubicBezTo>
                <a:cubicBezTo>
                  <a:pt x="258" y="140"/>
                  <a:pt x="289" y="133"/>
                  <a:pt x="307" y="110"/>
                </a:cubicBezTo>
                <a:cubicBezTo>
                  <a:pt x="328" y="83"/>
                  <a:pt x="324" y="43"/>
                  <a:pt x="296" y="22"/>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Oval 18"/>
          <p:cNvSpPr>
            <a:spLocks noChangeArrowheads="1"/>
          </p:cNvSpPr>
          <p:nvPr/>
        </p:nvSpPr>
        <p:spPr bwMode="auto">
          <a:xfrm>
            <a:off x="1697777" y="3117704"/>
            <a:ext cx="470045" cy="47004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文本框 28"/>
          <p:cNvSpPr txBox="1"/>
          <p:nvPr/>
        </p:nvSpPr>
        <p:spPr>
          <a:xfrm>
            <a:off x="1628720" y="3177051"/>
            <a:ext cx="595050" cy="369332"/>
          </a:xfrm>
          <a:prstGeom prst="rect">
            <a:avLst/>
          </a:prstGeom>
          <a:noFill/>
        </p:spPr>
        <p:txBody>
          <a:bodyPr wrap="square" rtlCol="0">
            <a:spAutoFit/>
          </a:bodyPr>
          <a:lstStyle/>
          <a:p>
            <a:pPr algn="ctr"/>
            <a:r>
              <a:rPr lang="en-US" altLang="zh-CN" dirty="0">
                <a:solidFill>
                  <a:schemeClr val="accent1"/>
                </a:solidFill>
                <a:latin typeface="华文细黑" panose="02010600040101010101" pitchFamily="2" charset="-122"/>
                <a:ea typeface="华文细黑" panose="02010600040101010101" pitchFamily="2" charset="-122"/>
                <a:cs typeface="Arial" panose="020B0604020202020204" pitchFamily="34" charset="0"/>
              </a:rPr>
              <a:t>02</a:t>
            </a:r>
            <a:endParaRPr lang="en-US" altLang="zh-CN" dirty="0">
              <a:solidFill>
                <a:schemeClr val="accent1"/>
              </a:solidFill>
              <a:latin typeface="华文细黑" panose="02010600040101010101" pitchFamily="2" charset="-122"/>
              <a:ea typeface="华文细黑" panose="02010600040101010101" pitchFamily="2" charset="-122"/>
              <a:cs typeface="Arial" panose="020B0604020202020204" pitchFamily="34" charset="0"/>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8" y="3581532"/>
            <a:ext cx="1291142" cy="378470"/>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387707" y="5210202"/>
            <a:ext cx="1416697"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培养质量</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39099"/>
            <a:ext cx="1121526"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8" y="193994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607" y="5372459"/>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3" y="447933"/>
            <a:ext cx="6776349"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培养质量</a:t>
            </a:r>
            <a:endParaRPr lang="zh-CN" altLang="en-US" sz="3200" b="1"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2455276" y="2041550"/>
            <a:ext cx="7276534" cy="4150360"/>
          </a:xfrm>
          <a:prstGeom prst="rect">
            <a:avLst/>
          </a:prstGeom>
          <a:noFill/>
        </p:spPr>
        <p:txBody>
          <a:bodyPr wrap="square" rtlCol="0">
            <a:spAutoFit/>
          </a:bodyPr>
          <a:lstStyle/>
          <a:p>
            <a:pPr algn="just">
              <a:lnSpc>
                <a:spcPct val="110000"/>
              </a:lnSpc>
            </a:pPr>
            <a:r>
              <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rPr>
              <a:t>本专业的毕业生遍布全国各地，既有在商业银行、证券公司、保险公司、信托投资公司等从事各类银行业务、证券业务、保险业务、信托业务等金融领域的工作；也有在工商企业、行政事业单位、咨询机构以及会计事务所工作，人才培养质量得到了社会的广泛认同。保研率和考研率较高，如考入复旦大学、北京大学、上海财经大学、中央财经大学、华东师范大学、上海外国语大学等知名高校，同时，出国留学人数也在增加，申请学校排名也较靠前，如英国伯明翰大学、美国约翰霍普金斯大学等。</a:t>
            </a:r>
            <a:endPar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endParaRPr>
          </a:p>
        </p:txBody>
      </p:sp>
      <p:grpSp>
        <p:nvGrpSpPr>
          <p:cNvPr id="22" name="组合 21"/>
          <p:cNvGrpSpPr/>
          <p:nvPr/>
        </p:nvGrpSpPr>
        <p:grpSpPr>
          <a:xfrm>
            <a:off x="7666865" y="427663"/>
            <a:ext cx="1319036" cy="1319036"/>
            <a:chOff x="1804920" y="2564122"/>
            <a:chExt cx="1319036" cy="1319036"/>
          </a:xfrm>
        </p:grpSpPr>
        <p:sp>
          <p:nvSpPr>
            <p:cNvPr id="23" name="十角星 13"/>
            <p:cNvSpPr/>
            <p:nvPr/>
          </p:nvSpPr>
          <p:spPr>
            <a:xfrm>
              <a:off x="1804920" y="2564122"/>
              <a:ext cx="1319036" cy="1319036"/>
            </a:xfrm>
            <a:prstGeom prst="star10">
              <a:avLst>
                <a:gd name="adj" fmla="val 45147"/>
                <a:gd name="hf" fmla="val 10514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3765"/>
              <a:endParaRPr lang="zh-CN" altLang="en-US" sz="1900">
                <a:solidFill>
                  <a:prstClr val="white"/>
                </a:solidFill>
              </a:endParaRPr>
            </a:p>
          </p:txBody>
        </p:sp>
        <p:sp>
          <p:nvSpPr>
            <p:cNvPr id="24" name="文本框 23"/>
            <p:cNvSpPr txBox="1"/>
            <p:nvPr/>
          </p:nvSpPr>
          <p:spPr>
            <a:xfrm>
              <a:off x="1804920" y="3052845"/>
              <a:ext cx="1304078" cy="369332"/>
            </a:xfrm>
            <a:prstGeom prst="rect">
              <a:avLst/>
            </a:prstGeom>
            <a:noFill/>
          </p:spPr>
          <p:txBody>
            <a:bodyPr wrap="square" rtlCol="0">
              <a:spAutoFit/>
            </a:bodyPr>
            <a:lstStyle/>
            <a:p>
              <a:pPr algn="ctr"/>
              <a:r>
                <a:rPr lang="zh-CN" altLang="en-US" dirty="0">
                  <a:solidFill>
                    <a:schemeClr val="bg1"/>
                  </a:solidFill>
                  <a:latin typeface="华文细黑" panose="02010600040101010101" pitchFamily="2" charset="-122"/>
                  <a:ea typeface="华文细黑" panose="02010600040101010101" pitchFamily="2" charset="-122"/>
                  <a:cs typeface="Arial" panose="020B0604020202020204" pitchFamily="34" charset="0"/>
                </a:rPr>
                <a:t>毕业去向</a:t>
              </a:r>
              <a:endPar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grpSp>
      <p:cxnSp>
        <p:nvCxnSpPr>
          <p:cNvPr id="25" name="直接连接符 24"/>
          <p:cNvCxnSpPr/>
          <p:nvPr/>
        </p:nvCxnSpPr>
        <p:spPr>
          <a:xfrm>
            <a:off x="7666865" y="1925881"/>
            <a:ext cx="1226457"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6" name="等腰三角形 25"/>
          <p:cNvSpPr/>
          <p:nvPr/>
        </p:nvSpPr>
        <p:spPr>
          <a:xfrm flipV="1">
            <a:off x="7666865" y="1932360"/>
            <a:ext cx="165056" cy="10271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17"/>
          <p:cNvSpPr/>
          <p:nvPr/>
        </p:nvSpPr>
        <p:spPr bwMode="auto">
          <a:xfrm>
            <a:off x="447675" y="3012440"/>
            <a:ext cx="1896745" cy="3829050"/>
          </a:xfrm>
          <a:custGeom>
            <a:avLst/>
            <a:gdLst>
              <a:gd name="T0" fmla="*/ 296 w 328"/>
              <a:gd name="T1" fmla="*/ 22 h 904"/>
              <a:gd name="T2" fmla="*/ 208 w 328"/>
              <a:gd name="T3" fmla="*/ 32 h 904"/>
              <a:gd name="T4" fmla="*/ 204 w 328"/>
              <a:gd name="T5" fmla="*/ 104 h 904"/>
              <a:gd name="T6" fmla="*/ 110 w 328"/>
              <a:gd name="T7" fmla="*/ 262 h 904"/>
              <a:gd name="T8" fmla="*/ 40 w 328"/>
              <a:gd name="T9" fmla="*/ 471 h 904"/>
              <a:gd name="T10" fmla="*/ 7 w 328"/>
              <a:gd name="T11" fmla="*/ 687 h 904"/>
              <a:gd name="T12" fmla="*/ 2 w 328"/>
              <a:gd name="T13" fmla="*/ 904 h 904"/>
              <a:gd name="T14" fmla="*/ 17 w 328"/>
              <a:gd name="T15" fmla="*/ 688 h 904"/>
              <a:gd name="T16" fmla="*/ 59 w 328"/>
              <a:gd name="T17" fmla="*/ 476 h 904"/>
              <a:gd name="T18" fmla="*/ 137 w 328"/>
              <a:gd name="T19" fmla="*/ 276 h 904"/>
              <a:gd name="T20" fmla="*/ 233 w 328"/>
              <a:gd name="T21" fmla="*/ 129 h 904"/>
              <a:gd name="T22" fmla="*/ 307 w 328"/>
              <a:gd name="T23" fmla="*/ 110 h 904"/>
              <a:gd name="T24" fmla="*/ 296 w 328"/>
              <a:gd name="T25" fmla="*/ 22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8" h="904">
                <a:moveTo>
                  <a:pt x="296" y="22"/>
                </a:moveTo>
                <a:cubicBezTo>
                  <a:pt x="269" y="0"/>
                  <a:pt x="229" y="5"/>
                  <a:pt x="208" y="32"/>
                </a:cubicBezTo>
                <a:cubicBezTo>
                  <a:pt x="191" y="53"/>
                  <a:pt x="190" y="82"/>
                  <a:pt x="204" y="104"/>
                </a:cubicBezTo>
                <a:cubicBezTo>
                  <a:pt x="167" y="153"/>
                  <a:pt x="135" y="207"/>
                  <a:pt x="110" y="262"/>
                </a:cubicBezTo>
                <a:cubicBezTo>
                  <a:pt x="79" y="329"/>
                  <a:pt x="56" y="399"/>
                  <a:pt x="40" y="471"/>
                </a:cubicBezTo>
                <a:cubicBezTo>
                  <a:pt x="23" y="542"/>
                  <a:pt x="13" y="614"/>
                  <a:pt x="7" y="687"/>
                </a:cubicBezTo>
                <a:cubicBezTo>
                  <a:pt x="1" y="759"/>
                  <a:pt x="0" y="832"/>
                  <a:pt x="2" y="904"/>
                </a:cubicBezTo>
                <a:cubicBezTo>
                  <a:pt x="3" y="832"/>
                  <a:pt x="8" y="759"/>
                  <a:pt x="17" y="688"/>
                </a:cubicBezTo>
                <a:cubicBezTo>
                  <a:pt x="26" y="616"/>
                  <a:pt x="39" y="545"/>
                  <a:pt x="59" y="476"/>
                </a:cubicBezTo>
                <a:cubicBezTo>
                  <a:pt x="78" y="406"/>
                  <a:pt x="104" y="339"/>
                  <a:pt x="137" y="276"/>
                </a:cubicBezTo>
                <a:cubicBezTo>
                  <a:pt x="164" y="223"/>
                  <a:pt x="196" y="174"/>
                  <a:pt x="233" y="129"/>
                </a:cubicBezTo>
                <a:cubicBezTo>
                  <a:pt x="258" y="140"/>
                  <a:pt x="289" y="133"/>
                  <a:pt x="307" y="110"/>
                </a:cubicBezTo>
                <a:cubicBezTo>
                  <a:pt x="328" y="83"/>
                  <a:pt x="324" y="43"/>
                  <a:pt x="296" y="22"/>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Oval 18"/>
          <p:cNvSpPr>
            <a:spLocks noChangeArrowheads="1"/>
          </p:cNvSpPr>
          <p:nvPr/>
        </p:nvSpPr>
        <p:spPr bwMode="auto">
          <a:xfrm>
            <a:off x="1697777" y="3117704"/>
            <a:ext cx="470045" cy="47004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文本框 28"/>
          <p:cNvSpPr txBox="1"/>
          <p:nvPr/>
        </p:nvSpPr>
        <p:spPr>
          <a:xfrm>
            <a:off x="1628720" y="3177051"/>
            <a:ext cx="595050" cy="369332"/>
          </a:xfrm>
          <a:prstGeom prst="rect">
            <a:avLst/>
          </a:prstGeom>
          <a:noFill/>
        </p:spPr>
        <p:txBody>
          <a:bodyPr wrap="square" rtlCol="0">
            <a:spAutoFit/>
          </a:bodyPr>
          <a:lstStyle/>
          <a:p>
            <a:pPr algn="ctr"/>
            <a:r>
              <a:rPr lang="en-US" altLang="zh-CN" dirty="0">
                <a:solidFill>
                  <a:schemeClr val="accent1"/>
                </a:solidFill>
                <a:latin typeface="华文细黑" panose="02010600040101010101" pitchFamily="2" charset="-122"/>
                <a:ea typeface="华文细黑" panose="02010600040101010101" pitchFamily="2" charset="-122"/>
                <a:cs typeface="Arial" panose="020B0604020202020204" pitchFamily="34" charset="0"/>
              </a:rPr>
              <a:t>03</a:t>
            </a:r>
            <a:endParaRPr lang="en-US" altLang="zh-CN" dirty="0">
              <a:solidFill>
                <a:schemeClr val="accent1"/>
              </a:solidFill>
              <a:latin typeface="华文细黑" panose="02010600040101010101" pitchFamily="2" charset="-122"/>
              <a:ea typeface="华文细黑" panose="02010600040101010101" pitchFamily="2" charset="-122"/>
              <a:cs typeface="Arial" panose="020B0604020202020204" pitchFamily="34" charset="0"/>
            </a:endParaRP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8" y="3581532"/>
            <a:ext cx="1291142" cy="378470"/>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387707" y="5210202"/>
            <a:ext cx="1416697"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培养质量</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39099"/>
            <a:ext cx="1121526"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8" y="193994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607" y="5372459"/>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3" y="447933"/>
            <a:ext cx="6776349"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培养质量</a:t>
            </a:r>
            <a:endParaRPr lang="zh-CN" altLang="en-US" sz="3200" b="1"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2455276" y="2041550"/>
            <a:ext cx="7276534" cy="3743960"/>
          </a:xfrm>
          <a:prstGeom prst="rect">
            <a:avLst/>
          </a:prstGeom>
          <a:noFill/>
        </p:spPr>
        <p:txBody>
          <a:bodyPr wrap="square" rtlCol="0">
            <a:spAutoFit/>
          </a:bodyPr>
          <a:lstStyle/>
          <a:p>
            <a:pPr algn="just">
              <a:lnSpc>
                <a:spcPct val="110000"/>
              </a:lnSpc>
            </a:pPr>
            <a:r>
              <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rPr>
              <a:t>金融专业的学生无论是到商业银行、证券公司、保险公司、信托投资公司等金融领域的工作；还是在工商企业、行政事业单位、咨询机构以及会计事务所等单位工作，还是考取硕士研究生继续深造，这些学生所在单位和部门的反馈都认为上海理工大学金融专业的学生做事认真、踏实、工作积极主动，创新能力较强、有较强的团队合作精神。由此也带来了较好的薪酬水平。从毕业薪酬看，金融专业毕业生的薪酬水平处于中上水平。</a:t>
            </a:r>
            <a:endParaRPr lang="zh-CN" altLang="en-US" sz="24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endParaRPr>
          </a:p>
        </p:txBody>
      </p:sp>
      <p:grpSp>
        <p:nvGrpSpPr>
          <p:cNvPr id="22" name="组合 21"/>
          <p:cNvGrpSpPr/>
          <p:nvPr/>
        </p:nvGrpSpPr>
        <p:grpSpPr>
          <a:xfrm>
            <a:off x="7666865" y="427663"/>
            <a:ext cx="1319036" cy="1319036"/>
            <a:chOff x="1804920" y="2564122"/>
            <a:chExt cx="1319036" cy="1319036"/>
          </a:xfrm>
        </p:grpSpPr>
        <p:sp>
          <p:nvSpPr>
            <p:cNvPr id="23" name="十角星 13"/>
            <p:cNvSpPr/>
            <p:nvPr/>
          </p:nvSpPr>
          <p:spPr>
            <a:xfrm>
              <a:off x="1804920" y="2564122"/>
              <a:ext cx="1319036" cy="1319036"/>
            </a:xfrm>
            <a:prstGeom prst="star10">
              <a:avLst>
                <a:gd name="adj" fmla="val 45147"/>
                <a:gd name="hf" fmla="val 10514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3765"/>
              <a:endParaRPr lang="zh-CN" altLang="en-US" sz="1900">
                <a:solidFill>
                  <a:prstClr val="white"/>
                </a:solidFill>
              </a:endParaRPr>
            </a:p>
          </p:txBody>
        </p:sp>
        <p:sp>
          <p:nvSpPr>
            <p:cNvPr id="24" name="文本框 23"/>
            <p:cNvSpPr txBox="1"/>
            <p:nvPr/>
          </p:nvSpPr>
          <p:spPr>
            <a:xfrm>
              <a:off x="1804920" y="3052845"/>
              <a:ext cx="1304078" cy="369332"/>
            </a:xfrm>
            <a:prstGeom prst="rect">
              <a:avLst/>
            </a:prstGeom>
            <a:noFill/>
          </p:spPr>
          <p:txBody>
            <a:bodyPr wrap="square" rtlCol="0">
              <a:spAutoFit/>
            </a:bodyPr>
            <a:lstStyle/>
            <a:p>
              <a:pPr algn="ctr"/>
              <a:r>
                <a:rPr lang="zh-CN" altLang="en-US" dirty="0">
                  <a:solidFill>
                    <a:schemeClr val="bg1"/>
                  </a:solidFill>
                  <a:latin typeface="华文细黑" panose="02010600040101010101" pitchFamily="2" charset="-122"/>
                  <a:ea typeface="华文细黑" panose="02010600040101010101" pitchFamily="2" charset="-122"/>
                  <a:cs typeface="Arial" panose="020B0604020202020204" pitchFamily="34" charset="0"/>
                </a:rPr>
                <a:t>毕业薪酬</a:t>
              </a:r>
              <a:endParaRPr lang="en-US" altLang="zh-CN"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grpSp>
      <p:cxnSp>
        <p:nvCxnSpPr>
          <p:cNvPr id="25" name="直接连接符 24"/>
          <p:cNvCxnSpPr/>
          <p:nvPr/>
        </p:nvCxnSpPr>
        <p:spPr>
          <a:xfrm>
            <a:off x="7666865" y="1925881"/>
            <a:ext cx="1226457"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6" name="等腰三角形 25"/>
          <p:cNvSpPr/>
          <p:nvPr/>
        </p:nvSpPr>
        <p:spPr>
          <a:xfrm flipV="1">
            <a:off x="7666865" y="1932360"/>
            <a:ext cx="165056" cy="10271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17"/>
          <p:cNvSpPr/>
          <p:nvPr/>
        </p:nvSpPr>
        <p:spPr bwMode="auto">
          <a:xfrm>
            <a:off x="333375" y="3021965"/>
            <a:ext cx="2011045" cy="3836670"/>
          </a:xfrm>
          <a:custGeom>
            <a:avLst/>
            <a:gdLst>
              <a:gd name="T0" fmla="*/ 296 w 328"/>
              <a:gd name="T1" fmla="*/ 22 h 904"/>
              <a:gd name="T2" fmla="*/ 208 w 328"/>
              <a:gd name="T3" fmla="*/ 32 h 904"/>
              <a:gd name="T4" fmla="*/ 204 w 328"/>
              <a:gd name="T5" fmla="*/ 104 h 904"/>
              <a:gd name="T6" fmla="*/ 110 w 328"/>
              <a:gd name="T7" fmla="*/ 262 h 904"/>
              <a:gd name="T8" fmla="*/ 40 w 328"/>
              <a:gd name="T9" fmla="*/ 471 h 904"/>
              <a:gd name="T10" fmla="*/ 7 w 328"/>
              <a:gd name="T11" fmla="*/ 687 h 904"/>
              <a:gd name="T12" fmla="*/ 2 w 328"/>
              <a:gd name="T13" fmla="*/ 904 h 904"/>
              <a:gd name="T14" fmla="*/ 17 w 328"/>
              <a:gd name="T15" fmla="*/ 688 h 904"/>
              <a:gd name="T16" fmla="*/ 59 w 328"/>
              <a:gd name="T17" fmla="*/ 476 h 904"/>
              <a:gd name="T18" fmla="*/ 137 w 328"/>
              <a:gd name="T19" fmla="*/ 276 h 904"/>
              <a:gd name="T20" fmla="*/ 233 w 328"/>
              <a:gd name="T21" fmla="*/ 129 h 904"/>
              <a:gd name="T22" fmla="*/ 307 w 328"/>
              <a:gd name="T23" fmla="*/ 110 h 904"/>
              <a:gd name="T24" fmla="*/ 296 w 328"/>
              <a:gd name="T25" fmla="*/ 22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8" h="904">
                <a:moveTo>
                  <a:pt x="296" y="22"/>
                </a:moveTo>
                <a:cubicBezTo>
                  <a:pt x="269" y="0"/>
                  <a:pt x="229" y="5"/>
                  <a:pt x="208" y="32"/>
                </a:cubicBezTo>
                <a:cubicBezTo>
                  <a:pt x="191" y="53"/>
                  <a:pt x="190" y="82"/>
                  <a:pt x="204" y="104"/>
                </a:cubicBezTo>
                <a:cubicBezTo>
                  <a:pt x="167" y="153"/>
                  <a:pt x="135" y="207"/>
                  <a:pt x="110" y="262"/>
                </a:cubicBezTo>
                <a:cubicBezTo>
                  <a:pt x="79" y="329"/>
                  <a:pt x="56" y="399"/>
                  <a:pt x="40" y="471"/>
                </a:cubicBezTo>
                <a:cubicBezTo>
                  <a:pt x="23" y="542"/>
                  <a:pt x="13" y="614"/>
                  <a:pt x="7" y="687"/>
                </a:cubicBezTo>
                <a:cubicBezTo>
                  <a:pt x="1" y="759"/>
                  <a:pt x="0" y="832"/>
                  <a:pt x="2" y="904"/>
                </a:cubicBezTo>
                <a:cubicBezTo>
                  <a:pt x="3" y="832"/>
                  <a:pt x="8" y="759"/>
                  <a:pt x="17" y="688"/>
                </a:cubicBezTo>
                <a:cubicBezTo>
                  <a:pt x="26" y="616"/>
                  <a:pt x="39" y="545"/>
                  <a:pt x="59" y="476"/>
                </a:cubicBezTo>
                <a:cubicBezTo>
                  <a:pt x="78" y="406"/>
                  <a:pt x="104" y="339"/>
                  <a:pt x="137" y="276"/>
                </a:cubicBezTo>
                <a:cubicBezTo>
                  <a:pt x="164" y="223"/>
                  <a:pt x="196" y="174"/>
                  <a:pt x="233" y="129"/>
                </a:cubicBezTo>
                <a:cubicBezTo>
                  <a:pt x="258" y="140"/>
                  <a:pt x="289" y="133"/>
                  <a:pt x="307" y="110"/>
                </a:cubicBezTo>
                <a:cubicBezTo>
                  <a:pt x="328" y="83"/>
                  <a:pt x="324" y="43"/>
                  <a:pt x="296" y="22"/>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Oval 18"/>
          <p:cNvSpPr>
            <a:spLocks noChangeArrowheads="1"/>
          </p:cNvSpPr>
          <p:nvPr/>
        </p:nvSpPr>
        <p:spPr bwMode="auto">
          <a:xfrm>
            <a:off x="1697777" y="3117704"/>
            <a:ext cx="470045" cy="47004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文本框 28"/>
          <p:cNvSpPr txBox="1"/>
          <p:nvPr/>
        </p:nvSpPr>
        <p:spPr>
          <a:xfrm>
            <a:off x="1628720" y="3177051"/>
            <a:ext cx="595050" cy="369332"/>
          </a:xfrm>
          <a:prstGeom prst="rect">
            <a:avLst/>
          </a:prstGeom>
          <a:noFill/>
        </p:spPr>
        <p:txBody>
          <a:bodyPr wrap="square" rtlCol="0">
            <a:spAutoFit/>
          </a:bodyPr>
          <a:lstStyle/>
          <a:p>
            <a:pPr algn="ctr"/>
            <a:r>
              <a:rPr lang="en-US" altLang="zh-CN" dirty="0">
                <a:solidFill>
                  <a:schemeClr val="accent1"/>
                </a:solidFill>
                <a:latin typeface="华文细黑" panose="02010600040101010101" pitchFamily="2" charset="-122"/>
                <a:ea typeface="华文细黑" panose="02010600040101010101" pitchFamily="2" charset="-122"/>
                <a:cs typeface="Arial" panose="020B0604020202020204" pitchFamily="34" charset="0"/>
              </a:rPr>
              <a:t>04</a:t>
            </a:r>
            <a:endParaRPr lang="en-US" altLang="zh-CN" dirty="0">
              <a:solidFill>
                <a:schemeClr val="accent1"/>
              </a:solidFill>
              <a:latin typeface="华文细黑" panose="02010600040101010101" pitchFamily="2" charset="-122"/>
              <a:ea typeface="华文细黑" panose="02010600040101010101" pitchFamily="2" charset="-122"/>
              <a:cs typeface="Arial" panose="020B0604020202020204" pitchFamily="34" charset="0"/>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1880014"/>
            <a:ext cx="12192000" cy="2609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4102759" y="2443577"/>
            <a:ext cx="3986483" cy="1482725"/>
            <a:chOff x="2682875" y="2071687"/>
            <a:chExt cx="3986483" cy="1482725"/>
          </a:xfrm>
        </p:grpSpPr>
        <p:sp>
          <p:nvSpPr>
            <p:cNvPr id="6" name="TextBox 1"/>
            <p:cNvSpPr txBox="1">
              <a:spLocks noChangeArrowheads="1"/>
            </p:cNvSpPr>
            <p:nvPr/>
          </p:nvSpPr>
          <p:spPr bwMode="auto">
            <a:xfrm>
              <a:off x="2682875" y="2311106"/>
              <a:ext cx="3525324" cy="1015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en-US" altLang="zh-CN" sz="6000" b="1" dirty="0">
                  <a:solidFill>
                    <a:schemeClr val="accent3"/>
                  </a:solidFill>
                  <a:latin typeface="微软雅黑" panose="020B0503020204020204" pitchFamily="34" charset="-122"/>
                  <a:ea typeface="微软雅黑" panose="020B0503020204020204" pitchFamily="34" charset="-122"/>
                </a:rPr>
                <a:t>THANKS</a:t>
              </a:r>
              <a:endParaRPr lang="en-US" altLang="zh-CN" sz="6000" b="1" dirty="0">
                <a:solidFill>
                  <a:schemeClr val="accent3"/>
                </a:solidFill>
                <a:latin typeface="微软雅黑" panose="020B0503020204020204" pitchFamily="34" charset="-122"/>
                <a:ea typeface="微软雅黑" panose="020B0503020204020204" pitchFamily="34" charset="-122"/>
              </a:endParaRPr>
            </a:p>
          </p:txBody>
        </p:sp>
        <p:sp>
          <p:nvSpPr>
            <p:cNvPr id="7" name="空心弧 6"/>
            <p:cNvSpPr/>
            <p:nvPr/>
          </p:nvSpPr>
          <p:spPr bwMode="auto">
            <a:xfrm rot="7086271">
              <a:off x="5186633" y="2071687"/>
              <a:ext cx="1482725" cy="1482725"/>
            </a:xfrm>
            <a:prstGeom prst="blockArc">
              <a:avLst>
                <a:gd name="adj1" fmla="val 5502533"/>
                <a:gd name="adj2" fmla="val 1980318"/>
                <a:gd name="adj3" fmla="val 1053"/>
              </a:avLst>
            </a:prstGeom>
            <a:solidFill>
              <a:schemeClr val="accent3"/>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accent3"/>
                </a:solidFill>
              </a:endParaRPr>
            </a:p>
          </p:txBody>
        </p:sp>
      </p:gr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96330" y="5065064"/>
            <a:ext cx="1722473" cy="1717075"/>
          </a:xfrm>
          <a:prstGeom prst="rect">
            <a:avLst/>
          </a:prstGeom>
        </p:spPr>
      </p:pic>
      <p:sp>
        <p:nvSpPr>
          <p:cNvPr id="9" name="等腰三角形 8"/>
          <p:cNvSpPr/>
          <p:nvPr/>
        </p:nvSpPr>
        <p:spPr>
          <a:xfrm flipV="1">
            <a:off x="5916353" y="4481838"/>
            <a:ext cx="359294" cy="20660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572493" y="4025721"/>
            <a:ext cx="10455965" cy="369332"/>
          </a:xfrm>
          <a:prstGeom prst="rect">
            <a:avLst/>
          </a:prstGeom>
          <a:noFill/>
        </p:spPr>
        <p:txBody>
          <a:bodyPr wrap="square" rtlCol="0">
            <a:spAutoFit/>
          </a:bodyPr>
          <a:lstStyle/>
          <a:p>
            <a:r>
              <a:rPr lang="zh-CN" altLang="en-US" dirty="0"/>
              <a:t>如有问题咨询，可邮件联系：</a:t>
            </a:r>
            <a:r>
              <a:rPr lang="en-US" altLang="zh-CN" dirty="0">
                <a:hlinkClick r:id="rId2"/>
              </a:rPr>
              <a:t>ling.zhang@usst.edu.cn</a:t>
            </a:r>
            <a:r>
              <a:rPr lang="zh-CN" altLang="en-US" dirty="0">
                <a:hlinkClick r:id="rId2"/>
              </a:rPr>
              <a:t>，  </a:t>
            </a:r>
            <a:r>
              <a:rPr lang="zh-CN" altLang="en-US" dirty="0"/>
              <a:t>    </a:t>
            </a:r>
            <a:r>
              <a:rPr lang="zh-CN" altLang="en-US" b="1">
                <a:solidFill>
                  <a:srgbClr val="00B0F0"/>
                </a:solidFill>
              </a:rPr>
              <a:t>金融专业微信公众</a:t>
            </a:r>
            <a:r>
              <a:rPr lang="zh-CN" altLang="en-US" b="1" dirty="0">
                <a:solidFill>
                  <a:srgbClr val="00B0F0"/>
                </a:solidFill>
              </a:rPr>
              <a:t>号：沪江金融 </a:t>
            </a:r>
            <a:endParaRPr lang="zh-CN" altLang="en-US" b="1" dirty="0">
              <a:solidFill>
                <a:srgbClr val="00B0F0"/>
              </a:solidFill>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361570" y="334446"/>
            <a:ext cx="1458660"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培养目标</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8" y="3573760"/>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8" y="1944493"/>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93" y="427367"/>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4" y="447933"/>
            <a:ext cx="5258480"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培养目标</a:t>
            </a:r>
            <a:r>
              <a:rPr lang="en-US" altLang="zh-CN" sz="3200" b="1" dirty="0">
                <a:latin typeface="微软雅黑" panose="020B0503020204020204" pitchFamily="34" charset="-122"/>
                <a:ea typeface="微软雅黑" panose="020B0503020204020204" pitchFamily="34" charset="-122"/>
              </a:rPr>
              <a:t>&amp;</a:t>
            </a:r>
            <a:r>
              <a:rPr lang="zh-CN" altLang="en-US" sz="3200" b="1" dirty="0">
                <a:latin typeface="微软雅黑" panose="020B0503020204020204" pitchFamily="34" charset="-122"/>
                <a:ea typeface="微软雅黑" panose="020B0503020204020204" pitchFamily="34" charset="-122"/>
              </a:rPr>
              <a:t>师资队伍</a:t>
            </a:r>
            <a:endParaRPr lang="zh-CN" altLang="en-US" sz="3200" b="1" dirty="0">
              <a:latin typeface="微软雅黑" panose="020B0503020204020204" pitchFamily="34" charset="-122"/>
              <a:ea typeface="微软雅黑" panose="020B0503020204020204" pitchFamily="34" charset="-122"/>
            </a:endParaRPr>
          </a:p>
        </p:txBody>
      </p:sp>
      <p:sp>
        <p:nvSpPr>
          <p:cNvPr id="22" name="矩形 21"/>
          <p:cNvSpPr/>
          <p:nvPr/>
        </p:nvSpPr>
        <p:spPr>
          <a:xfrm>
            <a:off x="951744" y="1808184"/>
            <a:ext cx="8298544" cy="3391618"/>
          </a:xfrm>
          <a:prstGeom prst="rect">
            <a:avLst/>
          </a:prstGeom>
          <a:no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951744" y="1931920"/>
            <a:ext cx="8298544" cy="2861310"/>
          </a:xfrm>
          <a:prstGeom prst="rect">
            <a:avLst/>
          </a:prstGeom>
          <a:noFill/>
        </p:spPr>
        <p:txBody>
          <a:bodyPr wrap="square" rtlCol="0">
            <a:spAutoFit/>
          </a:bodyPr>
          <a:lstStyle/>
          <a:p>
            <a:pPr algn="just">
              <a:lnSpc>
                <a:spcPct val="150000"/>
              </a:lnSpc>
            </a:pPr>
            <a:r>
              <a:rPr lang="zh-CN" altLang="en-US" sz="20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rPr>
              <a:t>本专业通过融合</a:t>
            </a:r>
            <a:r>
              <a:rPr lang="zh-CN" altLang="en-US" sz="2000" b="1"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rPr>
              <a:t>数据科学、人工智能</a:t>
            </a:r>
            <a:r>
              <a:rPr lang="zh-CN" altLang="en-US" sz="20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rPr>
              <a:t>等前沿技术，旨在培养掌握扎实的金融学理论和实践知识，具有较强的</a:t>
            </a:r>
            <a:r>
              <a:rPr lang="zh-CN" altLang="en-US" sz="2000" b="1"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rPr>
              <a:t>金融实务操作、金融数据处理、金融科技</a:t>
            </a:r>
            <a:r>
              <a:rPr lang="zh-CN" altLang="en-US" sz="20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rPr>
              <a:t>应用等能力，具备在银行、证券、保险、基金、信托等金融机构或其它相关行业从事银行业务、投融资、资本运营、金融大数据处理、金融风险管理等方面的工作能力，具有较高的职业素养和国际视野的复合型、创新型金融人才。</a:t>
            </a:r>
            <a:endParaRPr lang="zh-CN" altLang="en-US" sz="20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endParaRPr>
          </a:p>
        </p:txBody>
      </p:sp>
      <p:sp>
        <p:nvSpPr>
          <p:cNvPr id="24" name="矩形 23"/>
          <p:cNvSpPr/>
          <p:nvPr/>
        </p:nvSpPr>
        <p:spPr>
          <a:xfrm>
            <a:off x="951744" y="1627910"/>
            <a:ext cx="1820194" cy="3605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p:cNvSpPr/>
          <p:nvPr/>
        </p:nvSpPr>
        <p:spPr>
          <a:xfrm>
            <a:off x="9106215" y="5075856"/>
            <a:ext cx="143777" cy="123946"/>
          </a:xfrm>
          <a:prstGeom prst="triangle">
            <a:avLst>
              <a:gd name="adj" fmla="val 100000"/>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375424" y="1096388"/>
            <a:ext cx="1430952"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师资队伍</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8" y="3573760"/>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30138" y="1944493"/>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覆盖领域</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93" y="1258646"/>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4" y="447933"/>
            <a:ext cx="5258480"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培养目标</a:t>
            </a:r>
            <a:r>
              <a:rPr lang="en-US" altLang="zh-CN" sz="3200" b="1" dirty="0">
                <a:latin typeface="微软雅黑" panose="020B0503020204020204" pitchFamily="34" charset="-122"/>
                <a:ea typeface="微软雅黑" panose="020B0503020204020204" pitchFamily="34" charset="-122"/>
              </a:rPr>
              <a:t>&amp;</a:t>
            </a:r>
            <a:r>
              <a:rPr lang="zh-CN" altLang="en-US" sz="3200" b="1" dirty="0">
                <a:latin typeface="微软雅黑" panose="020B0503020204020204" pitchFamily="34" charset="-122"/>
                <a:ea typeface="微软雅黑" panose="020B0503020204020204" pitchFamily="34" charset="-122"/>
              </a:rPr>
              <a:t>师资队伍</a:t>
            </a:r>
            <a:endParaRPr lang="zh-CN" altLang="en-US" sz="3200" b="1"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699770" y="1730375"/>
            <a:ext cx="8536305" cy="3397250"/>
          </a:xfrm>
          <a:prstGeom prst="rect">
            <a:avLst/>
          </a:prstGeom>
          <a:noFill/>
        </p:spPr>
        <p:txBody>
          <a:bodyPr wrap="square" rtlCol="0">
            <a:noAutofit/>
          </a:bodyPr>
          <a:lstStyle/>
          <a:p>
            <a:pPr lvl="0" algn="just">
              <a:lnSpc>
                <a:spcPct val="150000"/>
              </a:lnSpc>
            </a:pPr>
            <a:r>
              <a:rPr dirty="0">
                <a:solidFill>
                  <a:srgbClr val="333333">
                    <a:lumMod val="60000"/>
                    <a:lumOff val="40000"/>
                  </a:srgbClr>
                </a:solidFill>
                <a:latin typeface="楷体" panose="02010609060101010101" pitchFamily="49" charset="-122"/>
                <a:ea typeface="楷体" panose="02010609060101010101" pitchFamily="49" charset="-122"/>
                <a:cs typeface="楷体" panose="02010609060101010101" pitchFamily="49" charset="-122"/>
              </a:rPr>
              <a:t>本专业现有教师 41人，高级职称教师20位，具有博士学位的教师39位，都毕业于国内外著名大学。其中，10位教师分别毕业于</a:t>
            </a:r>
            <a:r>
              <a:rPr b="1" dirty="0">
                <a:solidFill>
                  <a:srgbClr val="333333">
                    <a:lumMod val="60000"/>
                    <a:lumOff val="40000"/>
                  </a:srgbClr>
                </a:solidFill>
                <a:latin typeface="楷体" panose="02010609060101010101" pitchFamily="49" charset="-122"/>
                <a:ea typeface="楷体" panose="02010609060101010101" pitchFamily="49" charset="-122"/>
                <a:cs typeface="楷体" panose="02010609060101010101" pitchFamily="49" charset="-122"/>
              </a:rPr>
              <a:t>美国波士顿大学、英国伯明翰大学、澳大利亚新南威尔士大学、日本东京工业大学、法国里昂大学、新西兰奥塔哥大学、日本早稻田大学、英国伦敦大学学院、日本九州大学、日本新潟大学</a:t>
            </a:r>
            <a:r>
              <a:rPr dirty="0">
                <a:solidFill>
                  <a:srgbClr val="333333">
                    <a:lumMod val="60000"/>
                    <a:lumOff val="40000"/>
                  </a:srgbClr>
                </a:solidFill>
                <a:latin typeface="楷体" panose="02010609060101010101" pitchFamily="49" charset="-122"/>
                <a:ea typeface="楷体" panose="02010609060101010101" pitchFamily="49" charset="-122"/>
                <a:cs typeface="楷体" panose="02010609060101010101" pitchFamily="49" charset="-122"/>
              </a:rPr>
              <a:t>；另有10位教师具有</a:t>
            </a:r>
            <a:r>
              <a:rPr b="1" dirty="0">
                <a:solidFill>
                  <a:srgbClr val="333333">
                    <a:lumMod val="60000"/>
                    <a:lumOff val="40000"/>
                  </a:srgbClr>
                </a:solidFill>
                <a:latin typeface="楷体" panose="02010609060101010101" pitchFamily="49" charset="-122"/>
                <a:ea typeface="楷体" panose="02010609060101010101" pitchFamily="49" charset="-122"/>
                <a:cs typeface="楷体" panose="02010609060101010101" pitchFamily="49" charset="-122"/>
              </a:rPr>
              <a:t>美国密苏里大学圣路易斯分校、意大利摩德纳—雷焦艾米里亚大学、美国亚利桑那州立大学、德国卡尔斯鲁厄理工学院、德国柏林洪堡大学、加拿大阿尔伯塔大学、美国密歇根州大学、美国北卡罗来纳大学教堂山分校</a:t>
            </a:r>
            <a:r>
              <a:rPr dirty="0">
                <a:solidFill>
                  <a:srgbClr val="333333">
                    <a:lumMod val="60000"/>
                    <a:lumOff val="40000"/>
                  </a:srgbClr>
                </a:solidFill>
                <a:latin typeface="楷体" panose="02010609060101010101" pitchFamily="49" charset="-122"/>
                <a:ea typeface="楷体" panose="02010609060101010101" pitchFamily="49" charset="-122"/>
                <a:cs typeface="楷体" panose="02010609060101010101" pitchFamily="49" charset="-122"/>
              </a:rPr>
              <a:t>等海外访学经历，师资国际化比例50%左右，是一支高素质教师队伍。</a:t>
            </a:r>
            <a:endParaRPr dirty="0">
              <a:solidFill>
                <a:srgbClr val="333333">
                  <a:lumMod val="60000"/>
                  <a:lumOff val="40000"/>
                </a:srgbClr>
              </a:solidFill>
              <a:latin typeface="楷体" panose="02010609060101010101" pitchFamily="49" charset="-122"/>
              <a:ea typeface="楷体" panose="02010609060101010101" pitchFamily="49" charset="-122"/>
              <a:cs typeface="楷体" panose="02010609060101010101" pitchFamily="49" charset="-122"/>
            </a:endParaRPr>
          </a:p>
        </p:txBody>
      </p:sp>
      <p:sp>
        <p:nvSpPr>
          <p:cNvPr id="19" name="Freeform 9"/>
          <p:cNvSpPr/>
          <p:nvPr/>
        </p:nvSpPr>
        <p:spPr bwMode="auto">
          <a:xfrm>
            <a:off x="370064" y="2001376"/>
            <a:ext cx="157206" cy="15041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tx1">
              <a:lumMod val="60000"/>
              <a:lumOff val="40000"/>
            </a:schemeClr>
          </a:solidFill>
          <a:ln>
            <a:noFill/>
          </a:ln>
        </p:spPr>
        <p:txBody>
          <a:bodyPr vert="horz" wrap="square" lIns="91440" tIns="45720" rIns="91440" bIns="45720" numCol="1" anchor="t" anchorCtr="0" compatLnSpc="1"/>
          <a:lstStyle/>
          <a:p>
            <a:endParaRPr lang="zh-CN" altLang="en-US"/>
          </a:p>
        </p:txBody>
      </p:sp>
      <p:sp>
        <p:nvSpPr>
          <p:cNvPr id="20" name="Freeform 9"/>
          <p:cNvSpPr/>
          <p:nvPr/>
        </p:nvSpPr>
        <p:spPr bwMode="auto">
          <a:xfrm>
            <a:off x="414132" y="4065829"/>
            <a:ext cx="157206" cy="15041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tx1">
              <a:lumMod val="60000"/>
              <a:lumOff val="40000"/>
            </a:schemeClr>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5694339" y="1581922"/>
            <a:ext cx="3989570" cy="700000"/>
          </a:xfrm>
          <a:prstGeom prst="rect">
            <a:avLst/>
          </a:prstGeom>
          <a:noFill/>
        </p:spPr>
        <p:txBody>
          <a:bodyPr wrap="square" rtlCol="0">
            <a:spAutoFit/>
          </a:bodyPr>
          <a:lstStyle/>
          <a:p>
            <a:pPr algn="just">
              <a:lnSpc>
                <a:spcPct val="130000"/>
              </a:lnSpc>
            </a:pPr>
            <a:r>
              <a:rPr lang="zh-CN" altLang="en-US" sz="160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证券投资学、证券投资模拟实验、投资组合管理、固定收益证券</a:t>
            </a:r>
            <a:endPar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8" y="3573760"/>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389278" y="1918421"/>
            <a:ext cx="1403244"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覆盖领域</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88" y="2080678"/>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4" y="447933"/>
            <a:ext cx="5258480"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专业覆盖领域介绍（总体）</a:t>
            </a:r>
            <a:endParaRPr lang="zh-CN" altLang="en-US" sz="3200" b="1"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1391765" y="1581922"/>
            <a:ext cx="4029262" cy="700000"/>
          </a:xfrm>
          <a:prstGeom prst="rect">
            <a:avLst/>
          </a:prstGeom>
          <a:noFill/>
        </p:spPr>
        <p:txBody>
          <a:bodyPr wrap="square" rtlCol="0">
            <a:spAutoFit/>
          </a:bodyPr>
          <a:lstStyle/>
          <a:p>
            <a:pPr algn="just">
              <a:lnSpc>
                <a:spcPct val="130000"/>
              </a:lnSpc>
            </a:pPr>
            <a:r>
              <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金融学、商业银行业务与经营、商业银行综合业务</a:t>
            </a:r>
            <a:r>
              <a:rPr lang="zh-CN" altLang="en-US" sz="1600" dirty="0" smtClean="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模拟实验</a:t>
            </a:r>
            <a:endPar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18" name="文本框 17"/>
          <p:cNvSpPr txBox="1"/>
          <p:nvPr/>
        </p:nvSpPr>
        <p:spPr>
          <a:xfrm>
            <a:off x="1391762" y="1124660"/>
            <a:ext cx="2585589" cy="400110"/>
          </a:xfrm>
          <a:prstGeom prst="rect">
            <a:avLst/>
          </a:prstGeom>
          <a:noFill/>
        </p:spPr>
        <p:txBody>
          <a:bodyPr wrap="square" rtlCol="0">
            <a:spAutoFit/>
          </a:bodyPr>
          <a:lstStyle/>
          <a:p>
            <a:r>
              <a:rPr lang="zh-CN" altLang="en-US" sz="2000" dirty="0">
                <a:solidFill>
                  <a:schemeClr val="accent1"/>
                </a:solidFill>
                <a:latin typeface="微软雅黑" panose="020B0503020204020204" pitchFamily="34" charset="-122"/>
                <a:ea typeface="微软雅黑" panose="020B0503020204020204" pitchFamily="34" charset="-122"/>
              </a:rPr>
              <a:t>商业银行业务与经营</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sp>
        <p:nvSpPr>
          <p:cNvPr id="19" name="Freeform 9"/>
          <p:cNvSpPr/>
          <p:nvPr/>
        </p:nvSpPr>
        <p:spPr bwMode="auto">
          <a:xfrm>
            <a:off x="1166526" y="1216965"/>
            <a:ext cx="225237" cy="21550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1" name="文本框 20"/>
          <p:cNvSpPr txBox="1"/>
          <p:nvPr/>
        </p:nvSpPr>
        <p:spPr>
          <a:xfrm>
            <a:off x="5694337" y="1124660"/>
            <a:ext cx="1491748" cy="400110"/>
          </a:xfrm>
          <a:prstGeom prst="rect">
            <a:avLst/>
          </a:prstGeom>
          <a:noFill/>
        </p:spPr>
        <p:txBody>
          <a:bodyPr wrap="square" rtlCol="0">
            <a:spAutoFit/>
          </a:bodyPr>
          <a:lstStyle/>
          <a:p>
            <a:r>
              <a:rPr lang="zh-CN" altLang="en-US" sz="2000" dirty="0">
                <a:solidFill>
                  <a:schemeClr val="accent1"/>
                </a:solidFill>
                <a:latin typeface="微软雅黑" panose="020B0503020204020204" pitchFamily="34" charset="-122"/>
                <a:ea typeface="微软雅黑" panose="020B0503020204020204" pitchFamily="34" charset="-122"/>
              </a:rPr>
              <a:t>证券投资学</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sp>
        <p:nvSpPr>
          <p:cNvPr id="22" name="Freeform 9"/>
          <p:cNvSpPr/>
          <p:nvPr/>
        </p:nvSpPr>
        <p:spPr bwMode="auto">
          <a:xfrm>
            <a:off x="5469100" y="1216965"/>
            <a:ext cx="225237" cy="21550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3" name="文本框 22"/>
          <p:cNvSpPr txBox="1"/>
          <p:nvPr/>
        </p:nvSpPr>
        <p:spPr>
          <a:xfrm>
            <a:off x="1391764" y="2828021"/>
            <a:ext cx="4029263" cy="700000"/>
          </a:xfrm>
          <a:prstGeom prst="rect">
            <a:avLst/>
          </a:prstGeom>
          <a:noFill/>
        </p:spPr>
        <p:txBody>
          <a:bodyPr wrap="square" rtlCol="0">
            <a:spAutoFit/>
          </a:bodyPr>
          <a:lstStyle/>
          <a:p>
            <a:pPr algn="just">
              <a:lnSpc>
                <a:spcPct val="130000"/>
              </a:lnSpc>
            </a:pPr>
            <a:r>
              <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保险学、保险业务模拟实验、金融风险管理</a:t>
            </a:r>
            <a:endPar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24" name="文本框 23"/>
          <p:cNvSpPr txBox="1"/>
          <p:nvPr/>
        </p:nvSpPr>
        <p:spPr>
          <a:xfrm>
            <a:off x="1391763" y="2370759"/>
            <a:ext cx="1491748" cy="400110"/>
          </a:xfrm>
          <a:prstGeom prst="rect">
            <a:avLst/>
          </a:prstGeom>
          <a:noFill/>
        </p:spPr>
        <p:txBody>
          <a:bodyPr wrap="square" rtlCol="0">
            <a:spAutoFit/>
          </a:bodyPr>
          <a:lstStyle/>
          <a:p>
            <a:r>
              <a:rPr lang="zh-CN" altLang="en-US" sz="2000" dirty="0">
                <a:solidFill>
                  <a:schemeClr val="accent1"/>
                </a:solidFill>
                <a:latin typeface="微软雅黑" panose="020B0503020204020204" pitchFamily="34" charset="-122"/>
                <a:ea typeface="微软雅黑" panose="020B0503020204020204" pitchFamily="34" charset="-122"/>
              </a:rPr>
              <a:t>保险</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sp>
        <p:nvSpPr>
          <p:cNvPr id="25" name="Freeform 9"/>
          <p:cNvSpPr/>
          <p:nvPr/>
        </p:nvSpPr>
        <p:spPr bwMode="auto">
          <a:xfrm>
            <a:off x="1166526" y="2463064"/>
            <a:ext cx="225237" cy="21550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6" name="文本框 25"/>
          <p:cNvSpPr txBox="1"/>
          <p:nvPr/>
        </p:nvSpPr>
        <p:spPr>
          <a:xfrm>
            <a:off x="5694338" y="2828021"/>
            <a:ext cx="3989571" cy="732508"/>
          </a:xfrm>
          <a:prstGeom prst="rect">
            <a:avLst/>
          </a:prstGeom>
          <a:noFill/>
        </p:spPr>
        <p:txBody>
          <a:bodyPr wrap="square" rtlCol="0">
            <a:spAutoFit/>
          </a:bodyPr>
          <a:lstStyle/>
          <a:p>
            <a:pPr algn="just">
              <a:lnSpc>
                <a:spcPct val="130000"/>
              </a:lnSpc>
            </a:pPr>
            <a:r>
              <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金融工程学、金融工程模拟实训、</a:t>
            </a:r>
            <a:r>
              <a:rPr lang="zh-CN" altLang="en-US" sz="1600" dirty="0" smtClean="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金融衍生工具（</a:t>
            </a:r>
            <a:r>
              <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双语）</a:t>
            </a:r>
            <a:endPar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27" name="文本框 26"/>
          <p:cNvSpPr txBox="1"/>
          <p:nvPr/>
        </p:nvSpPr>
        <p:spPr>
          <a:xfrm>
            <a:off x="5694337" y="2370759"/>
            <a:ext cx="1491748" cy="400110"/>
          </a:xfrm>
          <a:prstGeom prst="rect">
            <a:avLst/>
          </a:prstGeom>
          <a:noFill/>
        </p:spPr>
        <p:txBody>
          <a:bodyPr wrap="square" rtlCol="0">
            <a:spAutoFit/>
          </a:bodyPr>
          <a:lstStyle/>
          <a:p>
            <a:r>
              <a:rPr lang="zh-CN" altLang="en-US" sz="2000" dirty="0">
                <a:solidFill>
                  <a:schemeClr val="accent1"/>
                </a:solidFill>
                <a:latin typeface="微软雅黑" panose="020B0503020204020204" pitchFamily="34" charset="-122"/>
                <a:ea typeface="微软雅黑" panose="020B0503020204020204" pitchFamily="34" charset="-122"/>
              </a:rPr>
              <a:t>金融工程</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sp>
        <p:nvSpPr>
          <p:cNvPr id="28" name="Freeform 9"/>
          <p:cNvSpPr/>
          <p:nvPr/>
        </p:nvSpPr>
        <p:spPr bwMode="auto">
          <a:xfrm>
            <a:off x="5469100" y="2463064"/>
            <a:ext cx="225237" cy="21550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cxnSp>
        <p:nvCxnSpPr>
          <p:cNvPr id="29" name="直接连接符 28"/>
          <p:cNvCxnSpPr/>
          <p:nvPr/>
        </p:nvCxnSpPr>
        <p:spPr>
          <a:xfrm>
            <a:off x="1507598" y="1524770"/>
            <a:ext cx="3770553" cy="0"/>
          </a:xfrm>
          <a:prstGeom prst="line">
            <a:avLst/>
          </a:prstGeom>
          <a:ln>
            <a:solidFill>
              <a:schemeClr val="tx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507598" y="2771098"/>
            <a:ext cx="3770553" cy="0"/>
          </a:xfrm>
          <a:prstGeom prst="line">
            <a:avLst/>
          </a:prstGeom>
          <a:ln>
            <a:solidFill>
              <a:schemeClr val="tx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5815832" y="1524770"/>
            <a:ext cx="3722027" cy="0"/>
          </a:xfrm>
          <a:prstGeom prst="line">
            <a:avLst/>
          </a:prstGeom>
          <a:ln>
            <a:solidFill>
              <a:schemeClr val="tx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5815832" y="2771098"/>
            <a:ext cx="3722027" cy="0"/>
          </a:xfrm>
          <a:prstGeom prst="line">
            <a:avLst/>
          </a:prstGeom>
          <a:ln>
            <a:solidFill>
              <a:schemeClr val="tx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1391764" y="4123327"/>
            <a:ext cx="4029263" cy="700000"/>
          </a:xfrm>
          <a:prstGeom prst="rect">
            <a:avLst/>
          </a:prstGeom>
          <a:noFill/>
        </p:spPr>
        <p:txBody>
          <a:bodyPr wrap="square" rtlCol="0">
            <a:spAutoFit/>
          </a:bodyPr>
          <a:lstStyle/>
          <a:p>
            <a:pPr algn="just">
              <a:lnSpc>
                <a:spcPct val="130000"/>
              </a:lnSpc>
            </a:pPr>
            <a:r>
              <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金融理财、金融理财模拟实验</a:t>
            </a:r>
            <a:r>
              <a:rPr lang="zh-CN" altLang="en-US" sz="1600" dirty="0" smtClean="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、财务管理</a:t>
            </a:r>
            <a:r>
              <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、会计学</a:t>
            </a:r>
            <a:endPar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35" name="文本框 34"/>
          <p:cNvSpPr txBox="1"/>
          <p:nvPr/>
        </p:nvSpPr>
        <p:spPr>
          <a:xfrm>
            <a:off x="1391763" y="3666065"/>
            <a:ext cx="1491748" cy="400110"/>
          </a:xfrm>
          <a:prstGeom prst="rect">
            <a:avLst/>
          </a:prstGeom>
          <a:noFill/>
        </p:spPr>
        <p:txBody>
          <a:bodyPr wrap="square" rtlCol="0">
            <a:spAutoFit/>
          </a:bodyPr>
          <a:lstStyle/>
          <a:p>
            <a:r>
              <a:rPr lang="zh-CN" altLang="en-US" sz="2000" dirty="0">
                <a:solidFill>
                  <a:schemeClr val="accent1"/>
                </a:solidFill>
                <a:latin typeface="微软雅黑" panose="020B0503020204020204" pitchFamily="34" charset="-122"/>
                <a:ea typeface="微软雅黑" panose="020B0503020204020204" pitchFamily="34" charset="-122"/>
              </a:rPr>
              <a:t>金融理财</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sp>
        <p:nvSpPr>
          <p:cNvPr id="36" name="Freeform 9"/>
          <p:cNvSpPr/>
          <p:nvPr/>
        </p:nvSpPr>
        <p:spPr bwMode="auto">
          <a:xfrm>
            <a:off x="1166526" y="3758370"/>
            <a:ext cx="225237" cy="21550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7" name="文本框 36"/>
          <p:cNvSpPr txBox="1"/>
          <p:nvPr/>
        </p:nvSpPr>
        <p:spPr>
          <a:xfrm>
            <a:off x="5694338" y="4123327"/>
            <a:ext cx="3989571" cy="1020087"/>
          </a:xfrm>
          <a:prstGeom prst="rect">
            <a:avLst/>
          </a:prstGeom>
          <a:noFill/>
        </p:spPr>
        <p:txBody>
          <a:bodyPr wrap="square" rtlCol="0">
            <a:spAutoFit/>
          </a:bodyPr>
          <a:lstStyle/>
          <a:p>
            <a:pPr algn="just">
              <a:lnSpc>
                <a:spcPct val="130000"/>
              </a:lnSpc>
            </a:pPr>
            <a:r>
              <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金融科技学、量化投资分析、人工智能、金融统计分析、金融数据挖掘、计量经济学、概率论与数理统计</a:t>
            </a:r>
            <a:endPar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38" name="文本框 37"/>
          <p:cNvSpPr txBox="1"/>
          <p:nvPr/>
        </p:nvSpPr>
        <p:spPr>
          <a:xfrm>
            <a:off x="5694337" y="3666065"/>
            <a:ext cx="3843522" cy="400110"/>
          </a:xfrm>
          <a:prstGeom prst="rect">
            <a:avLst/>
          </a:prstGeom>
          <a:noFill/>
        </p:spPr>
        <p:txBody>
          <a:bodyPr wrap="square" rtlCol="0">
            <a:spAutoFit/>
          </a:bodyPr>
          <a:lstStyle/>
          <a:p>
            <a:r>
              <a:rPr lang="zh-CN" altLang="en-US" sz="2000" dirty="0">
                <a:solidFill>
                  <a:schemeClr val="accent1"/>
                </a:solidFill>
                <a:latin typeface="微软雅黑" panose="020B0503020204020204" pitchFamily="34" charset="-122"/>
                <a:ea typeface="微软雅黑" panose="020B0503020204020204" pitchFamily="34" charset="-122"/>
              </a:rPr>
              <a:t>金融科技</a:t>
            </a:r>
            <a:r>
              <a:rPr lang="en-US" altLang="zh-CN" sz="2000" dirty="0">
                <a:solidFill>
                  <a:schemeClr val="accent1"/>
                </a:solidFill>
                <a:latin typeface="微软雅黑" panose="020B0503020204020204" pitchFamily="34" charset="-122"/>
                <a:ea typeface="微软雅黑" panose="020B0503020204020204" pitchFamily="34" charset="-122"/>
              </a:rPr>
              <a:t>(Fintech)</a:t>
            </a:r>
            <a:r>
              <a:rPr lang="zh-CN" altLang="en-US" sz="2000" dirty="0">
                <a:solidFill>
                  <a:schemeClr val="accent1"/>
                </a:solidFill>
                <a:latin typeface="微软雅黑" panose="020B0503020204020204" pitchFamily="34" charset="-122"/>
                <a:ea typeface="微软雅黑" panose="020B0503020204020204" pitchFamily="34" charset="-122"/>
              </a:rPr>
              <a:t>及金融大数据</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sp>
        <p:nvSpPr>
          <p:cNvPr id="39" name="Freeform 9"/>
          <p:cNvSpPr/>
          <p:nvPr/>
        </p:nvSpPr>
        <p:spPr bwMode="auto">
          <a:xfrm>
            <a:off x="5469100" y="3758370"/>
            <a:ext cx="225237" cy="21550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cxnSp>
        <p:nvCxnSpPr>
          <p:cNvPr id="40" name="直接连接符 39"/>
          <p:cNvCxnSpPr/>
          <p:nvPr/>
        </p:nvCxnSpPr>
        <p:spPr>
          <a:xfrm>
            <a:off x="1507598" y="4066404"/>
            <a:ext cx="3770553" cy="0"/>
          </a:xfrm>
          <a:prstGeom prst="line">
            <a:avLst/>
          </a:prstGeom>
          <a:ln>
            <a:solidFill>
              <a:schemeClr val="tx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5815832" y="4066404"/>
            <a:ext cx="3722027" cy="0"/>
          </a:xfrm>
          <a:prstGeom prst="line">
            <a:avLst/>
          </a:prstGeom>
          <a:ln>
            <a:solidFill>
              <a:schemeClr val="tx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1391764" y="5640757"/>
            <a:ext cx="4029263" cy="700000"/>
          </a:xfrm>
          <a:prstGeom prst="rect">
            <a:avLst/>
          </a:prstGeom>
          <a:noFill/>
        </p:spPr>
        <p:txBody>
          <a:bodyPr wrap="square" rtlCol="0">
            <a:spAutoFit/>
          </a:bodyPr>
          <a:lstStyle/>
          <a:p>
            <a:pPr algn="just">
              <a:lnSpc>
                <a:spcPct val="130000"/>
              </a:lnSpc>
            </a:pPr>
            <a:r>
              <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国际金融、国际结算（双语）、外汇交易模拟实验</a:t>
            </a:r>
            <a:endPar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43" name="文本框 42"/>
          <p:cNvSpPr txBox="1"/>
          <p:nvPr/>
        </p:nvSpPr>
        <p:spPr>
          <a:xfrm>
            <a:off x="1391763" y="5183495"/>
            <a:ext cx="3041692" cy="400110"/>
          </a:xfrm>
          <a:prstGeom prst="rect">
            <a:avLst/>
          </a:prstGeom>
          <a:noFill/>
        </p:spPr>
        <p:txBody>
          <a:bodyPr wrap="square" rtlCol="0">
            <a:spAutoFit/>
          </a:bodyPr>
          <a:lstStyle/>
          <a:p>
            <a:r>
              <a:rPr lang="zh-CN" altLang="en-US" sz="2000" dirty="0">
                <a:solidFill>
                  <a:schemeClr val="accent1"/>
                </a:solidFill>
                <a:latin typeface="微软雅黑" panose="020B0503020204020204" pitchFamily="34" charset="-122"/>
                <a:ea typeface="微软雅黑" panose="020B0503020204020204" pitchFamily="34" charset="-122"/>
              </a:rPr>
              <a:t>外汇交易及国际相关业务</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sp>
        <p:nvSpPr>
          <p:cNvPr id="44" name="Freeform 9"/>
          <p:cNvSpPr/>
          <p:nvPr/>
        </p:nvSpPr>
        <p:spPr bwMode="auto">
          <a:xfrm>
            <a:off x="1166526" y="5275800"/>
            <a:ext cx="225237" cy="21550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cxnSp>
        <p:nvCxnSpPr>
          <p:cNvPr id="45" name="直接连接符 44"/>
          <p:cNvCxnSpPr/>
          <p:nvPr/>
        </p:nvCxnSpPr>
        <p:spPr>
          <a:xfrm>
            <a:off x="1507598" y="5583834"/>
            <a:ext cx="3770553" cy="0"/>
          </a:xfrm>
          <a:prstGeom prst="line">
            <a:avLst/>
          </a:prstGeom>
          <a:ln>
            <a:solidFill>
              <a:schemeClr val="tx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a:ln>
            <a:solidFill>
              <a:schemeClr val="accent3"/>
            </a:solidFill>
          </a:ln>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8" y="3573760"/>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342754" y="1927493"/>
            <a:ext cx="1496291"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覆盖领域</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93" y="2080679"/>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3" y="447933"/>
            <a:ext cx="7722556"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专业覆盖领域介绍（商业银行业务与经营）</a:t>
            </a:r>
            <a:endParaRPr lang="zh-CN" altLang="en-US" sz="3200" b="1" dirty="0">
              <a:latin typeface="微软雅黑" panose="020B0503020204020204" pitchFamily="34" charset="-122"/>
              <a:ea typeface="微软雅黑" panose="020B0503020204020204" pitchFamily="34" charset="-122"/>
            </a:endParaRPr>
          </a:p>
        </p:txBody>
      </p:sp>
      <p:sp>
        <p:nvSpPr>
          <p:cNvPr id="21" name="矩形 20"/>
          <p:cNvSpPr/>
          <p:nvPr/>
        </p:nvSpPr>
        <p:spPr>
          <a:xfrm>
            <a:off x="3780300" y="4951587"/>
            <a:ext cx="5643622" cy="1831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25" descr="C:\Users\sun\Desktop\辩论赛2016.11.15\20161115_1430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4054" y="3101175"/>
            <a:ext cx="2780747" cy="18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3" descr="C:\Users\sun\Desktop\辩论赛2016.11.15\20161115_1039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13" t="15349"/>
          <a:stretch>
            <a:fillRect/>
          </a:stretch>
        </p:blipFill>
        <p:spPr bwMode="auto">
          <a:xfrm>
            <a:off x="3780300" y="3091451"/>
            <a:ext cx="2808456" cy="18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C:\Users\sun\Desktop\6 034.jpg"/>
          <p:cNvPicPr>
            <a:picLocks noChangeAspect="1" noChangeArrowheads="1"/>
          </p:cNvPicPr>
          <p:nvPr/>
        </p:nvPicPr>
        <p:blipFill>
          <a:blip r:embed="rId4" cstate="print"/>
          <a:srcRect/>
          <a:stretch>
            <a:fillRect/>
          </a:stretch>
        </p:blipFill>
        <p:spPr>
          <a:xfrm>
            <a:off x="968607" y="4951587"/>
            <a:ext cx="2716092" cy="1831826"/>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Picture 2" descr="C:\Users\Japheth\AppData\Local\Temp\webwxgetmsgimg-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426" y="3101174"/>
            <a:ext cx="2808455" cy="1831826"/>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p:cNvSpPr txBox="1"/>
          <p:nvPr/>
        </p:nvSpPr>
        <p:spPr>
          <a:xfrm>
            <a:off x="5727008" y="5649875"/>
            <a:ext cx="1613820" cy="523220"/>
          </a:xfrm>
          <a:prstGeom prst="rect">
            <a:avLst/>
          </a:prstGeom>
          <a:noFill/>
        </p:spPr>
        <p:txBody>
          <a:bodyPr wrap="square" rtlCol="0">
            <a:spAutoFit/>
          </a:bodyPr>
          <a:lstStyle/>
          <a:p>
            <a:pPr algn="ctr"/>
            <a:r>
              <a:rPr lang="zh-CN" altLang="en-US" sz="2800" b="1" dirty="0">
                <a:solidFill>
                  <a:schemeClr val="bg1"/>
                </a:solidFill>
                <a:latin typeface="华文细黑" panose="02010600040101010101" pitchFamily="2" charset="-122"/>
                <a:ea typeface="华文细黑" panose="02010600040101010101" pitchFamily="2" charset="-122"/>
                <a:cs typeface="Arial" panose="020B0604020202020204" pitchFamily="34" charset="0"/>
              </a:rPr>
              <a:t>商业银行</a:t>
            </a:r>
            <a:endParaRPr lang="en-US" altLang="zh-CN" sz="2800" b="1"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cxnSp>
        <p:nvCxnSpPr>
          <p:cNvPr id="23" name="直接连接符 22"/>
          <p:cNvCxnSpPr/>
          <p:nvPr/>
        </p:nvCxnSpPr>
        <p:spPr>
          <a:xfrm>
            <a:off x="5727008" y="6155754"/>
            <a:ext cx="16138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999308" y="1112084"/>
            <a:ext cx="831301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958057" y="1347500"/>
            <a:ext cx="8476820" cy="1714500"/>
          </a:xfrm>
          <a:prstGeom prst="rect">
            <a:avLst/>
          </a:prstGeom>
          <a:noFill/>
        </p:spPr>
        <p:txBody>
          <a:bodyPr wrap="square" rtlCol="0">
            <a:spAutoFit/>
          </a:bodyPr>
          <a:lstStyle/>
          <a:p>
            <a:pPr algn="just">
              <a:lnSpc>
                <a:spcPct val="110000"/>
              </a:lnSpc>
            </a:pPr>
            <a:r>
              <a:rPr lang="zh-CN" altLang="en-US" sz="16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该课程于</a:t>
            </a:r>
            <a:r>
              <a:rPr lang="en-US" altLang="zh-CN" sz="16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2010</a:t>
            </a:r>
            <a:r>
              <a:rPr lang="zh-CN" altLang="en-US" sz="16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年获得上海市教委重点课程，</a:t>
            </a:r>
            <a:r>
              <a:rPr lang="en-US" altLang="zh-CN" sz="16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2013</a:t>
            </a:r>
            <a:r>
              <a:rPr lang="zh-CN" altLang="en-US" sz="16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年获得上海市精品课程。商业银行经营管理是金融类本科专业的主干专业基础课。通过该课的学习，使学生掌握商业银行的基本理论和基本知识，掌握商业银行的本质属性及经营原则，掌握各项业务的经营要点，掌握银行商业和服务的定价方法，掌握商业银行筹措资本的途径、银行监管和控制经营风险的策略，评价商业银行经营效果，把握商业银行经营发展的趋势。</a:t>
            </a:r>
            <a:endParaRPr lang="zh-CN" altLang="en-US" sz="16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a:p>
            <a:pPr algn="just">
              <a:lnSpc>
                <a:spcPct val="110000"/>
              </a:lnSpc>
            </a:pPr>
            <a:endParaRPr lang="zh-CN" altLang="en-US" sz="1600"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cxnSp>
        <p:nvCxnSpPr>
          <p:cNvPr id="28" name="直接连接符 27"/>
          <p:cNvCxnSpPr/>
          <p:nvPr/>
        </p:nvCxnSpPr>
        <p:spPr>
          <a:xfrm>
            <a:off x="999308" y="2824281"/>
            <a:ext cx="8313010" cy="26585"/>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等腰三角形 28"/>
          <p:cNvSpPr/>
          <p:nvPr/>
        </p:nvSpPr>
        <p:spPr>
          <a:xfrm flipV="1">
            <a:off x="5139743" y="2842693"/>
            <a:ext cx="160263" cy="10271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8" y="3573760"/>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385812" y="1918421"/>
            <a:ext cx="1410176"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覆盖领域</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93" y="2080679"/>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3" y="447933"/>
            <a:ext cx="6271161"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专业覆盖领域介绍（证券投资学）</a:t>
            </a:r>
            <a:endParaRPr lang="zh-CN" altLang="en-US" sz="3200" b="1" dirty="0">
              <a:latin typeface="微软雅黑" panose="020B0503020204020204" pitchFamily="34" charset="-122"/>
              <a:ea typeface="微软雅黑" panose="020B0503020204020204" pitchFamily="34" charset="-122"/>
            </a:endParaRPr>
          </a:p>
        </p:txBody>
      </p:sp>
      <p:sp>
        <p:nvSpPr>
          <p:cNvPr id="14" name="Oval 2"/>
          <p:cNvSpPr>
            <a:spLocks noChangeArrowheads="1"/>
          </p:cNvSpPr>
          <p:nvPr/>
        </p:nvSpPr>
        <p:spPr bwMode="auto">
          <a:xfrm>
            <a:off x="4636957" y="4451382"/>
            <a:ext cx="1348080" cy="1348080"/>
          </a:xfrm>
          <a:prstGeom prst="ellipse">
            <a:avLst/>
          </a:prstGeom>
          <a:solidFill>
            <a:schemeClr val="bg1">
              <a:lumMod val="50000"/>
            </a:schemeClr>
          </a:solidFill>
          <a:ln>
            <a:noFill/>
          </a:ln>
          <a:effectLst/>
        </p:spPr>
        <p:txBody>
          <a:bodyPr wrap="none" lIns="0" tIns="0" rIns="0" bIns="0" anchor="ctr"/>
          <a:lstStyle/>
          <a:p>
            <a:endParaRPr lang="zh-CN" altLang="en-US"/>
          </a:p>
        </p:txBody>
      </p:sp>
      <p:sp>
        <p:nvSpPr>
          <p:cNvPr id="17" name="Freeform 4"/>
          <p:cNvSpPr/>
          <p:nvPr/>
        </p:nvSpPr>
        <p:spPr bwMode="auto">
          <a:xfrm>
            <a:off x="4816812" y="4841350"/>
            <a:ext cx="985006" cy="568144"/>
          </a:xfrm>
          <a:custGeom>
            <a:avLst/>
            <a:gdLst>
              <a:gd name="T0" fmla="*/ 0 w 2474"/>
              <a:gd name="T1" fmla="*/ 429 h 852"/>
              <a:gd name="T2" fmla="*/ 133 w 2474"/>
              <a:gd name="T3" fmla="*/ 429 h 852"/>
              <a:gd name="T4" fmla="*/ 133 w 2474"/>
              <a:gd name="T5" fmla="*/ 268 h 852"/>
              <a:gd name="T6" fmla="*/ 313 w 2474"/>
              <a:gd name="T7" fmla="*/ 579 h 852"/>
              <a:gd name="T8" fmla="*/ 313 w 2474"/>
              <a:gd name="T9" fmla="*/ 113 h 852"/>
              <a:gd name="T10" fmla="*/ 740 w 2474"/>
              <a:gd name="T11" fmla="*/ 852 h 852"/>
              <a:gd name="T12" fmla="*/ 740 w 2474"/>
              <a:gd name="T13" fmla="*/ 268 h 852"/>
              <a:gd name="T14" fmla="*/ 920 w 2474"/>
              <a:gd name="T15" fmla="*/ 579 h 852"/>
              <a:gd name="T16" fmla="*/ 920 w 2474"/>
              <a:gd name="T17" fmla="*/ 0 h 852"/>
              <a:gd name="T18" fmla="*/ 1409 w 2474"/>
              <a:gd name="T19" fmla="*/ 847 h 852"/>
              <a:gd name="T20" fmla="*/ 1409 w 2474"/>
              <a:gd name="T21" fmla="*/ 268 h 852"/>
              <a:gd name="T22" fmla="*/ 1589 w 2474"/>
              <a:gd name="T23" fmla="*/ 579 h 852"/>
              <a:gd name="T24" fmla="*/ 1589 w 2474"/>
              <a:gd name="T25" fmla="*/ 113 h 852"/>
              <a:gd name="T26" fmla="*/ 2013 w 2474"/>
              <a:gd name="T27" fmla="*/ 847 h 852"/>
              <a:gd name="T28" fmla="*/ 2013 w 2474"/>
              <a:gd name="T29" fmla="*/ 0 h 852"/>
              <a:gd name="T30" fmla="*/ 2351 w 2474"/>
              <a:gd name="T31" fmla="*/ 586 h 852"/>
              <a:gd name="T32" fmla="*/ 2351 w 2474"/>
              <a:gd name="T33" fmla="*/ 429 h 852"/>
              <a:gd name="T34" fmla="*/ 2474 w 2474"/>
              <a:gd name="T35" fmla="*/ 429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74" h="852">
                <a:moveTo>
                  <a:pt x="0" y="429"/>
                </a:moveTo>
                <a:lnTo>
                  <a:pt x="133" y="429"/>
                </a:lnTo>
                <a:lnTo>
                  <a:pt x="133" y="268"/>
                </a:lnTo>
                <a:lnTo>
                  <a:pt x="313" y="579"/>
                </a:lnTo>
                <a:lnTo>
                  <a:pt x="313" y="113"/>
                </a:lnTo>
                <a:lnTo>
                  <a:pt x="740" y="852"/>
                </a:lnTo>
                <a:lnTo>
                  <a:pt x="740" y="268"/>
                </a:lnTo>
                <a:lnTo>
                  <a:pt x="920" y="579"/>
                </a:lnTo>
                <a:lnTo>
                  <a:pt x="920" y="0"/>
                </a:lnTo>
                <a:lnTo>
                  <a:pt x="1409" y="847"/>
                </a:lnTo>
                <a:lnTo>
                  <a:pt x="1409" y="268"/>
                </a:lnTo>
                <a:lnTo>
                  <a:pt x="1589" y="579"/>
                </a:lnTo>
                <a:lnTo>
                  <a:pt x="1589" y="113"/>
                </a:lnTo>
                <a:lnTo>
                  <a:pt x="2013" y="847"/>
                </a:lnTo>
                <a:lnTo>
                  <a:pt x="2013" y="0"/>
                </a:lnTo>
                <a:lnTo>
                  <a:pt x="2351" y="586"/>
                </a:lnTo>
                <a:lnTo>
                  <a:pt x="2351" y="429"/>
                </a:lnTo>
                <a:lnTo>
                  <a:pt x="2474" y="429"/>
                </a:lnTo>
              </a:path>
            </a:pathLst>
          </a:custGeom>
          <a:noFill/>
          <a:ln w="22225" cap="flat" cmpd="sng">
            <a:solidFill>
              <a:schemeClr val="accent1"/>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a:p>
        </p:txBody>
      </p:sp>
      <p:sp>
        <p:nvSpPr>
          <p:cNvPr id="18" name="Freeform 5"/>
          <p:cNvSpPr/>
          <p:nvPr/>
        </p:nvSpPr>
        <p:spPr bwMode="auto">
          <a:xfrm>
            <a:off x="1039835" y="3404182"/>
            <a:ext cx="3776977" cy="3442479"/>
          </a:xfrm>
          <a:custGeom>
            <a:avLst/>
            <a:gdLst>
              <a:gd name="T0" fmla="*/ 0 w 795"/>
              <a:gd name="T1" fmla="*/ 0 h 375"/>
              <a:gd name="T2" fmla="*/ 649 w 795"/>
              <a:gd name="T3" fmla="*/ 0 h 375"/>
              <a:gd name="T4" fmla="*/ 795 w 795"/>
              <a:gd name="T5" fmla="*/ 189 h 375"/>
              <a:gd name="T6" fmla="*/ 649 w 795"/>
              <a:gd name="T7" fmla="*/ 375 h 375"/>
            </a:gdLst>
            <a:ahLst/>
            <a:cxnLst>
              <a:cxn ang="0">
                <a:pos x="T0" y="T1"/>
              </a:cxn>
              <a:cxn ang="0">
                <a:pos x="T2" y="T3"/>
              </a:cxn>
              <a:cxn ang="0">
                <a:pos x="T4" y="T5"/>
              </a:cxn>
              <a:cxn ang="0">
                <a:pos x="T6" y="T7"/>
              </a:cxn>
            </a:cxnLst>
            <a:rect l="0" t="0" r="r" b="b"/>
            <a:pathLst>
              <a:path w="795" h="375">
                <a:moveTo>
                  <a:pt x="0" y="0"/>
                </a:moveTo>
                <a:lnTo>
                  <a:pt x="649" y="0"/>
                </a:lnTo>
                <a:lnTo>
                  <a:pt x="795" y="189"/>
                </a:lnTo>
                <a:lnTo>
                  <a:pt x="649" y="375"/>
                </a:lnTo>
              </a:path>
            </a:pathLst>
          </a:custGeom>
          <a:noFill/>
          <a:ln w="22225" cap="flat" cmpd="sng">
            <a:solidFill>
              <a:schemeClr val="bg1">
                <a:lumMod val="50000"/>
              </a:schemeClr>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zh-CN" altLang="en-US"/>
          </a:p>
        </p:txBody>
      </p:sp>
      <p:sp>
        <p:nvSpPr>
          <p:cNvPr id="19" name="Freeform 6"/>
          <p:cNvSpPr/>
          <p:nvPr/>
        </p:nvSpPr>
        <p:spPr bwMode="auto">
          <a:xfrm flipH="1">
            <a:off x="5801819" y="3404182"/>
            <a:ext cx="3776978" cy="3442479"/>
          </a:xfrm>
          <a:custGeom>
            <a:avLst/>
            <a:gdLst>
              <a:gd name="T0" fmla="*/ 0 w 795"/>
              <a:gd name="T1" fmla="*/ 0 h 375"/>
              <a:gd name="T2" fmla="*/ 649 w 795"/>
              <a:gd name="T3" fmla="*/ 0 h 375"/>
              <a:gd name="T4" fmla="*/ 795 w 795"/>
              <a:gd name="T5" fmla="*/ 189 h 375"/>
              <a:gd name="T6" fmla="*/ 649 w 795"/>
              <a:gd name="T7" fmla="*/ 375 h 375"/>
            </a:gdLst>
            <a:ahLst/>
            <a:cxnLst>
              <a:cxn ang="0">
                <a:pos x="T0" y="T1"/>
              </a:cxn>
              <a:cxn ang="0">
                <a:pos x="T2" y="T3"/>
              </a:cxn>
              <a:cxn ang="0">
                <a:pos x="T4" y="T5"/>
              </a:cxn>
              <a:cxn ang="0">
                <a:pos x="T6" y="T7"/>
              </a:cxn>
            </a:cxnLst>
            <a:rect l="0" t="0" r="r" b="b"/>
            <a:pathLst>
              <a:path w="795" h="375">
                <a:moveTo>
                  <a:pt x="0" y="0"/>
                </a:moveTo>
                <a:lnTo>
                  <a:pt x="649" y="0"/>
                </a:lnTo>
                <a:lnTo>
                  <a:pt x="795" y="189"/>
                </a:lnTo>
                <a:lnTo>
                  <a:pt x="649" y="375"/>
                </a:lnTo>
              </a:path>
            </a:pathLst>
          </a:custGeom>
          <a:noFill/>
          <a:ln w="22225" cap="flat" cmpd="sng">
            <a:solidFill>
              <a:schemeClr val="bg1">
                <a:lumMod val="50000"/>
              </a:schemeClr>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zh-CN" altLang="en-US"/>
          </a:p>
        </p:txBody>
      </p:sp>
      <p:sp>
        <p:nvSpPr>
          <p:cNvPr id="20" name="AutoShape 7"/>
          <p:cNvSpPr>
            <a:spLocks noChangeArrowheads="1"/>
          </p:cNvSpPr>
          <p:nvPr/>
        </p:nvSpPr>
        <p:spPr bwMode="auto">
          <a:xfrm>
            <a:off x="5094287" y="4816655"/>
            <a:ext cx="121025" cy="568144"/>
          </a:xfrm>
          <a:prstGeom prst="chevron">
            <a:avLst>
              <a:gd name="adj" fmla="val 100000"/>
            </a:avLst>
          </a:prstGeom>
          <a:solidFill>
            <a:schemeClr val="accent1"/>
          </a:solidFill>
          <a:ln w="19050">
            <a:solidFill>
              <a:schemeClr val="bg1">
                <a:lumMod val="85000"/>
              </a:schemeClr>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a:p>
        </p:txBody>
      </p:sp>
      <p:sp>
        <p:nvSpPr>
          <p:cNvPr id="21" name="AutoShape 8"/>
          <p:cNvSpPr>
            <a:spLocks noChangeArrowheads="1"/>
          </p:cNvSpPr>
          <p:nvPr/>
        </p:nvSpPr>
        <p:spPr bwMode="auto">
          <a:xfrm flipH="1">
            <a:off x="6186871" y="4816655"/>
            <a:ext cx="121025" cy="568144"/>
          </a:xfrm>
          <a:prstGeom prst="chevron">
            <a:avLst>
              <a:gd name="adj" fmla="val 100000"/>
            </a:avLst>
          </a:prstGeom>
          <a:solidFill>
            <a:schemeClr val="accent1"/>
          </a:solidFill>
          <a:ln w="19050">
            <a:solidFill>
              <a:schemeClr val="bg1">
                <a:lumMod val="85000"/>
              </a:schemeClr>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a:p>
        </p:txBody>
      </p:sp>
      <p:sp>
        <p:nvSpPr>
          <p:cNvPr id="22" name="文本框 21"/>
          <p:cNvSpPr txBox="1"/>
          <p:nvPr/>
        </p:nvSpPr>
        <p:spPr>
          <a:xfrm>
            <a:off x="946020" y="3014575"/>
            <a:ext cx="3028043" cy="369332"/>
          </a:xfrm>
          <a:prstGeom prst="rect">
            <a:avLst/>
          </a:prstGeom>
          <a:noFill/>
        </p:spPr>
        <p:txBody>
          <a:bodyPr wrap="square" rtlCol="0">
            <a:spAutoFit/>
          </a:bodyPr>
          <a:lstStyle/>
          <a:p>
            <a:r>
              <a:rPr lang="zh-CN" altLang="en-US"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股票模拟实验室</a:t>
            </a:r>
            <a:endParaRPr lang="en-US" altLang="zh-CN" dirty="0">
              <a:solidFill>
                <a:schemeClr val="accent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23" name="文本框 22"/>
          <p:cNvSpPr txBox="1"/>
          <p:nvPr/>
        </p:nvSpPr>
        <p:spPr>
          <a:xfrm>
            <a:off x="6110624" y="3014575"/>
            <a:ext cx="3570249" cy="369332"/>
          </a:xfrm>
          <a:prstGeom prst="rect">
            <a:avLst/>
          </a:prstGeom>
          <a:noFill/>
        </p:spPr>
        <p:txBody>
          <a:bodyPr wrap="square" rtlCol="0">
            <a:spAutoFit/>
          </a:bodyPr>
          <a:lstStyle/>
          <a:p>
            <a:pPr algn="r"/>
            <a:r>
              <a:rPr lang="zh-CN" altLang="en-US" dirty="0">
                <a:solidFill>
                  <a:schemeClr val="accent1"/>
                </a:solidFill>
                <a:latin typeface="华文细黑" panose="02010600040101010101" pitchFamily="2" charset="-122"/>
                <a:ea typeface="华文细黑" panose="02010600040101010101" pitchFamily="2" charset="-122"/>
                <a:cs typeface="Arial" panose="020B0604020202020204" pitchFamily="34" charset="0"/>
              </a:rPr>
              <a:t>“湘”约“理”财股票模拟大赛</a:t>
            </a:r>
            <a:endParaRPr lang="en-US" altLang="zh-CN" dirty="0">
              <a:solidFill>
                <a:schemeClr val="accent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24" name="文本框 23"/>
          <p:cNvSpPr txBox="1"/>
          <p:nvPr/>
        </p:nvSpPr>
        <p:spPr>
          <a:xfrm>
            <a:off x="1130722" y="1140803"/>
            <a:ext cx="8310115" cy="1753235"/>
          </a:xfrm>
          <a:prstGeom prst="rect">
            <a:avLst/>
          </a:prstGeom>
          <a:noFill/>
        </p:spPr>
        <p:txBody>
          <a:bodyPr wrap="square" rtlCol="0">
            <a:spAutoFit/>
          </a:bodyPr>
          <a:lstStyle/>
          <a:p>
            <a:pPr algn="just">
              <a:lnSpc>
                <a:spcPct val="150000"/>
              </a:lnSpc>
            </a:pP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该课程是上海市重点课程。通过学习，使学生掌握证券投资体系的相关概念和基本原理，能熟练运用基本面与技术分析方法、投资组合与量化投资管理手段实现股票、债券、基金、衍生产品等精准投资盈利。实施 “理论讲授（包括在线课程）＋案例教学＋模拟炒股</a:t>
            </a:r>
            <a:r>
              <a:rPr lang="en-US" altLang="zh-CN"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基地实习”的互动式教学模式。 </a:t>
            </a:r>
            <a:endParaRPr lang="zh-CN" altLang="en-US" dirty="0">
              <a:solidFill>
                <a:schemeClr val="tx1">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sp>
        <p:nvSpPr>
          <p:cNvPr id="25" name="Freeform 9"/>
          <p:cNvSpPr/>
          <p:nvPr/>
        </p:nvSpPr>
        <p:spPr bwMode="auto">
          <a:xfrm>
            <a:off x="943114" y="1333563"/>
            <a:ext cx="157206" cy="15041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tx1">
              <a:lumMod val="60000"/>
              <a:lumOff val="40000"/>
            </a:schemeClr>
          </a:solidFill>
          <a:ln>
            <a:noFill/>
          </a:ln>
        </p:spPr>
        <p:txBody>
          <a:bodyPr vert="horz" wrap="square" lIns="91440" tIns="45720" rIns="91440" bIns="45720" numCol="1" anchor="t" anchorCtr="0" compatLnSpc="1"/>
          <a:lstStyle/>
          <a:p>
            <a:endParaRPr lang="zh-CN" altLang="en-US"/>
          </a:p>
        </p:txBody>
      </p:sp>
      <p:pic>
        <p:nvPicPr>
          <p:cNvPr id="26" name="图片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834" y="4006928"/>
            <a:ext cx="3392518" cy="2025847"/>
          </a:xfrm>
          <a:prstGeom prst="rect">
            <a:avLst/>
          </a:prstGeom>
        </p:spPr>
      </p:pic>
      <p:pic>
        <p:nvPicPr>
          <p:cNvPr id="27" name="图片 26" descr="IMG_258"/>
          <p:cNvPicPr>
            <a:picLocks noChangeAspect="1"/>
          </p:cNvPicPr>
          <p:nvPr/>
        </p:nvPicPr>
        <p:blipFill>
          <a:blip r:embed="rId3"/>
          <a:stretch>
            <a:fillRect/>
          </a:stretch>
        </p:blipFill>
        <p:spPr>
          <a:xfrm>
            <a:off x="6186962" y="4006927"/>
            <a:ext cx="3411075" cy="2025847"/>
          </a:xfrm>
          <a:prstGeom prst="rect">
            <a:avLst/>
          </a:prstGeom>
          <a:noFill/>
          <a:ln w="9525">
            <a:noFill/>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8" y="3573760"/>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380041" y="1893222"/>
            <a:ext cx="1421717"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覆盖领域</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93" y="2080679"/>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4" y="447933"/>
            <a:ext cx="5258480"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专业覆盖领域介绍（保险）</a:t>
            </a:r>
            <a:endParaRPr lang="zh-CN" altLang="en-US" sz="3200" b="1"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1067619" y="1071502"/>
            <a:ext cx="2987978" cy="5631180"/>
          </a:xfrm>
          <a:prstGeom prst="rect">
            <a:avLst/>
          </a:prstGeom>
          <a:noFill/>
        </p:spPr>
        <p:txBody>
          <a:bodyPr wrap="square" rtlCol="0">
            <a:spAutoFit/>
          </a:bodyPr>
          <a:lstStyle/>
          <a:p>
            <a:pPr algn="just">
              <a:lnSpc>
                <a:spcPct val="150000"/>
              </a:lnSpc>
            </a:pPr>
            <a:r>
              <a:rPr lang="zh-CN" altLang="en-US" sz="16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rPr>
              <a:t>保险作为一种非常有用的风险管理手段，是金融业必不可少的一个重要环节，涉及保险理论、保险品种、保险业务流程，以及保险市场状况，并在建设国际金融中心、航运中心与再保险中心的过程中起着不可忽视的作用。在理论教学的基础上，还会辅以保险业务模拟实验课程来加深理解，采用先进的保险模拟实验软件系统来模拟保险业务流程与交易过程，让学生学习保险业务操作，熟悉保险业务流程，使学生具备实际操作能力。</a:t>
            </a:r>
            <a:endParaRPr lang="zh-CN" altLang="en-US" sz="16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endParaRPr>
          </a:p>
        </p:txBody>
      </p:sp>
      <p:sp>
        <p:nvSpPr>
          <p:cNvPr id="17" name="Freeform 9"/>
          <p:cNvSpPr/>
          <p:nvPr/>
        </p:nvSpPr>
        <p:spPr bwMode="auto">
          <a:xfrm>
            <a:off x="986110" y="1260287"/>
            <a:ext cx="157206" cy="150410"/>
          </a:xfrm>
          <a:custGeom>
            <a:avLst/>
            <a:gdLst>
              <a:gd name="T0" fmla="*/ 173 w 347"/>
              <a:gd name="T1" fmla="*/ 0 h 332"/>
              <a:gd name="T2" fmla="*/ 226 w 347"/>
              <a:gd name="T3" fmla="*/ 107 h 332"/>
              <a:gd name="T4" fmla="*/ 347 w 347"/>
              <a:gd name="T5" fmla="*/ 126 h 332"/>
              <a:gd name="T6" fmla="*/ 260 w 347"/>
              <a:gd name="T7" fmla="*/ 211 h 332"/>
              <a:gd name="T8" fmla="*/ 279 w 347"/>
              <a:gd name="T9" fmla="*/ 332 h 332"/>
              <a:gd name="T10" fmla="*/ 173 w 347"/>
              <a:gd name="T11" fmla="*/ 274 h 332"/>
              <a:gd name="T12" fmla="*/ 65 w 347"/>
              <a:gd name="T13" fmla="*/ 332 h 332"/>
              <a:gd name="T14" fmla="*/ 84 w 347"/>
              <a:gd name="T15" fmla="*/ 211 h 332"/>
              <a:gd name="T16" fmla="*/ 0 w 347"/>
              <a:gd name="T17" fmla="*/ 126 h 332"/>
              <a:gd name="T18" fmla="*/ 118 w 347"/>
              <a:gd name="T19" fmla="*/ 107 h 332"/>
              <a:gd name="T20" fmla="*/ 173 w 347"/>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2">
                <a:moveTo>
                  <a:pt x="173" y="0"/>
                </a:moveTo>
                <a:lnTo>
                  <a:pt x="226" y="107"/>
                </a:lnTo>
                <a:lnTo>
                  <a:pt x="347" y="126"/>
                </a:lnTo>
                <a:lnTo>
                  <a:pt x="260" y="211"/>
                </a:lnTo>
                <a:lnTo>
                  <a:pt x="279" y="332"/>
                </a:lnTo>
                <a:lnTo>
                  <a:pt x="173" y="274"/>
                </a:lnTo>
                <a:lnTo>
                  <a:pt x="65" y="332"/>
                </a:lnTo>
                <a:lnTo>
                  <a:pt x="84" y="211"/>
                </a:lnTo>
                <a:lnTo>
                  <a:pt x="0" y="126"/>
                </a:lnTo>
                <a:lnTo>
                  <a:pt x="118" y="107"/>
                </a:lnTo>
                <a:lnTo>
                  <a:pt x="173" y="0"/>
                </a:lnTo>
                <a:close/>
              </a:path>
            </a:pathLst>
          </a:custGeom>
          <a:solidFill>
            <a:schemeClr val="tx1">
              <a:lumMod val="60000"/>
              <a:lumOff val="40000"/>
            </a:schemeClr>
          </a:solidFill>
          <a:ln>
            <a:noFill/>
          </a:ln>
        </p:spPr>
        <p:txBody>
          <a:bodyPr vert="horz" wrap="square" lIns="91440" tIns="45720" rIns="91440" bIns="45720" numCol="1" anchor="t" anchorCtr="0" compatLnSpc="1"/>
          <a:lstStyle/>
          <a:p>
            <a:endParaRPr lang="zh-CN" altLang="en-US"/>
          </a:p>
        </p:txBody>
      </p:sp>
      <p:pic>
        <p:nvPicPr>
          <p:cNvPr id="35" name="Picture 5"/>
          <p:cNvPicPr>
            <a:picLocks noChangeAspect="1" noChangeArrowheads="1"/>
          </p:cNvPicPr>
          <p:nvPr/>
        </p:nvPicPr>
        <p:blipFill>
          <a:blip r:embed="rId2">
            <a:extLst>
              <a:ext uri="{28A0092B-C50C-407E-A947-70E740481C1C}">
                <a14:useLocalDpi xmlns:a14="http://schemas.microsoft.com/office/drawing/2010/main" val="0"/>
              </a:ext>
            </a:extLst>
          </a:blip>
          <a:srcRect l="18671" t="13101" r="18414" b="2687"/>
          <a:stretch>
            <a:fillRect/>
          </a:stretch>
        </p:blipFill>
        <p:spPr bwMode="auto">
          <a:xfrm>
            <a:off x="4442545" y="1468709"/>
            <a:ext cx="4869773" cy="49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文本框 36"/>
          <p:cNvSpPr txBox="1"/>
          <p:nvPr/>
        </p:nvSpPr>
        <p:spPr>
          <a:xfrm>
            <a:off x="5367401" y="1051864"/>
            <a:ext cx="2987978" cy="416845"/>
          </a:xfrm>
          <a:prstGeom prst="rect">
            <a:avLst/>
          </a:prstGeom>
          <a:noFill/>
        </p:spPr>
        <p:txBody>
          <a:bodyPr wrap="square" rtlCol="0">
            <a:spAutoFit/>
          </a:bodyPr>
          <a:lstStyle/>
          <a:p>
            <a:pPr algn="just">
              <a:lnSpc>
                <a:spcPct val="150000"/>
              </a:lnSpc>
            </a:pPr>
            <a:r>
              <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例</a:t>
            </a:r>
            <a:r>
              <a:rPr lang="en-US" altLang="zh-CN"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a:t>
            </a:r>
            <a:r>
              <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rPr>
              <a:t>机动车辆保险模拟实验</a:t>
            </a:r>
            <a:endParaRPr lang="zh-CN" altLang="en-US" sz="1600" dirty="0">
              <a:solidFill>
                <a:schemeClr val="tx1">
                  <a:lumMod val="60000"/>
                  <a:lumOff val="4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89820" y="0"/>
            <a:ext cx="2202180" cy="6858000"/>
          </a:xfrm>
          <a:prstGeom prst="rect">
            <a:avLst/>
          </a:prstGeom>
          <a:solidFill>
            <a:schemeClr val="accent3"/>
          </a:solidFill>
        </p:spPr>
        <p:txBody>
          <a:bodyPr wrap="square" rtlCol="0">
            <a:spAutoFit/>
          </a:bodyPr>
          <a:lstStyle/>
          <a:p>
            <a:endParaRPr lang="zh-CN" altLang="en-US" dirty="0"/>
          </a:p>
        </p:txBody>
      </p:sp>
      <p:sp>
        <p:nvSpPr>
          <p:cNvPr id="3" name="文本框 2"/>
          <p:cNvSpPr txBox="1"/>
          <p:nvPr/>
        </p:nvSpPr>
        <p:spPr>
          <a:xfrm>
            <a:off x="10530140" y="31127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培养目标</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530139" y="1130556"/>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师资队伍</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530138" y="2760739"/>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历史沿革</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530138" y="3573760"/>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特色优势</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530138" y="5199802"/>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培养质量</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530138" y="4386781"/>
            <a:ext cx="1121525" cy="369332"/>
          </a:xfrm>
          <a:prstGeom prst="rect">
            <a:avLst/>
          </a:prstGeom>
          <a:noFill/>
        </p:spPr>
        <p:txBody>
          <a:bodyPr wrap="square" rtlCol="0">
            <a:spAutoFit/>
          </a:bodyPr>
          <a:lstStyle/>
          <a:p>
            <a:r>
              <a:rPr lang="zh-CN" altLang="en-US" dirty="0">
                <a:solidFill>
                  <a:schemeClr val="accent2">
                    <a:lumMod val="50000"/>
                  </a:schemeClr>
                </a:solidFill>
                <a:latin typeface="微软雅黑" panose="020B0503020204020204" pitchFamily="34" charset="-122"/>
                <a:ea typeface="微软雅黑" panose="020B0503020204020204" pitchFamily="34" charset="-122"/>
              </a:rPr>
              <a:t>学习攻略</a:t>
            </a:r>
            <a:endParaRPr lang="zh-CN" altLang="en-US"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360998" y="1893222"/>
            <a:ext cx="1459804"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覆盖领域</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 name="等腰三角形 11"/>
          <p:cNvSpPr/>
          <p:nvPr/>
        </p:nvSpPr>
        <p:spPr>
          <a:xfrm rot="16200000" flipH="1">
            <a:off x="9773593" y="2080679"/>
            <a:ext cx="295275" cy="1371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30138" y="5723763"/>
            <a:ext cx="1121526" cy="1118011"/>
          </a:xfrm>
          <a:prstGeom prst="rect">
            <a:avLst/>
          </a:prstGeom>
        </p:spPr>
      </p:pic>
      <p:sp>
        <p:nvSpPr>
          <p:cNvPr id="15" name="Freeform 5"/>
          <p:cNvSpPr>
            <a:spLocks noEditPoints="1"/>
          </p:cNvSpPr>
          <p:nvPr/>
        </p:nvSpPr>
        <p:spPr bwMode="auto">
          <a:xfrm>
            <a:off x="571488" y="427663"/>
            <a:ext cx="766308" cy="684421"/>
          </a:xfrm>
          <a:custGeom>
            <a:avLst/>
            <a:gdLst>
              <a:gd name="T0" fmla="*/ 400 w 528"/>
              <a:gd name="T1" fmla="*/ 293 h 471"/>
              <a:gd name="T2" fmla="*/ 430 w 528"/>
              <a:gd name="T3" fmla="*/ 279 h 471"/>
              <a:gd name="T4" fmla="*/ 430 w 528"/>
              <a:gd name="T5" fmla="*/ 278 h 471"/>
              <a:gd name="T6" fmla="*/ 430 w 528"/>
              <a:gd name="T7" fmla="*/ 204 h 471"/>
              <a:gd name="T8" fmla="*/ 401 w 528"/>
              <a:gd name="T9" fmla="*/ 218 h 471"/>
              <a:gd name="T10" fmla="*/ 400 w 528"/>
              <a:gd name="T11" fmla="*/ 293 h 471"/>
              <a:gd name="T12" fmla="*/ 90 w 528"/>
              <a:gd name="T13" fmla="*/ 204 h 471"/>
              <a:gd name="T14" fmla="*/ 90 w 528"/>
              <a:gd name="T15" fmla="*/ 279 h 471"/>
              <a:gd name="T16" fmla="*/ 248 w 528"/>
              <a:gd name="T17" fmla="*/ 354 h 471"/>
              <a:gd name="T18" fmla="*/ 274 w 528"/>
              <a:gd name="T19" fmla="*/ 354 h 471"/>
              <a:gd name="T20" fmla="*/ 371 w 528"/>
              <a:gd name="T21" fmla="*/ 307 h 471"/>
              <a:gd name="T22" fmla="*/ 371 w 528"/>
              <a:gd name="T23" fmla="*/ 232 h 471"/>
              <a:gd name="T24" fmla="*/ 260 w 528"/>
              <a:gd name="T25" fmla="*/ 286 h 471"/>
              <a:gd name="T26" fmla="*/ 90 w 528"/>
              <a:gd name="T27" fmla="*/ 204 h 471"/>
              <a:gd name="T28" fmla="*/ 394 w 528"/>
              <a:gd name="T29" fmla="*/ 197 h 471"/>
              <a:gd name="T30" fmla="*/ 391 w 528"/>
              <a:gd name="T31" fmla="*/ 196 h 471"/>
              <a:gd name="T32" fmla="*/ 287 w 528"/>
              <a:gd name="T33" fmla="*/ 139 h 471"/>
              <a:gd name="T34" fmla="*/ 288 w 528"/>
              <a:gd name="T35" fmla="*/ 132 h 471"/>
              <a:gd name="T36" fmla="*/ 264 w 528"/>
              <a:gd name="T37" fmla="*/ 108 h 471"/>
              <a:gd name="T38" fmla="*/ 240 w 528"/>
              <a:gd name="T39" fmla="*/ 132 h 471"/>
              <a:gd name="T40" fmla="*/ 264 w 528"/>
              <a:gd name="T41" fmla="*/ 156 h 471"/>
              <a:gd name="T42" fmla="*/ 281 w 528"/>
              <a:gd name="T43" fmla="*/ 150 h 471"/>
              <a:gd name="T44" fmla="*/ 383 w 528"/>
              <a:gd name="T45" fmla="*/ 207 h 471"/>
              <a:gd name="T46" fmla="*/ 394 w 528"/>
              <a:gd name="T47" fmla="*/ 197 h 471"/>
              <a:gd name="T48" fmla="*/ 528 w 528"/>
              <a:gd name="T49" fmla="*/ 132 h 471"/>
              <a:gd name="T50" fmla="*/ 260 w 528"/>
              <a:gd name="T51" fmla="*/ 0 h 471"/>
              <a:gd name="T52" fmla="*/ 0 w 528"/>
              <a:gd name="T53" fmla="*/ 126 h 471"/>
              <a:gd name="T54" fmla="*/ 0 w 528"/>
              <a:gd name="T55" fmla="*/ 137 h 471"/>
              <a:gd name="T56" fmla="*/ 260 w 528"/>
              <a:gd name="T57" fmla="*/ 263 h 471"/>
              <a:gd name="T58" fmla="*/ 371 w 528"/>
              <a:gd name="T59" fmla="*/ 209 h 471"/>
              <a:gd name="T60" fmla="*/ 371 w 528"/>
              <a:gd name="T61" fmla="*/ 205 h 471"/>
              <a:gd name="T62" fmla="*/ 281 w 528"/>
              <a:gd name="T63" fmla="*/ 158 h 471"/>
              <a:gd name="T64" fmla="*/ 264 w 528"/>
              <a:gd name="T65" fmla="*/ 163 h 471"/>
              <a:gd name="T66" fmla="*/ 233 w 528"/>
              <a:gd name="T67" fmla="*/ 132 h 471"/>
              <a:gd name="T68" fmla="*/ 264 w 528"/>
              <a:gd name="T69" fmla="*/ 100 h 471"/>
              <a:gd name="T70" fmla="*/ 295 w 528"/>
              <a:gd name="T71" fmla="*/ 132 h 471"/>
              <a:gd name="T72" fmla="*/ 295 w 528"/>
              <a:gd name="T73" fmla="*/ 135 h 471"/>
              <a:gd name="T74" fmla="*/ 401 w 528"/>
              <a:gd name="T75" fmla="*/ 194 h 471"/>
              <a:gd name="T76" fmla="*/ 528 w 528"/>
              <a:gd name="T77" fmla="*/ 132 h 471"/>
              <a:gd name="T78" fmla="*/ 394 w 528"/>
              <a:gd name="T79" fmla="*/ 197 h 471"/>
              <a:gd name="T80" fmla="*/ 395 w 528"/>
              <a:gd name="T81" fmla="*/ 293 h 471"/>
              <a:gd name="T82" fmla="*/ 404 w 528"/>
              <a:gd name="T83" fmla="*/ 307 h 471"/>
              <a:gd name="T84" fmla="*/ 396 w 528"/>
              <a:gd name="T85" fmla="*/ 320 h 471"/>
              <a:gd name="T86" fmla="*/ 403 w 528"/>
              <a:gd name="T87" fmla="*/ 320 h 471"/>
              <a:gd name="T88" fmla="*/ 416 w 528"/>
              <a:gd name="T89" fmla="*/ 471 h 471"/>
              <a:gd name="T90" fmla="*/ 364 w 528"/>
              <a:gd name="T91" fmla="*/ 471 h 471"/>
              <a:gd name="T92" fmla="*/ 377 w 528"/>
              <a:gd name="T93" fmla="*/ 320 h 471"/>
              <a:gd name="T94" fmla="*/ 384 w 528"/>
              <a:gd name="T95" fmla="*/ 320 h 471"/>
              <a:gd name="T96" fmla="*/ 376 w 528"/>
              <a:gd name="T97" fmla="*/ 307 h 471"/>
              <a:gd name="T98" fmla="*/ 384 w 528"/>
              <a:gd name="T99" fmla="*/ 293 h 471"/>
              <a:gd name="T100" fmla="*/ 383 w 528"/>
              <a:gd name="T101" fmla="*/ 207 h 471"/>
              <a:gd name="T102" fmla="*/ 394 w 528"/>
              <a:gd name="T103" fmla="*/ 19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471">
                <a:moveTo>
                  <a:pt x="400" y="293"/>
                </a:moveTo>
                <a:cubicBezTo>
                  <a:pt x="430" y="279"/>
                  <a:pt x="430" y="279"/>
                  <a:pt x="430" y="279"/>
                </a:cubicBezTo>
                <a:cubicBezTo>
                  <a:pt x="430" y="279"/>
                  <a:pt x="430" y="278"/>
                  <a:pt x="430" y="278"/>
                </a:cubicBezTo>
                <a:cubicBezTo>
                  <a:pt x="430" y="204"/>
                  <a:pt x="430" y="204"/>
                  <a:pt x="430" y="204"/>
                </a:cubicBezTo>
                <a:cubicBezTo>
                  <a:pt x="401" y="218"/>
                  <a:pt x="401" y="218"/>
                  <a:pt x="401" y="218"/>
                </a:cubicBezTo>
                <a:cubicBezTo>
                  <a:pt x="400" y="293"/>
                  <a:pt x="400" y="293"/>
                  <a:pt x="400" y="293"/>
                </a:cubicBezTo>
                <a:close/>
                <a:moveTo>
                  <a:pt x="90" y="204"/>
                </a:moveTo>
                <a:cubicBezTo>
                  <a:pt x="90" y="279"/>
                  <a:pt x="90" y="279"/>
                  <a:pt x="90" y="279"/>
                </a:cubicBezTo>
                <a:cubicBezTo>
                  <a:pt x="143" y="304"/>
                  <a:pt x="195" y="329"/>
                  <a:pt x="248" y="354"/>
                </a:cubicBezTo>
                <a:cubicBezTo>
                  <a:pt x="257" y="357"/>
                  <a:pt x="265" y="357"/>
                  <a:pt x="274" y="354"/>
                </a:cubicBezTo>
                <a:cubicBezTo>
                  <a:pt x="371" y="307"/>
                  <a:pt x="371" y="307"/>
                  <a:pt x="371" y="307"/>
                </a:cubicBezTo>
                <a:cubicBezTo>
                  <a:pt x="371" y="232"/>
                  <a:pt x="371" y="232"/>
                  <a:pt x="371" y="232"/>
                </a:cubicBezTo>
                <a:cubicBezTo>
                  <a:pt x="260" y="286"/>
                  <a:pt x="260" y="286"/>
                  <a:pt x="260" y="286"/>
                </a:cubicBezTo>
                <a:cubicBezTo>
                  <a:pt x="90" y="204"/>
                  <a:pt x="90" y="204"/>
                  <a:pt x="90" y="204"/>
                </a:cubicBezTo>
                <a:close/>
                <a:moveTo>
                  <a:pt x="394" y="197"/>
                </a:moveTo>
                <a:cubicBezTo>
                  <a:pt x="391" y="196"/>
                  <a:pt x="391" y="196"/>
                  <a:pt x="391" y="196"/>
                </a:cubicBezTo>
                <a:cubicBezTo>
                  <a:pt x="287" y="139"/>
                  <a:pt x="287" y="139"/>
                  <a:pt x="287" y="139"/>
                </a:cubicBezTo>
                <a:cubicBezTo>
                  <a:pt x="288" y="136"/>
                  <a:pt x="288" y="134"/>
                  <a:pt x="288" y="132"/>
                </a:cubicBezTo>
                <a:cubicBezTo>
                  <a:pt x="288" y="118"/>
                  <a:pt x="277" y="108"/>
                  <a:pt x="264" y="108"/>
                </a:cubicBezTo>
                <a:cubicBezTo>
                  <a:pt x="251" y="108"/>
                  <a:pt x="240" y="118"/>
                  <a:pt x="240" y="132"/>
                </a:cubicBezTo>
                <a:cubicBezTo>
                  <a:pt x="240" y="145"/>
                  <a:pt x="251" y="156"/>
                  <a:pt x="264" y="156"/>
                </a:cubicBezTo>
                <a:cubicBezTo>
                  <a:pt x="270" y="156"/>
                  <a:pt x="276" y="154"/>
                  <a:pt x="281" y="150"/>
                </a:cubicBezTo>
                <a:cubicBezTo>
                  <a:pt x="383" y="207"/>
                  <a:pt x="383" y="207"/>
                  <a:pt x="383" y="207"/>
                </a:cubicBezTo>
                <a:cubicBezTo>
                  <a:pt x="394" y="197"/>
                  <a:pt x="394" y="197"/>
                  <a:pt x="394" y="197"/>
                </a:cubicBezTo>
                <a:close/>
                <a:moveTo>
                  <a:pt x="528" y="132"/>
                </a:moveTo>
                <a:cubicBezTo>
                  <a:pt x="260" y="0"/>
                  <a:pt x="260" y="0"/>
                  <a:pt x="260" y="0"/>
                </a:cubicBezTo>
                <a:cubicBezTo>
                  <a:pt x="0" y="126"/>
                  <a:pt x="0" y="126"/>
                  <a:pt x="0" y="126"/>
                </a:cubicBezTo>
                <a:cubicBezTo>
                  <a:pt x="0" y="137"/>
                  <a:pt x="0" y="137"/>
                  <a:pt x="0" y="137"/>
                </a:cubicBezTo>
                <a:cubicBezTo>
                  <a:pt x="260" y="263"/>
                  <a:pt x="260" y="263"/>
                  <a:pt x="260" y="263"/>
                </a:cubicBezTo>
                <a:cubicBezTo>
                  <a:pt x="371" y="209"/>
                  <a:pt x="371" y="209"/>
                  <a:pt x="371" y="209"/>
                </a:cubicBezTo>
                <a:cubicBezTo>
                  <a:pt x="371" y="205"/>
                  <a:pt x="371" y="205"/>
                  <a:pt x="371" y="205"/>
                </a:cubicBezTo>
                <a:cubicBezTo>
                  <a:pt x="281" y="158"/>
                  <a:pt x="281" y="158"/>
                  <a:pt x="281" y="158"/>
                </a:cubicBezTo>
                <a:cubicBezTo>
                  <a:pt x="276" y="162"/>
                  <a:pt x="270" y="163"/>
                  <a:pt x="264" y="163"/>
                </a:cubicBezTo>
                <a:cubicBezTo>
                  <a:pt x="247" y="163"/>
                  <a:pt x="233" y="149"/>
                  <a:pt x="233" y="132"/>
                </a:cubicBezTo>
                <a:cubicBezTo>
                  <a:pt x="233" y="114"/>
                  <a:pt x="247" y="100"/>
                  <a:pt x="264" y="100"/>
                </a:cubicBezTo>
                <a:cubicBezTo>
                  <a:pt x="281" y="100"/>
                  <a:pt x="295" y="114"/>
                  <a:pt x="295" y="132"/>
                </a:cubicBezTo>
                <a:cubicBezTo>
                  <a:pt x="295" y="133"/>
                  <a:pt x="295" y="134"/>
                  <a:pt x="295" y="135"/>
                </a:cubicBezTo>
                <a:cubicBezTo>
                  <a:pt x="401" y="194"/>
                  <a:pt x="401" y="194"/>
                  <a:pt x="401" y="194"/>
                </a:cubicBezTo>
                <a:cubicBezTo>
                  <a:pt x="528" y="132"/>
                  <a:pt x="528" y="132"/>
                  <a:pt x="528" y="132"/>
                </a:cubicBezTo>
                <a:close/>
                <a:moveTo>
                  <a:pt x="394" y="197"/>
                </a:moveTo>
                <a:cubicBezTo>
                  <a:pt x="395" y="293"/>
                  <a:pt x="395" y="293"/>
                  <a:pt x="395" y="293"/>
                </a:cubicBezTo>
                <a:cubicBezTo>
                  <a:pt x="401" y="295"/>
                  <a:pt x="404" y="300"/>
                  <a:pt x="404" y="307"/>
                </a:cubicBezTo>
                <a:cubicBezTo>
                  <a:pt x="404" y="312"/>
                  <a:pt x="401" y="317"/>
                  <a:pt x="396" y="320"/>
                </a:cubicBezTo>
                <a:cubicBezTo>
                  <a:pt x="403" y="320"/>
                  <a:pt x="403" y="320"/>
                  <a:pt x="403" y="320"/>
                </a:cubicBezTo>
                <a:cubicBezTo>
                  <a:pt x="416" y="471"/>
                  <a:pt x="416" y="471"/>
                  <a:pt x="416" y="471"/>
                </a:cubicBezTo>
                <a:cubicBezTo>
                  <a:pt x="364" y="471"/>
                  <a:pt x="364" y="471"/>
                  <a:pt x="364" y="471"/>
                </a:cubicBezTo>
                <a:cubicBezTo>
                  <a:pt x="377" y="320"/>
                  <a:pt x="377" y="320"/>
                  <a:pt x="377" y="320"/>
                </a:cubicBezTo>
                <a:cubicBezTo>
                  <a:pt x="384" y="320"/>
                  <a:pt x="384" y="320"/>
                  <a:pt x="384" y="320"/>
                </a:cubicBezTo>
                <a:cubicBezTo>
                  <a:pt x="379" y="317"/>
                  <a:pt x="376" y="312"/>
                  <a:pt x="376" y="307"/>
                </a:cubicBezTo>
                <a:cubicBezTo>
                  <a:pt x="376" y="301"/>
                  <a:pt x="379" y="296"/>
                  <a:pt x="384" y="293"/>
                </a:cubicBezTo>
                <a:cubicBezTo>
                  <a:pt x="383" y="207"/>
                  <a:pt x="383" y="207"/>
                  <a:pt x="383" y="207"/>
                </a:cubicBezTo>
                <a:cubicBezTo>
                  <a:pt x="394" y="197"/>
                  <a:pt x="394" y="197"/>
                  <a:pt x="394" y="197"/>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标题 1"/>
          <p:cNvSpPr txBox="1"/>
          <p:nvPr/>
        </p:nvSpPr>
        <p:spPr>
          <a:xfrm>
            <a:off x="1413493" y="447933"/>
            <a:ext cx="5470191" cy="682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微软雅黑" panose="020B0503020204020204" pitchFamily="34" charset="-122"/>
                <a:ea typeface="微软雅黑" panose="020B0503020204020204" pitchFamily="34" charset="-122"/>
              </a:rPr>
              <a:t>专业覆盖领域介绍（金融工程）</a:t>
            </a:r>
            <a:endParaRPr lang="zh-CN" altLang="en-US" sz="3200" b="1" dirty="0">
              <a:latin typeface="微软雅黑" panose="020B0503020204020204" pitchFamily="34" charset="-122"/>
              <a:ea typeface="微软雅黑" panose="020B0503020204020204" pitchFamily="34" charset="-122"/>
            </a:endParaRPr>
          </a:p>
        </p:txBody>
      </p:sp>
      <p:sp>
        <p:nvSpPr>
          <p:cNvPr id="14" name="Freeform 29"/>
          <p:cNvSpPr>
            <a:spLocks noEditPoints="1"/>
          </p:cNvSpPr>
          <p:nvPr/>
        </p:nvSpPr>
        <p:spPr bwMode="auto">
          <a:xfrm flipH="1">
            <a:off x="6982641" y="2767458"/>
            <a:ext cx="2681543" cy="2973310"/>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17" name="文本框 16"/>
          <p:cNvSpPr txBox="1"/>
          <p:nvPr/>
        </p:nvSpPr>
        <p:spPr>
          <a:xfrm>
            <a:off x="871855" y="5730240"/>
            <a:ext cx="5151755" cy="337185"/>
          </a:xfrm>
          <a:prstGeom prst="rect">
            <a:avLst/>
          </a:prstGeom>
          <a:noFill/>
        </p:spPr>
        <p:txBody>
          <a:bodyPr wrap="square" rtlCol="0">
            <a:spAutoFit/>
          </a:bodyPr>
          <a:lstStyle/>
          <a:p>
            <a:r>
              <a:rPr lang="zh-CN" altLang="en-US" sz="1600" dirty="0">
                <a:solidFill>
                  <a:schemeClr val="accent1"/>
                </a:solidFill>
                <a:latin typeface="楷体" panose="02010609060101010101" pitchFamily="49" charset="-122"/>
                <a:ea typeface="楷体" panose="02010609060101010101" pitchFamily="49" charset="-122"/>
                <a:cs typeface="楷体" panose="02010609060101010101" pitchFamily="49" charset="-122"/>
              </a:rPr>
              <a:t>与中国农业银行合作举办“金点子”银行产品设计大赛</a:t>
            </a:r>
            <a:endParaRPr lang="en-US" altLang="zh-CN" sz="1600" dirty="0">
              <a:solidFill>
                <a:schemeClr val="accent1"/>
              </a:solidFill>
              <a:latin typeface="楷体" panose="02010609060101010101" pitchFamily="49" charset="-122"/>
              <a:ea typeface="楷体" panose="02010609060101010101" pitchFamily="49" charset="-122"/>
              <a:cs typeface="楷体" panose="02010609060101010101" pitchFamily="49" charset="-122"/>
            </a:endParaRPr>
          </a:p>
        </p:txBody>
      </p:sp>
      <p:sp>
        <p:nvSpPr>
          <p:cNvPr id="18" name="文本框 17"/>
          <p:cNvSpPr txBox="1"/>
          <p:nvPr/>
        </p:nvSpPr>
        <p:spPr>
          <a:xfrm>
            <a:off x="871673" y="1096689"/>
            <a:ext cx="8514845" cy="1443990"/>
          </a:xfrm>
          <a:prstGeom prst="rect">
            <a:avLst/>
          </a:prstGeom>
          <a:noFill/>
        </p:spPr>
        <p:txBody>
          <a:bodyPr wrap="square" rtlCol="0">
            <a:spAutoFit/>
          </a:bodyPr>
          <a:lstStyle/>
          <a:p>
            <a:pPr algn="just">
              <a:lnSpc>
                <a:spcPct val="110000"/>
              </a:lnSpc>
            </a:pPr>
            <a:r>
              <a:rPr lang="zh-CN" altLang="en-US" sz="16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rPr>
              <a:t>该课程是上海市重点课程。主要学习金融工程基本理论和技术，掌握远期、期货、期权、互换等基本金融衍生工具定价的基本原理；及运用衍生金融产品在实际经济中进行套期保值的基本原理；在理论教学的基础上，还会辅以金融工程模拟实训课程来加深理解，增强学生掌握无套利定价分析的能力，产品创新的设计能力和金融风险管理的能力，创造性地解决金融问题的能力。</a:t>
            </a:r>
            <a:endParaRPr lang="zh-CN" altLang="en-US" sz="1600" dirty="0">
              <a:solidFill>
                <a:schemeClr val="tx1">
                  <a:lumMod val="60000"/>
                  <a:lumOff val="40000"/>
                </a:schemeClr>
              </a:solidFill>
              <a:latin typeface="楷体" panose="02010609060101010101" pitchFamily="49" charset="-122"/>
              <a:ea typeface="楷体" panose="02010609060101010101" pitchFamily="49" charset="-122"/>
              <a:cs typeface="Arial" panose="020B0604020202020204" pitchFamily="34" charset="0"/>
            </a:endParaRPr>
          </a:p>
        </p:txBody>
      </p:sp>
      <p:pic>
        <p:nvPicPr>
          <p:cNvPr id="19" name="内容占位符 3"/>
          <p:cNvPicPr>
            <a:picLocks noChangeAspect="1"/>
          </p:cNvPicPr>
          <p:nvPr/>
        </p:nvPicPr>
        <p:blipFill>
          <a:blip r:embed="rId2"/>
          <a:stretch>
            <a:fillRect/>
          </a:stretch>
        </p:blipFill>
        <p:spPr>
          <a:xfrm>
            <a:off x="871674" y="2690973"/>
            <a:ext cx="5196568" cy="3039509"/>
          </a:xfrm>
          <a:prstGeom prst="rect">
            <a:avLst/>
          </a:prstGeom>
        </p:spPr>
      </p:pic>
    </p:spTree>
  </p:cSld>
  <p:clrMapOvr>
    <a:masterClrMapping/>
  </p:clrMapOvr>
  <p:transition spd="slow" advTm="3000">
    <p:fade/>
  </p:transition>
</p:sld>
</file>

<file path=ppt/tags/tag1.xml><?xml version="1.0" encoding="utf-8"?>
<p:tagLst xmlns:p="http://schemas.openxmlformats.org/presentationml/2006/main">
  <p:tag name="KSO_WM_DIAGRAM_VIRTUALLY_FRAME" val="{&quot;height&quot;:223.2258267716536,&quot;left&quot;:0,&quot;top&quot;:165.67417322834643,&quot;width&quot;:337.45}"/>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PP_MARK_KEY" val="f309bc0d-76f5-424b-9ba0-127243a9963d"/>
  <p:tag name="COMMONDATA" val="eyJoZGlkIjoiMTZlMGMwYjA3YzZkNGM4NDgyNDYyYjE1ZTFmMTRiZmMifQ=="/>
  <p:tag name="commondata" val="eyJoZGlkIjoiZDJlZTQ3YzFhMTI0ZDU5NGY1Yzk5ODRhY2ZiYWQ5NmEifQ=="/>
</p:tagLst>
</file>

<file path=ppt/tags/tag2.xml><?xml version="1.0" encoding="utf-8"?>
<p:tagLst xmlns:p="http://schemas.openxmlformats.org/presentationml/2006/main">
  <p:tag name="KSO_WM_DIAGRAM_VIRTUALLY_FRAME" val="{&quot;height&quot;:223.2258267716536,&quot;left&quot;:0,&quot;top&quot;:165.67417322834643,&quot;width&quot;:337.45}"/>
</p:tagLst>
</file>

<file path=ppt/tags/tag3.xml><?xml version="1.0" encoding="utf-8"?>
<p:tagLst xmlns:p="http://schemas.openxmlformats.org/presentationml/2006/main">
  <p:tag name="KSO_WM_BEAUTIFY_FLAG" val=""/>
  <p:tag name="KSO_WM_DIAGRAM_VIRTUALLY_FRAME" val="{&quot;height&quot;:223.2258267716536,&quot;left&quot;:0,&quot;top&quot;:165.67417322834643,&quot;width&quot;:337.45}"/>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北京大学">
      <a:dk1>
        <a:srgbClr val="333333"/>
      </a:dk1>
      <a:lt1>
        <a:srgbClr val="FFFFFF"/>
      </a:lt1>
      <a:dk2>
        <a:srgbClr val="538135"/>
      </a:dk2>
      <a:lt2>
        <a:srgbClr val="538135"/>
      </a:lt2>
      <a:accent1>
        <a:srgbClr val="8F000B"/>
      </a:accent1>
      <a:accent2>
        <a:srgbClr val="700005"/>
      </a:accent2>
      <a:accent3>
        <a:srgbClr val="AC0000"/>
      </a:accent3>
      <a:accent4>
        <a:srgbClr val="538135"/>
      </a:accent4>
      <a:accent5>
        <a:srgbClr val="538135"/>
      </a:accent5>
      <a:accent6>
        <a:srgbClr val="538135"/>
      </a:accent6>
      <a:hlink>
        <a:srgbClr val="538135"/>
      </a:hlink>
      <a:folHlink>
        <a:srgbClr val="53813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5780</Words>
  <Application>WPS 演示</Application>
  <PresentationFormat>宽屏</PresentationFormat>
  <Paragraphs>666</Paragraphs>
  <Slides>27</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27</vt:i4>
      </vt:variant>
    </vt:vector>
  </HeadingPairs>
  <TitlesOfParts>
    <vt:vector size="40" baseType="lpstr">
      <vt:lpstr>Arial</vt:lpstr>
      <vt:lpstr>宋体</vt:lpstr>
      <vt:lpstr>Wingdings</vt:lpstr>
      <vt:lpstr>微软雅黑</vt:lpstr>
      <vt:lpstr>华文细黑</vt:lpstr>
      <vt:lpstr>楷体</vt:lpstr>
      <vt:lpstr>Calibri</vt:lpstr>
      <vt:lpstr>Arial Unicode MS</vt:lpstr>
      <vt:lpstr>Calibri Light</vt:lpstr>
      <vt:lpstr>仿宋</vt:lpstr>
      <vt:lpstr>Times New Roman</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http://www.ypppt.com/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keywords>http://www.ypppt.com/</cp:keywords>
  <dc:description>http://www.ypppt.com/</dc:description>
  <cp:lastModifiedBy>DELL</cp:lastModifiedBy>
  <cp:revision>525</cp:revision>
  <dcterms:created xsi:type="dcterms:W3CDTF">2016-04-18T02:22:00Z</dcterms:created>
  <dcterms:modified xsi:type="dcterms:W3CDTF">2026-04-23T10:48:07Z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ICV">
    <vt:lpwstr>EDC32A8FB7494F99A360695A59ECDAE9</vt:lpwstr>
  </property>
</Properties>
</file>