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3"/>
    <p:sldId id="355" r:id="rId4"/>
    <p:sldId id="396" r:id="rId5"/>
    <p:sldId id="356" r:id="rId6"/>
    <p:sldId id="257" r:id="rId7"/>
    <p:sldId id="264" r:id="rId8"/>
    <p:sldId id="261" r:id="rId10"/>
    <p:sldId id="364" r:id="rId11"/>
    <p:sldId id="397" r:id="rId12"/>
    <p:sldId id="301" r:id="rId13"/>
    <p:sldId id="375" r:id="rId14"/>
    <p:sldId id="307" r:id="rId15"/>
    <p:sldId id="306" r:id="rId16"/>
    <p:sldId id="296" r:id="rId17"/>
    <p:sldId id="276" r:id="rId18"/>
    <p:sldId id="357" r:id="rId19"/>
    <p:sldId id="358" r:id="rId20"/>
    <p:sldId id="359" r:id="rId21"/>
    <p:sldId id="360" r:id="rId22"/>
    <p:sldId id="373" r:id="rId23"/>
    <p:sldId id="369" r:id="rId24"/>
    <p:sldId id="370" r:id="rId25"/>
    <p:sldId id="372" r:id="rId26"/>
    <p:sldId id="365" r:id="rId27"/>
    <p:sldId id="367" r:id="rId28"/>
    <p:sldId id="280" r:id="rId29"/>
    <p:sldId id="395" r:id="rId30"/>
    <p:sldId id="377" r:id="rId31"/>
  </p:sldIdLst>
  <p:sldSz cx="12192000" cy="6858000"/>
  <p:notesSz cx="9926320" cy="6797675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7" d="100"/>
          <a:sy n="107" d="100"/>
        </p:scale>
        <p:origin x="714" y="108"/>
      </p:cViewPr>
      <p:guideLst>
        <p:guide orient="horz" pos="2160"/>
        <p:guide pos="37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A94357-D90C-4E09-B71D-EC64CB31A71E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05FA6C1-2572-4AFC-84D5-AD5E4379CA43}">
      <dgm:prSet phldrT="[文本]"/>
      <dgm:spPr/>
      <dgm:t>
        <a:bodyPr/>
        <a:lstStyle/>
        <a:p>
          <a:r>
            <a:rPr lang="zh-CN" altLang="en-US" dirty="0">
              <a:latin typeface="黑体" panose="02010609060101010101" pitchFamily="49" charset="-122"/>
              <a:ea typeface="黑体" panose="02010609060101010101" pitchFamily="49" charset="-122"/>
            </a:rPr>
            <a:t>国内</a:t>
          </a:r>
        </a:p>
      </dgm:t>
    </dgm:pt>
    <dgm:pt modelId="{22BC9035-69B9-470C-8165-4BF012714320}" cxnId="{078A95B8-6424-4FDC-80DA-31F254B833B1}" type="parTrans">
      <dgm:prSet/>
      <dgm:spPr/>
      <dgm:t>
        <a:bodyPr/>
        <a:lstStyle/>
        <a:p>
          <a:endParaRPr lang="zh-CN" altLang="en-US"/>
        </a:p>
      </dgm:t>
    </dgm:pt>
    <dgm:pt modelId="{63F8BEF1-0DAC-44D8-9E66-F2326DAD176B}" cxnId="{078A95B8-6424-4FDC-80DA-31F254B833B1}" type="sibTrans">
      <dgm:prSet/>
      <dgm:spPr/>
      <dgm:t>
        <a:bodyPr/>
        <a:lstStyle/>
        <a:p>
          <a:endParaRPr lang="zh-CN" altLang="en-US"/>
        </a:p>
      </dgm:t>
    </dgm:pt>
    <dgm:pt modelId="{638C9EC4-E87A-4D46-BA1D-2BBEE9875CF3}">
      <dgm:prSet phldrT="[文本]" custT="1"/>
      <dgm:spPr/>
      <dgm:t>
        <a:bodyPr/>
        <a:lstStyle/>
        <a:p>
          <a:r>
            <a:rPr lang="zh-CN" altLang="en-US" sz="2400" dirty="0" smtClean="0">
              <a:latin typeface="黑体" panose="02010609060101010101" pitchFamily="49" charset="-122"/>
              <a:ea typeface="黑体" panose="02010609060101010101" pitchFamily="49" charset="-122"/>
            </a:rPr>
            <a:t>√就业</a:t>
          </a:r>
          <a:endParaRPr lang="zh-CN" altLang="en-US" sz="2400" dirty="0"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747A258C-E235-41CF-A25D-D07FBC5B3F9A}" cxnId="{F4B5D774-F70C-42A9-9D27-A5D8481B1B05}" type="parTrans">
      <dgm:prSet/>
      <dgm:spPr/>
      <dgm:t>
        <a:bodyPr/>
        <a:lstStyle/>
        <a:p>
          <a:endParaRPr lang="zh-CN" altLang="en-US"/>
        </a:p>
      </dgm:t>
    </dgm:pt>
    <dgm:pt modelId="{FAA3A1F0-ABB8-44E5-AAE1-DB41CA2AE232}" cxnId="{F4B5D774-F70C-42A9-9D27-A5D8481B1B05}" type="sibTrans">
      <dgm:prSet/>
      <dgm:spPr/>
      <dgm:t>
        <a:bodyPr/>
        <a:lstStyle/>
        <a:p>
          <a:endParaRPr lang="zh-CN" altLang="en-US"/>
        </a:p>
      </dgm:t>
    </dgm:pt>
    <dgm:pt modelId="{62FDF059-DB9B-46E3-AB57-0F6030FE491E}">
      <dgm:prSet phldrT="[文本]" custT="1"/>
      <dgm:spPr/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 smtClean="0">
              <a:latin typeface="黑体" panose="02010609060101010101" pitchFamily="49" charset="-122"/>
              <a:ea typeface="黑体" panose="02010609060101010101" pitchFamily="49" charset="-122"/>
            </a:rPr>
            <a:t>√</a:t>
          </a:r>
          <a:r>
            <a:rPr lang="zh-CN" altLang="en-US" sz="2400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创业</a:t>
          </a:r>
          <a:endParaRPr lang="zh-CN" altLang="en-US" sz="2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gm:t>
    </dgm:pt>
    <dgm:pt modelId="{B5114E96-658A-4646-AAB6-138FED3542B2}" cxnId="{C11AADF3-35ED-4EFF-BA3B-0E85F93B22B2}" type="parTrans">
      <dgm:prSet/>
      <dgm:spPr/>
      <dgm:t>
        <a:bodyPr/>
        <a:lstStyle/>
        <a:p>
          <a:endParaRPr lang="zh-CN" altLang="en-US"/>
        </a:p>
      </dgm:t>
    </dgm:pt>
    <dgm:pt modelId="{7BD108B0-C0BB-4F05-ADE9-9ACFE0C4A581}" cxnId="{C11AADF3-35ED-4EFF-BA3B-0E85F93B22B2}" type="sibTrans">
      <dgm:prSet/>
      <dgm:spPr/>
      <dgm:t>
        <a:bodyPr/>
        <a:lstStyle/>
        <a:p>
          <a:endParaRPr lang="zh-CN" altLang="en-US"/>
        </a:p>
      </dgm:t>
    </dgm:pt>
    <dgm:pt modelId="{9AD96ABA-7C4D-461D-9F51-B0AC5C4907F4}">
      <dgm:prSet phldrT="[文本]" custT="1"/>
      <dgm:spPr/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 smtClean="0">
              <a:latin typeface="黑体" panose="02010609060101010101" pitchFamily="49" charset="-122"/>
              <a:ea typeface="黑体" panose="02010609060101010101" pitchFamily="49" charset="-122"/>
            </a:rPr>
            <a:t>√</a:t>
          </a:r>
          <a:r>
            <a:rPr lang="zh-CN" altLang="en-US" sz="2400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读</a:t>
          </a:r>
          <a:r>
            <a:rPr lang="zh-CN" alt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研</a:t>
          </a:r>
        </a:p>
      </dgm:t>
    </dgm:pt>
    <dgm:pt modelId="{4F08A284-97CB-4F09-9730-2CB47EB015FB}" cxnId="{1B529B92-7EA2-468E-AD30-6824E481FF6D}" type="parTrans">
      <dgm:prSet/>
      <dgm:spPr/>
      <dgm:t>
        <a:bodyPr/>
        <a:lstStyle/>
        <a:p>
          <a:endParaRPr lang="zh-CN" altLang="en-US"/>
        </a:p>
      </dgm:t>
    </dgm:pt>
    <dgm:pt modelId="{2D372A07-9BEC-49BF-A339-A08090A70E5B}" cxnId="{1B529B92-7EA2-468E-AD30-6824E481FF6D}" type="sibTrans">
      <dgm:prSet/>
      <dgm:spPr/>
      <dgm:t>
        <a:bodyPr/>
        <a:lstStyle/>
        <a:p>
          <a:endParaRPr lang="zh-CN" altLang="en-US"/>
        </a:p>
      </dgm:t>
    </dgm:pt>
    <dgm:pt modelId="{8F382529-3560-49ED-AE2C-2F31F11BA51D}">
      <dgm:prSet phldrT="[文本]"/>
      <dgm:spPr/>
      <dgm:t>
        <a:bodyPr/>
        <a:lstStyle/>
        <a:p>
          <a:r>
            <a:rPr lang="zh-CN" altLang="en-US" dirty="0">
              <a:latin typeface="黑体" panose="02010609060101010101" pitchFamily="49" charset="-122"/>
              <a:ea typeface="黑体" panose="02010609060101010101" pitchFamily="49" charset="-122"/>
            </a:rPr>
            <a:t>国外</a:t>
          </a:r>
        </a:p>
      </dgm:t>
    </dgm:pt>
    <dgm:pt modelId="{8B25B96B-A506-4345-B1E1-9432C4DBF786}" cxnId="{B370909E-D6F0-4AD3-B8DA-7B3C31884DA4}" type="parTrans">
      <dgm:prSet/>
      <dgm:spPr/>
      <dgm:t>
        <a:bodyPr/>
        <a:lstStyle/>
        <a:p>
          <a:endParaRPr lang="zh-CN" altLang="en-US"/>
        </a:p>
      </dgm:t>
    </dgm:pt>
    <dgm:pt modelId="{F1891A51-3A88-41CD-B035-04E1BD61F4C3}" cxnId="{B370909E-D6F0-4AD3-B8DA-7B3C31884DA4}" type="sibTrans">
      <dgm:prSet/>
      <dgm:spPr/>
      <dgm:t>
        <a:bodyPr/>
        <a:lstStyle/>
        <a:p>
          <a:endParaRPr lang="zh-CN" altLang="en-US"/>
        </a:p>
      </dgm:t>
    </dgm:pt>
    <dgm:pt modelId="{01179BC3-6CBE-4B55-AE2B-6DB06D79BA63}">
      <dgm:prSet phldrT="[文本]" custT="1"/>
      <dgm:spPr/>
      <dgm:t>
        <a:bodyPr/>
        <a:lstStyle/>
        <a:p>
          <a:r>
            <a:rPr lang="zh-CN" altLang="en-US" sz="2400" kern="1200" dirty="0" smtClean="0">
              <a:latin typeface="黑体" panose="02010609060101010101" pitchFamily="49" charset="-122"/>
              <a:ea typeface="黑体" panose="02010609060101010101" pitchFamily="49" charset="-122"/>
            </a:rPr>
            <a:t>√</a:t>
          </a:r>
          <a:r>
            <a:rPr lang="zh-CN" altLang="en-US" sz="2400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美国、德国</a:t>
          </a:r>
          <a:endParaRPr lang="zh-CN" altLang="en-US" sz="2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gm:t>
    </dgm:pt>
    <dgm:pt modelId="{184C07E5-BDB4-4BD4-9180-7BBB5687E8E7}" cxnId="{7F4C5647-35C1-4AF5-9E30-F1E42E546764}" type="parTrans">
      <dgm:prSet/>
      <dgm:spPr/>
      <dgm:t>
        <a:bodyPr/>
        <a:lstStyle/>
        <a:p>
          <a:endParaRPr lang="zh-CN" altLang="en-US"/>
        </a:p>
      </dgm:t>
    </dgm:pt>
    <dgm:pt modelId="{502C58AA-D340-420C-A2BB-E77107B67E71}" cxnId="{7F4C5647-35C1-4AF5-9E30-F1E42E546764}" type="sibTrans">
      <dgm:prSet/>
      <dgm:spPr/>
      <dgm:t>
        <a:bodyPr/>
        <a:lstStyle/>
        <a:p>
          <a:endParaRPr lang="zh-CN" altLang="en-US"/>
        </a:p>
      </dgm:t>
    </dgm:pt>
    <dgm:pt modelId="{0B87F7E7-D60C-4FF0-B0CA-038B925FAF00}">
      <dgm:prSet phldrT="[文本]" custT="1"/>
      <dgm:spPr/>
      <dgm:t>
        <a:bodyPr/>
        <a:lstStyle/>
        <a:p>
          <a:r>
            <a:rPr lang="zh-CN" altLang="en-US" sz="2400" kern="1200" dirty="0" smtClean="0">
              <a:latin typeface="黑体" panose="02010609060101010101" pitchFamily="49" charset="-122"/>
              <a:ea typeface="黑体" panose="02010609060101010101" pitchFamily="49" charset="-122"/>
            </a:rPr>
            <a:t>√</a:t>
          </a:r>
          <a:r>
            <a:rPr lang="zh-CN" altLang="en-US" sz="2400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英国、澳洲</a:t>
          </a:r>
          <a:endParaRPr lang="zh-CN" altLang="en-US" sz="2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gm:t>
    </dgm:pt>
    <dgm:pt modelId="{D5B519D3-A558-47F4-869A-D83E628E626C}" cxnId="{A4065502-DE6C-42BB-ADC4-9F5DC33CD78A}" type="parTrans">
      <dgm:prSet/>
      <dgm:spPr/>
      <dgm:t>
        <a:bodyPr/>
        <a:lstStyle/>
        <a:p>
          <a:endParaRPr lang="zh-CN" altLang="en-US"/>
        </a:p>
      </dgm:t>
    </dgm:pt>
    <dgm:pt modelId="{419E4CAD-BCAA-4758-A36A-7EF845F969D9}" cxnId="{A4065502-DE6C-42BB-ADC4-9F5DC33CD78A}" type="sibTrans">
      <dgm:prSet/>
      <dgm:spPr/>
      <dgm:t>
        <a:bodyPr/>
        <a:lstStyle/>
        <a:p>
          <a:endParaRPr lang="zh-CN" altLang="en-US"/>
        </a:p>
      </dgm:t>
    </dgm:pt>
    <dgm:pt modelId="{721CE3CF-C62F-4D8D-B533-334A499043EC}">
      <dgm:prSet phldrT="[文本]" custT="1"/>
      <dgm:spPr/>
      <dgm:t>
        <a:bodyPr/>
        <a:lstStyle/>
        <a:p>
          <a:r>
            <a:rPr lang="zh-CN" altLang="en-US" sz="2400" kern="1200" smtClean="0">
              <a:latin typeface="黑体" panose="02010609060101010101" pitchFamily="49" charset="-122"/>
              <a:ea typeface="黑体" panose="02010609060101010101" pitchFamily="49" charset="-122"/>
            </a:rPr>
            <a:t>√</a:t>
          </a:r>
          <a:r>
            <a:rPr lang="zh-CN" altLang="en-US" sz="2400" kern="120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法国</a:t>
          </a:r>
          <a:endParaRPr lang="zh-CN" altLang="en-US" sz="2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gm:t>
    </dgm:pt>
    <dgm:pt modelId="{CB8567FB-D750-499F-A3C4-5B9BDBFCBBBD}" cxnId="{89CDC58F-28C2-4B73-AE16-0A0E0462EA61}" type="parTrans">
      <dgm:prSet/>
      <dgm:spPr/>
      <dgm:t>
        <a:bodyPr/>
        <a:lstStyle/>
        <a:p>
          <a:endParaRPr lang="zh-CN" altLang="en-US"/>
        </a:p>
      </dgm:t>
    </dgm:pt>
    <dgm:pt modelId="{11A451CF-6AE1-48F2-9E29-C1CE6FFAFFB4}" cxnId="{89CDC58F-28C2-4B73-AE16-0A0E0462EA61}" type="sibTrans">
      <dgm:prSet/>
      <dgm:spPr/>
      <dgm:t>
        <a:bodyPr/>
        <a:lstStyle/>
        <a:p>
          <a:endParaRPr lang="zh-CN" altLang="en-US"/>
        </a:p>
      </dgm:t>
    </dgm:pt>
    <dgm:pt modelId="{956BE49E-C1DD-453C-8A0F-A4B1AC2B7B27}" type="pres">
      <dgm:prSet presAssocID="{C5A94357-D90C-4E09-B71D-EC64CB31A71E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6529F393-154D-4CA7-8EAF-38708A89C67A}" type="pres">
      <dgm:prSet presAssocID="{705FA6C1-2572-4AFC-84D5-AD5E4379CA43}" presName="root" presStyleCnt="0">
        <dgm:presLayoutVars>
          <dgm:chMax/>
          <dgm:chPref/>
        </dgm:presLayoutVars>
      </dgm:prSet>
      <dgm:spPr/>
    </dgm:pt>
    <dgm:pt modelId="{202B0A3A-FCA6-453C-9124-50215AA69442}" type="pres">
      <dgm:prSet presAssocID="{705FA6C1-2572-4AFC-84D5-AD5E4379CA43}" presName="rootComposite" presStyleCnt="0">
        <dgm:presLayoutVars/>
      </dgm:prSet>
      <dgm:spPr/>
    </dgm:pt>
    <dgm:pt modelId="{A08ED047-32FA-4D58-8314-880BEFAC4453}" type="pres">
      <dgm:prSet presAssocID="{705FA6C1-2572-4AFC-84D5-AD5E4379CA43}" presName="ParentAccent" presStyleLbl="alignNode1" presStyleIdx="0" presStyleCnt="2"/>
      <dgm:spPr/>
    </dgm:pt>
    <dgm:pt modelId="{820E4E4D-968D-4541-9559-847BCC438F3E}" type="pres">
      <dgm:prSet presAssocID="{705FA6C1-2572-4AFC-84D5-AD5E4379CA43}" presName="ParentSmallAccent" presStyleLbl="fgAcc1" presStyleIdx="0" presStyleCnt="2"/>
      <dgm:spPr/>
    </dgm:pt>
    <dgm:pt modelId="{69B991BA-4B5E-4689-B547-F629AF56F886}" type="pres">
      <dgm:prSet presAssocID="{705FA6C1-2572-4AFC-84D5-AD5E4379CA43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408463F-D6D5-448C-8DB4-00C1E7566D59}" type="pres">
      <dgm:prSet presAssocID="{705FA6C1-2572-4AFC-84D5-AD5E4379CA43}" presName="childShape" presStyleCnt="0">
        <dgm:presLayoutVars>
          <dgm:chMax val="0"/>
          <dgm:chPref val="0"/>
        </dgm:presLayoutVars>
      </dgm:prSet>
      <dgm:spPr/>
    </dgm:pt>
    <dgm:pt modelId="{F1F96905-CF0E-469B-ACB3-04FCB737454E}" type="pres">
      <dgm:prSet presAssocID="{638C9EC4-E87A-4D46-BA1D-2BBEE9875CF3}" presName="childComposite" presStyleCnt="0">
        <dgm:presLayoutVars>
          <dgm:chMax val="0"/>
          <dgm:chPref val="0"/>
        </dgm:presLayoutVars>
      </dgm:prSet>
      <dgm:spPr/>
    </dgm:pt>
    <dgm:pt modelId="{C2AA48F8-5E79-4215-A595-7FD0004BC7CE}" type="pres">
      <dgm:prSet presAssocID="{638C9EC4-E87A-4D46-BA1D-2BBEE9875CF3}" presName="ChildAccent" presStyleLbl="solidFgAcc1" presStyleIdx="0" presStyleCnt="6"/>
      <dgm:spPr/>
    </dgm:pt>
    <dgm:pt modelId="{E8A923DB-063D-4F71-8A28-724772868140}" type="pres">
      <dgm:prSet presAssocID="{638C9EC4-E87A-4D46-BA1D-2BBEE9875CF3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AB3D77E-9576-4EAF-951C-7B9DF078CA9F}" type="pres">
      <dgm:prSet presAssocID="{62FDF059-DB9B-46E3-AB57-0F6030FE491E}" presName="childComposite" presStyleCnt="0">
        <dgm:presLayoutVars>
          <dgm:chMax val="0"/>
          <dgm:chPref val="0"/>
        </dgm:presLayoutVars>
      </dgm:prSet>
      <dgm:spPr/>
    </dgm:pt>
    <dgm:pt modelId="{52518353-AAB4-4CC4-9A8C-14A51BB7D31A}" type="pres">
      <dgm:prSet presAssocID="{62FDF059-DB9B-46E3-AB57-0F6030FE491E}" presName="ChildAccent" presStyleLbl="solidFgAcc1" presStyleIdx="1" presStyleCnt="6"/>
      <dgm:spPr/>
    </dgm:pt>
    <dgm:pt modelId="{DCBC22EB-9DA6-4AA5-83E3-E645B0615CC6}" type="pres">
      <dgm:prSet presAssocID="{62FDF059-DB9B-46E3-AB57-0F6030FE491E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B9B04FD-84C1-4DDF-8090-7A51C5328F53}" type="pres">
      <dgm:prSet presAssocID="{9AD96ABA-7C4D-461D-9F51-B0AC5C4907F4}" presName="childComposite" presStyleCnt="0">
        <dgm:presLayoutVars>
          <dgm:chMax val="0"/>
          <dgm:chPref val="0"/>
        </dgm:presLayoutVars>
      </dgm:prSet>
      <dgm:spPr/>
    </dgm:pt>
    <dgm:pt modelId="{92DDDF99-F90C-455E-B350-0AF1753279EA}" type="pres">
      <dgm:prSet presAssocID="{9AD96ABA-7C4D-461D-9F51-B0AC5C4907F4}" presName="ChildAccent" presStyleLbl="solidFgAcc1" presStyleIdx="2" presStyleCnt="6"/>
      <dgm:spPr/>
    </dgm:pt>
    <dgm:pt modelId="{0E2EE075-373E-44DB-917E-50EC3FED8EF5}" type="pres">
      <dgm:prSet presAssocID="{9AD96ABA-7C4D-461D-9F51-B0AC5C4907F4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0065B73-6625-4F1F-9EFC-0A63C2D6E103}" type="pres">
      <dgm:prSet presAssocID="{8F382529-3560-49ED-AE2C-2F31F11BA51D}" presName="root" presStyleCnt="0">
        <dgm:presLayoutVars>
          <dgm:chMax/>
          <dgm:chPref/>
        </dgm:presLayoutVars>
      </dgm:prSet>
      <dgm:spPr/>
    </dgm:pt>
    <dgm:pt modelId="{25B001CC-5950-47C0-9CA8-1F4736AB22DE}" type="pres">
      <dgm:prSet presAssocID="{8F382529-3560-49ED-AE2C-2F31F11BA51D}" presName="rootComposite" presStyleCnt="0">
        <dgm:presLayoutVars/>
      </dgm:prSet>
      <dgm:spPr/>
    </dgm:pt>
    <dgm:pt modelId="{963D4F5F-79BA-4EBA-9CE2-C7E34280C266}" type="pres">
      <dgm:prSet presAssocID="{8F382529-3560-49ED-AE2C-2F31F11BA51D}" presName="ParentAccent" presStyleLbl="alignNode1" presStyleIdx="1" presStyleCnt="2"/>
      <dgm:spPr/>
    </dgm:pt>
    <dgm:pt modelId="{0CAB368B-4777-4A6C-8118-D3EC47732B0A}" type="pres">
      <dgm:prSet presAssocID="{8F382529-3560-49ED-AE2C-2F31F11BA51D}" presName="ParentSmallAccent" presStyleLbl="fgAcc1" presStyleIdx="1" presStyleCnt="2"/>
      <dgm:spPr/>
    </dgm:pt>
    <dgm:pt modelId="{292BF875-4A47-4D84-B1CA-93E8048A4A5B}" type="pres">
      <dgm:prSet presAssocID="{8F382529-3560-49ED-AE2C-2F31F11BA51D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6AB99-693E-4936-B7AE-DEA6C45B3452}" type="pres">
      <dgm:prSet presAssocID="{8F382529-3560-49ED-AE2C-2F31F11BA51D}" presName="childShape" presStyleCnt="0">
        <dgm:presLayoutVars>
          <dgm:chMax val="0"/>
          <dgm:chPref val="0"/>
        </dgm:presLayoutVars>
      </dgm:prSet>
      <dgm:spPr/>
    </dgm:pt>
    <dgm:pt modelId="{B97A91D0-A6CB-4ABD-95AA-8E7BA0F998D0}" type="pres">
      <dgm:prSet presAssocID="{01179BC3-6CBE-4B55-AE2B-6DB06D79BA63}" presName="childComposite" presStyleCnt="0">
        <dgm:presLayoutVars>
          <dgm:chMax val="0"/>
          <dgm:chPref val="0"/>
        </dgm:presLayoutVars>
      </dgm:prSet>
      <dgm:spPr/>
    </dgm:pt>
    <dgm:pt modelId="{AA3A40CC-5D80-48EB-B99D-9EEABF07E644}" type="pres">
      <dgm:prSet presAssocID="{01179BC3-6CBE-4B55-AE2B-6DB06D79BA63}" presName="ChildAccent" presStyleLbl="solidFgAcc1" presStyleIdx="3" presStyleCnt="6"/>
      <dgm:spPr/>
    </dgm:pt>
    <dgm:pt modelId="{5F8AC8A1-B476-40DA-87EB-130FEF88ADD5}" type="pres">
      <dgm:prSet presAssocID="{01179BC3-6CBE-4B55-AE2B-6DB06D79BA63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DCB6B62-ADD9-40B1-8D21-23D8716BC8CF}" type="pres">
      <dgm:prSet presAssocID="{0B87F7E7-D60C-4FF0-B0CA-038B925FAF00}" presName="childComposite" presStyleCnt="0">
        <dgm:presLayoutVars>
          <dgm:chMax val="0"/>
          <dgm:chPref val="0"/>
        </dgm:presLayoutVars>
      </dgm:prSet>
      <dgm:spPr/>
    </dgm:pt>
    <dgm:pt modelId="{84BD533B-FF80-453E-9326-5EEE3C9054E7}" type="pres">
      <dgm:prSet presAssocID="{0B87F7E7-D60C-4FF0-B0CA-038B925FAF00}" presName="ChildAccent" presStyleLbl="solidFgAcc1" presStyleIdx="4" presStyleCnt="6"/>
      <dgm:spPr/>
    </dgm:pt>
    <dgm:pt modelId="{AA395734-5126-4B2C-A1F6-7AE9340FB251}" type="pres">
      <dgm:prSet presAssocID="{0B87F7E7-D60C-4FF0-B0CA-038B925FAF00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3909FCE-A7F7-4839-A330-883D8EB2AF10}" type="pres">
      <dgm:prSet presAssocID="{721CE3CF-C62F-4D8D-B533-334A499043EC}" presName="childComposite" presStyleCnt="0">
        <dgm:presLayoutVars>
          <dgm:chMax val="0"/>
          <dgm:chPref val="0"/>
        </dgm:presLayoutVars>
      </dgm:prSet>
      <dgm:spPr/>
    </dgm:pt>
    <dgm:pt modelId="{DFCB0DE9-DA03-4975-A66B-485227528C1A}" type="pres">
      <dgm:prSet presAssocID="{721CE3CF-C62F-4D8D-B533-334A499043EC}" presName="ChildAccent" presStyleLbl="solidFgAcc1" presStyleIdx="5" presStyleCnt="6"/>
      <dgm:spPr/>
    </dgm:pt>
    <dgm:pt modelId="{92CE2E21-62DA-4FA7-9B35-09F8445A5018}" type="pres">
      <dgm:prSet presAssocID="{721CE3CF-C62F-4D8D-B533-334A499043EC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F4C5647-35C1-4AF5-9E30-F1E42E546764}" srcId="{8F382529-3560-49ED-AE2C-2F31F11BA51D}" destId="{01179BC3-6CBE-4B55-AE2B-6DB06D79BA63}" srcOrd="0" destOrd="0" parTransId="{184C07E5-BDB4-4BD4-9180-7BBB5687E8E7}" sibTransId="{502C58AA-D340-420C-A2BB-E77107B67E71}"/>
    <dgm:cxn modelId="{E5F6F05E-8E54-4005-BA8F-1C7D4A4236AE}" type="presOf" srcId="{8F382529-3560-49ED-AE2C-2F31F11BA51D}" destId="{292BF875-4A47-4D84-B1CA-93E8048A4A5B}" srcOrd="0" destOrd="0" presId="urn:microsoft.com/office/officeart/2008/layout/SquareAccentList"/>
    <dgm:cxn modelId="{A0A91C26-DEDA-4D1B-A00A-E0C21937C9C6}" type="presOf" srcId="{721CE3CF-C62F-4D8D-B533-334A499043EC}" destId="{92CE2E21-62DA-4FA7-9B35-09F8445A5018}" srcOrd="0" destOrd="0" presId="urn:microsoft.com/office/officeart/2008/layout/SquareAccentList"/>
    <dgm:cxn modelId="{078A95B8-6424-4FDC-80DA-31F254B833B1}" srcId="{C5A94357-D90C-4E09-B71D-EC64CB31A71E}" destId="{705FA6C1-2572-4AFC-84D5-AD5E4379CA43}" srcOrd="0" destOrd="0" parTransId="{22BC9035-69B9-470C-8165-4BF012714320}" sibTransId="{63F8BEF1-0DAC-44D8-9E66-F2326DAD176B}"/>
    <dgm:cxn modelId="{B370909E-D6F0-4AD3-B8DA-7B3C31884DA4}" srcId="{C5A94357-D90C-4E09-B71D-EC64CB31A71E}" destId="{8F382529-3560-49ED-AE2C-2F31F11BA51D}" srcOrd="1" destOrd="0" parTransId="{8B25B96B-A506-4345-B1E1-9432C4DBF786}" sibTransId="{F1891A51-3A88-41CD-B035-04E1BD61F4C3}"/>
    <dgm:cxn modelId="{FC9840EE-ECC0-4FEB-9C22-DFDE18EAA625}" type="presOf" srcId="{0B87F7E7-D60C-4FF0-B0CA-038B925FAF00}" destId="{AA395734-5126-4B2C-A1F6-7AE9340FB251}" srcOrd="0" destOrd="0" presId="urn:microsoft.com/office/officeart/2008/layout/SquareAccentList"/>
    <dgm:cxn modelId="{1B529B92-7EA2-468E-AD30-6824E481FF6D}" srcId="{705FA6C1-2572-4AFC-84D5-AD5E4379CA43}" destId="{9AD96ABA-7C4D-461D-9F51-B0AC5C4907F4}" srcOrd="2" destOrd="0" parTransId="{4F08A284-97CB-4F09-9730-2CB47EB015FB}" sibTransId="{2D372A07-9BEC-49BF-A339-A08090A70E5B}"/>
    <dgm:cxn modelId="{F5518FA5-2235-4370-8177-DB20CAA6BE51}" type="presOf" srcId="{01179BC3-6CBE-4B55-AE2B-6DB06D79BA63}" destId="{5F8AC8A1-B476-40DA-87EB-130FEF88ADD5}" srcOrd="0" destOrd="0" presId="urn:microsoft.com/office/officeart/2008/layout/SquareAccentList"/>
    <dgm:cxn modelId="{5582134D-EA36-4B62-A315-22F5C2623D78}" type="presOf" srcId="{C5A94357-D90C-4E09-B71D-EC64CB31A71E}" destId="{956BE49E-C1DD-453C-8A0F-A4B1AC2B7B27}" srcOrd="0" destOrd="0" presId="urn:microsoft.com/office/officeart/2008/layout/SquareAccentList"/>
    <dgm:cxn modelId="{F1E3B5AF-7AB8-41C9-BB52-9421141D39A3}" type="presOf" srcId="{638C9EC4-E87A-4D46-BA1D-2BBEE9875CF3}" destId="{E8A923DB-063D-4F71-8A28-724772868140}" srcOrd="0" destOrd="0" presId="urn:microsoft.com/office/officeart/2008/layout/SquareAccentList"/>
    <dgm:cxn modelId="{2047107C-6884-400F-A904-3DD7D04F4736}" type="presOf" srcId="{9AD96ABA-7C4D-461D-9F51-B0AC5C4907F4}" destId="{0E2EE075-373E-44DB-917E-50EC3FED8EF5}" srcOrd="0" destOrd="0" presId="urn:microsoft.com/office/officeart/2008/layout/SquareAccentList"/>
    <dgm:cxn modelId="{783AAC8F-59A8-44C6-98C1-D5DA4D6636F7}" type="presOf" srcId="{705FA6C1-2572-4AFC-84D5-AD5E4379CA43}" destId="{69B991BA-4B5E-4689-B547-F629AF56F886}" srcOrd="0" destOrd="0" presId="urn:microsoft.com/office/officeart/2008/layout/SquareAccentList"/>
    <dgm:cxn modelId="{A4065502-DE6C-42BB-ADC4-9F5DC33CD78A}" srcId="{8F382529-3560-49ED-AE2C-2F31F11BA51D}" destId="{0B87F7E7-D60C-4FF0-B0CA-038B925FAF00}" srcOrd="1" destOrd="0" parTransId="{D5B519D3-A558-47F4-869A-D83E628E626C}" sibTransId="{419E4CAD-BCAA-4758-A36A-7EF845F969D9}"/>
    <dgm:cxn modelId="{F4B5D774-F70C-42A9-9D27-A5D8481B1B05}" srcId="{705FA6C1-2572-4AFC-84D5-AD5E4379CA43}" destId="{638C9EC4-E87A-4D46-BA1D-2BBEE9875CF3}" srcOrd="0" destOrd="0" parTransId="{747A258C-E235-41CF-A25D-D07FBC5B3F9A}" sibTransId="{FAA3A1F0-ABB8-44E5-AAE1-DB41CA2AE232}"/>
    <dgm:cxn modelId="{89CDC58F-28C2-4B73-AE16-0A0E0462EA61}" srcId="{8F382529-3560-49ED-AE2C-2F31F11BA51D}" destId="{721CE3CF-C62F-4D8D-B533-334A499043EC}" srcOrd="2" destOrd="0" parTransId="{CB8567FB-D750-499F-A3C4-5B9BDBFCBBBD}" sibTransId="{11A451CF-6AE1-48F2-9E29-C1CE6FFAFFB4}"/>
    <dgm:cxn modelId="{2AEDA4EB-A82D-430E-B31C-B468BE002431}" type="presOf" srcId="{62FDF059-DB9B-46E3-AB57-0F6030FE491E}" destId="{DCBC22EB-9DA6-4AA5-83E3-E645B0615CC6}" srcOrd="0" destOrd="0" presId="urn:microsoft.com/office/officeart/2008/layout/SquareAccentList"/>
    <dgm:cxn modelId="{C11AADF3-35ED-4EFF-BA3B-0E85F93B22B2}" srcId="{705FA6C1-2572-4AFC-84D5-AD5E4379CA43}" destId="{62FDF059-DB9B-46E3-AB57-0F6030FE491E}" srcOrd="1" destOrd="0" parTransId="{B5114E96-658A-4646-AAB6-138FED3542B2}" sibTransId="{7BD108B0-C0BB-4F05-ADE9-9ACFE0C4A581}"/>
    <dgm:cxn modelId="{5D93E9EC-B305-4FA4-9B4F-509DB6D56A80}" type="presParOf" srcId="{956BE49E-C1DD-453C-8A0F-A4B1AC2B7B27}" destId="{6529F393-154D-4CA7-8EAF-38708A89C67A}" srcOrd="0" destOrd="0" presId="urn:microsoft.com/office/officeart/2008/layout/SquareAccentList"/>
    <dgm:cxn modelId="{9BBF7A6C-BCA7-484B-A70B-7109138D4CA4}" type="presParOf" srcId="{6529F393-154D-4CA7-8EAF-38708A89C67A}" destId="{202B0A3A-FCA6-453C-9124-50215AA69442}" srcOrd="0" destOrd="0" presId="urn:microsoft.com/office/officeart/2008/layout/SquareAccentList"/>
    <dgm:cxn modelId="{BEDBFAB2-A33E-4007-BD4D-D717E0F31662}" type="presParOf" srcId="{202B0A3A-FCA6-453C-9124-50215AA69442}" destId="{A08ED047-32FA-4D58-8314-880BEFAC4453}" srcOrd="0" destOrd="0" presId="urn:microsoft.com/office/officeart/2008/layout/SquareAccentList"/>
    <dgm:cxn modelId="{8C4CC557-66D2-4E10-B0D6-BBF578BCB836}" type="presParOf" srcId="{202B0A3A-FCA6-453C-9124-50215AA69442}" destId="{820E4E4D-968D-4541-9559-847BCC438F3E}" srcOrd="1" destOrd="0" presId="urn:microsoft.com/office/officeart/2008/layout/SquareAccentList"/>
    <dgm:cxn modelId="{FBFED67F-7DAD-4533-AC7D-C143ABDA4D8C}" type="presParOf" srcId="{202B0A3A-FCA6-453C-9124-50215AA69442}" destId="{69B991BA-4B5E-4689-B547-F629AF56F886}" srcOrd="2" destOrd="0" presId="urn:microsoft.com/office/officeart/2008/layout/SquareAccentList"/>
    <dgm:cxn modelId="{09A65809-5EDA-411B-9CE1-7EFDD942DB20}" type="presParOf" srcId="{6529F393-154D-4CA7-8EAF-38708A89C67A}" destId="{F408463F-D6D5-448C-8DB4-00C1E7566D59}" srcOrd="1" destOrd="0" presId="urn:microsoft.com/office/officeart/2008/layout/SquareAccentList"/>
    <dgm:cxn modelId="{04A61997-8B53-423D-996F-B00BF9F97B94}" type="presParOf" srcId="{F408463F-D6D5-448C-8DB4-00C1E7566D59}" destId="{F1F96905-CF0E-469B-ACB3-04FCB737454E}" srcOrd="0" destOrd="0" presId="urn:microsoft.com/office/officeart/2008/layout/SquareAccentList"/>
    <dgm:cxn modelId="{19974876-F67D-4A42-9620-02E3C5AF90CB}" type="presParOf" srcId="{F1F96905-CF0E-469B-ACB3-04FCB737454E}" destId="{C2AA48F8-5E79-4215-A595-7FD0004BC7CE}" srcOrd="0" destOrd="0" presId="urn:microsoft.com/office/officeart/2008/layout/SquareAccentList"/>
    <dgm:cxn modelId="{D77CC2E5-9C8D-4C7C-AB27-C7C57CF46C0D}" type="presParOf" srcId="{F1F96905-CF0E-469B-ACB3-04FCB737454E}" destId="{E8A923DB-063D-4F71-8A28-724772868140}" srcOrd="1" destOrd="0" presId="urn:microsoft.com/office/officeart/2008/layout/SquareAccentList"/>
    <dgm:cxn modelId="{04E06727-DD5D-41C7-B142-A960679BC1C6}" type="presParOf" srcId="{F408463F-D6D5-448C-8DB4-00C1E7566D59}" destId="{DAB3D77E-9576-4EAF-951C-7B9DF078CA9F}" srcOrd="1" destOrd="0" presId="urn:microsoft.com/office/officeart/2008/layout/SquareAccentList"/>
    <dgm:cxn modelId="{CA7E813B-5265-4E49-9A36-5295F4A6C754}" type="presParOf" srcId="{DAB3D77E-9576-4EAF-951C-7B9DF078CA9F}" destId="{52518353-AAB4-4CC4-9A8C-14A51BB7D31A}" srcOrd="0" destOrd="0" presId="urn:microsoft.com/office/officeart/2008/layout/SquareAccentList"/>
    <dgm:cxn modelId="{4A2ED8A9-932A-4E07-A93A-4AC7832687CA}" type="presParOf" srcId="{DAB3D77E-9576-4EAF-951C-7B9DF078CA9F}" destId="{DCBC22EB-9DA6-4AA5-83E3-E645B0615CC6}" srcOrd="1" destOrd="0" presId="urn:microsoft.com/office/officeart/2008/layout/SquareAccentList"/>
    <dgm:cxn modelId="{1B049C2B-7403-44F2-B1EB-B2724EF4E935}" type="presParOf" srcId="{F408463F-D6D5-448C-8DB4-00C1E7566D59}" destId="{7B9B04FD-84C1-4DDF-8090-7A51C5328F53}" srcOrd="2" destOrd="0" presId="urn:microsoft.com/office/officeart/2008/layout/SquareAccentList"/>
    <dgm:cxn modelId="{FFE6B6A3-8BC1-46E0-A1B7-CBF55E91F634}" type="presParOf" srcId="{7B9B04FD-84C1-4DDF-8090-7A51C5328F53}" destId="{92DDDF99-F90C-455E-B350-0AF1753279EA}" srcOrd="0" destOrd="0" presId="urn:microsoft.com/office/officeart/2008/layout/SquareAccentList"/>
    <dgm:cxn modelId="{47667278-249B-4864-9E62-9F939E4478D0}" type="presParOf" srcId="{7B9B04FD-84C1-4DDF-8090-7A51C5328F53}" destId="{0E2EE075-373E-44DB-917E-50EC3FED8EF5}" srcOrd="1" destOrd="0" presId="urn:microsoft.com/office/officeart/2008/layout/SquareAccentList"/>
    <dgm:cxn modelId="{FE14653C-B7C4-4559-A207-769C9AD0A1F8}" type="presParOf" srcId="{956BE49E-C1DD-453C-8A0F-A4B1AC2B7B27}" destId="{20065B73-6625-4F1F-9EFC-0A63C2D6E103}" srcOrd="1" destOrd="0" presId="urn:microsoft.com/office/officeart/2008/layout/SquareAccentList"/>
    <dgm:cxn modelId="{E3685D83-0289-4C58-87BD-6D139B1A5E49}" type="presParOf" srcId="{20065B73-6625-4F1F-9EFC-0A63C2D6E103}" destId="{25B001CC-5950-47C0-9CA8-1F4736AB22DE}" srcOrd="0" destOrd="0" presId="urn:microsoft.com/office/officeart/2008/layout/SquareAccentList"/>
    <dgm:cxn modelId="{3589FBCD-F1EF-4F3A-AF18-A315646A91F2}" type="presParOf" srcId="{25B001CC-5950-47C0-9CA8-1F4736AB22DE}" destId="{963D4F5F-79BA-4EBA-9CE2-C7E34280C266}" srcOrd="0" destOrd="0" presId="urn:microsoft.com/office/officeart/2008/layout/SquareAccentList"/>
    <dgm:cxn modelId="{D3FFEC3E-3800-466E-8822-CD7EC9FCDCA4}" type="presParOf" srcId="{25B001CC-5950-47C0-9CA8-1F4736AB22DE}" destId="{0CAB368B-4777-4A6C-8118-D3EC47732B0A}" srcOrd="1" destOrd="0" presId="urn:microsoft.com/office/officeart/2008/layout/SquareAccentList"/>
    <dgm:cxn modelId="{A871971E-9B49-4357-A8CC-9E6B7E5079D7}" type="presParOf" srcId="{25B001CC-5950-47C0-9CA8-1F4736AB22DE}" destId="{292BF875-4A47-4D84-B1CA-93E8048A4A5B}" srcOrd="2" destOrd="0" presId="urn:microsoft.com/office/officeart/2008/layout/SquareAccentList"/>
    <dgm:cxn modelId="{C7FB4842-5256-4071-9D79-2EE6CD1476E2}" type="presParOf" srcId="{20065B73-6625-4F1F-9EFC-0A63C2D6E103}" destId="{2BA6AB99-693E-4936-B7AE-DEA6C45B3452}" srcOrd="1" destOrd="0" presId="urn:microsoft.com/office/officeart/2008/layout/SquareAccentList"/>
    <dgm:cxn modelId="{139E76A5-A8EB-4C0E-81FA-F99290F167DD}" type="presParOf" srcId="{2BA6AB99-693E-4936-B7AE-DEA6C45B3452}" destId="{B97A91D0-A6CB-4ABD-95AA-8E7BA0F998D0}" srcOrd="0" destOrd="0" presId="urn:microsoft.com/office/officeart/2008/layout/SquareAccentList"/>
    <dgm:cxn modelId="{3AC74B67-8976-4F95-878A-CD3CB7B816C8}" type="presParOf" srcId="{B97A91D0-A6CB-4ABD-95AA-8E7BA0F998D0}" destId="{AA3A40CC-5D80-48EB-B99D-9EEABF07E644}" srcOrd="0" destOrd="0" presId="urn:microsoft.com/office/officeart/2008/layout/SquareAccentList"/>
    <dgm:cxn modelId="{B9200CB7-F249-4460-992D-F1F8E2DF3F18}" type="presParOf" srcId="{B97A91D0-A6CB-4ABD-95AA-8E7BA0F998D0}" destId="{5F8AC8A1-B476-40DA-87EB-130FEF88ADD5}" srcOrd="1" destOrd="0" presId="urn:microsoft.com/office/officeart/2008/layout/SquareAccentList"/>
    <dgm:cxn modelId="{ECEB837C-A93A-48A0-9F02-A7F4D4D5E9C9}" type="presParOf" srcId="{2BA6AB99-693E-4936-B7AE-DEA6C45B3452}" destId="{ADCB6B62-ADD9-40B1-8D21-23D8716BC8CF}" srcOrd="1" destOrd="0" presId="urn:microsoft.com/office/officeart/2008/layout/SquareAccentList"/>
    <dgm:cxn modelId="{67CC120A-9C42-4DFA-B555-A4A2862542A6}" type="presParOf" srcId="{ADCB6B62-ADD9-40B1-8D21-23D8716BC8CF}" destId="{84BD533B-FF80-453E-9326-5EEE3C9054E7}" srcOrd="0" destOrd="0" presId="urn:microsoft.com/office/officeart/2008/layout/SquareAccentList"/>
    <dgm:cxn modelId="{C935F6CE-E5DA-4511-9506-8B0E0ABC3518}" type="presParOf" srcId="{ADCB6B62-ADD9-40B1-8D21-23D8716BC8CF}" destId="{AA395734-5126-4B2C-A1F6-7AE9340FB251}" srcOrd="1" destOrd="0" presId="urn:microsoft.com/office/officeart/2008/layout/SquareAccentList"/>
    <dgm:cxn modelId="{EBC02E4C-F21B-4682-A811-6C2AD0C3ED38}" type="presParOf" srcId="{2BA6AB99-693E-4936-B7AE-DEA6C45B3452}" destId="{53909FCE-A7F7-4839-A330-883D8EB2AF10}" srcOrd="2" destOrd="0" presId="urn:microsoft.com/office/officeart/2008/layout/SquareAccentList"/>
    <dgm:cxn modelId="{ED228E21-14E1-4CDA-8ED5-A64B6E8C2FFB}" type="presParOf" srcId="{53909FCE-A7F7-4839-A330-883D8EB2AF10}" destId="{DFCB0DE9-DA03-4975-A66B-485227528C1A}" srcOrd="0" destOrd="0" presId="urn:microsoft.com/office/officeart/2008/layout/SquareAccentList"/>
    <dgm:cxn modelId="{515D19CD-B503-41F8-BCD1-E1DC1DC111CC}" type="presParOf" srcId="{53909FCE-A7F7-4839-A330-883D8EB2AF10}" destId="{92CE2E21-62DA-4FA7-9B35-09F8445A5018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348413" cy="3881441"/>
        <a:chOff x="0" y="0"/>
        <a:chExt cx="6348413" cy="3881441"/>
      </a:xfrm>
    </dsp:grpSpPr>
    <dsp:sp modelId="{A08ED047-32FA-4D58-8314-880BEFAC4453}">
      <dsp:nvSpPr>
        <dsp:cNvPr id="3" name="矩形 2"/>
        <dsp:cNvSpPr/>
      </dsp:nvSpPr>
      <dsp:spPr bwMode="white">
        <a:xfrm>
          <a:off x="0" y="654486"/>
          <a:ext cx="3096787" cy="364328"/>
        </a:xfrm>
        <a:prstGeom prst="rect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0" y="654486"/>
        <a:ext cx="3096787" cy="364328"/>
      </dsp:txXfrm>
    </dsp:sp>
    <dsp:sp modelId="{820E4E4D-968D-4541-9559-847BCC438F3E}">
      <dsp:nvSpPr>
        <dsp:cNvPr id="4" name="矩形 3"/>
        <dsp:cNvSpPr/>
      </dsp:nvSpPr>
      <dsp:spPr bwMode="white">
        <a:xfrm>
          <a:off x="0" y="791313"/>
          <a:ext cx="227501" cy="227501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Xfrm>
        <a:off x="0" y="791313"/>
        <a:ext cx="227501" cy="227501"/>
      </dsp:txXfrm>
    </dsp:sp>
    <dsp:sp modelId="{69B991BA-4B5E-4689-B547-F629AF56F886}">
      <dsp:nvSpPr>
        <dsp:cNvPr id="5" name="矩形 4"/>
        <dsp:cNvSpPr/>
      </dsp:nvSpPr>
      <dsp:spPr bwMode="white">
        <a:xfrm>
          <a:off x="0" y="0"/>
          <a:ext cx="3096787" cy="654486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68580" tIns="45720" rIns="68580" bIns="45720" anchor="ctr"/>
        <a:lstStyle>
          <a:lvl1pPr algn="l">
            <a:defRPr sz="3600"/>
          </a:lvl1pPr>
          <a:lvl2pPr marL="285750" indent="-285750" algn="l">
            <a:defRPr sz="2800"/>
          </a:lvl2pPr>
          <a:lvl3pPr marL="571500" indent="-285750" algn="l">
            <a:defRPr sz="2800"/>
          </a:lvl3pPr>
          <a:lvl4pPr marL="857250" indent="-285750" algn="l">
            <a:defRPr sz="2800"/>
          </a:lvl4pPr>
          <a:lvl5pPr marL="1143000" indent="-285750" algn="l">
            <a:defRPr sz="2800"/>
          </a:lvl5pPr>
          <a:lvl6pPr marL="1428750" indent="-285750" algn="l">
            <a:defRPr sz="2800"/>
          </a:lvl6pPr>
          <a:lvl7pPr marL="1714500" indent="-285750" algn="l">
            <a:defRPr sz="2800"/>
          </a:lvl7pPr>
          <a:lvl8pPr marL="2000250" indent="-285750" algn="l">
            <a:defRPr sz="2800"/>
          </a:lvl8pPr>
          <a:lvl9pPr marL="2286000" indent="-285750" algn="l">
            <a:defRPr sz="2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国内</a:t>
          </a:r>
          <a:endParaRPr>
            <a:solidFill>
              <a:schemeClr val="tx1"/>
            </a:solidFill>
          </a:endParaRPr>
        </a:p>
      </dsp:txBody>
      <dsp:txXfrm>
        <a:off x="0" y="0"/>
        <a:ext cx="3096787" cy="654486"/>
      </dsp:txXfrm>
    </dsp:sp>
    <dsp:sp modelId="{C2AA48F8-5E79-4215-A595-7FD0004BC7CE}">
      <dsp:nvSpPr>
        <dsp:cNvPr id="6" name="矩形 5"/>
        <dsp:cNvSpPr/>
      </dsp:nvSpPr>
      <dsp:spPr bwMode="white">
        <a:xfrm>
          <a:off x="0" y="1321611"/>
          <a:ext cx="227496" cy="227496"/>
        </a:xfrm>
        <a:prstGeom prst="rect">
          <a:avLst/>
        </a:prstGeom>
      </dsp:spPr>
      <dsp:style>
        <a:lnRef idx="2">
          <a:schemeClr val="accent1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0" y="1321611"/>
        <a:ext cx="227496" cy="227496"/>
      </dsp:txXfrm>
    </dsp:sp>
    <dsp:sp modelId="{E8A923DB-063D-4F71-8A28-724772868140}">
      <dsp:nvSpPr>
        <dsp:cNvPr id="7" name="矩形 6"/>
        <dsp:cNvSpPr/>
      </dsp:nvSpPr>
      <dsp:spPr bwMode="white">
        <a:xfrm>
          <a:off x="216775" y="1170212"/>
          <a:ext cx="2880012" cy="530293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70688" tIns="170688" rIns="170688" bIns="170688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√就业</a:t>
          </a:r>
          <a:endParaRPr lang="zh-CN" altLang="en-US" sz="2400" dirty="0">
            <a:solidFill>
              <a:schemeClr val="tx1"/>
            </a:solidFill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>
        <a:off x="216775" y="1170212"/>
        <a:ext cx="2880012" cy="530293"/>
      </dsp:txXfrm>
    </dsp:sp>
    <dsp:sp modelId="{52518353-AAB4-4CC4-9A8C-14A51BB7D31A}">
      <dsp:nvSpPr>
        <dsp:cNvPr id="8" name="矩形 7"/>
        <dsp:cNvSpPr/>
      </dsp:nvSpPr>
      <dsp:spPr bwMode="white">
        <a:xfrm>
          <a:off x="0" y="1851904"/>
          <a:ext cx="227496" cy="227496"/>
        </a:xfrm>
        <a:prstGeom prst="rect">
          <a:avLst/>
        </a:prstGeom>
      </dsp:spPr>
      <dsp:style>
        <a:lnRef idx="2">
          <a:schemeClr val="accent1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0" y="1851904"/>
        <a:ext cx="227496" cy="227496"/>
      </dsp:txXfrm>
    </dsp:sp>
    <dsp:sp modelId="{DCBC22EB-9DA6-4AA5-83E3-E645B0615CC6}">
      <dsp:nvSpPr>
        <dsp:cNvPr id="9" name="矩形 8"/>
        <dsp:cNvSpPr/>
      </dsp:nvSpPr>
      <dsp:spPr bwMode="white">
        <a:xfrm>
          <a:off x="216775" y="1700505"/>
          <a:ext cx="2880012" cy="530293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70688" tIns="170688" rIns="170688" bIns="170688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√</a:t>
          </a:r>
          <a:r>
            <a:rPr lang="zh-CN" altLang="en-US" sz="2400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创业</a:t>
          </a:r>
          <a:endParaRPr lang="zh-CN" altLang="en-US" sz="2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sp:txBody>
      <dsp:txXfrm>
        <a:off x="216775" y="1700505"/>
        <a:ext cx="2880012" cy="530293"/>
      </dsp:txXfrm>
    </dsp:sp>
    <dsp:sp modelId="{92DDDF99-F90C-455E-B350-0AF1753279EA}">
      <dsp:nvSpPr>
        <dsp:cNvPr id="10" name="矩形 9"/>
        <dsp:cNvSpPr/>
      </dsp:nvSpPr>
      <dsp:spPr bwMode="white">
        <a:xfrm>
          <a:off x="0" y="2382196"/>
          <a:ext cx="227496" cy="227496"/>
        </a:xfrm>
        <a:prstGeom prst="rect">
          <a:avLst/>
        </a:prstGeom>
      </dsp:spPr>
      <dsp:style>
        <a:lnRef idx="2">
          <a:schemeClr val="accent1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0" y="2382196"/>
        <a:ext cx="227496" cy="227496"/>
      </dsp:txXfrm>
    </dsp:sp>
    <dsp:sp modelId="{0E2EE075-373E-44DB-917E-50EC3FED8EF5}">
      <dsp:nvSpPr>
        <dsp:cNvPr id="11" name="矩形 10"/>
        <dsp:cNvSpPr/>
      </dsp:nvSpPr>
      <dsp:spPr bwMode="white">
        <a:xfrm>
          <a:off x="216775" y="2230798"/>
          <a:ext cx="2880012" cy="530293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70688" tIns="170688" rIns="170688" bIns="170688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√</a:t>
          </a:r>
          <a:r>
            <a:rPr lang="zh-CN" altLang="en-US" sz="2400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读</a:t>
          </a:r>
          <a:r>
            <a:rPr lang="zh-CN" alt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研</a:t>
          </a:r>
          <a:endParaRPr>
            <a:solidFill>
              <a:schemeClr val="tx1"/>
            </a:solidFill>
          </a:endParaRPr>
        </a:p>
      </dsp:txBody>
      <dsp:txXfrm>
        <a:off x="216775" y="2230798"/>
        <a:ext cx="2880012" cy="530293"/>
      </dsp:txXfrm>
    </dsp:sp>
    <dsp:sp modelId="{963D4F5F-79BA-4EBA-9CE2-C7E34280C266}">
      <dsp:nvSpPr>
        <dsp:cNvPr id="12" name="矩形 11"/>
        <dsp:cNvSpPr/>
      </dsp:nvSpPr>
      <dsp:spPr bwMode="white">
        <a:xfrm>
          <a:off x="3251626" y="654486"/>
          <a:ext cx="3096787" cy="364328"/>
        </a:xfrm>
        <a:prstGeom prst="rect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3251626" y="654486"/>
        <a:ext cx="3096787" cy="364328"/>
      </dsp:txXfrm>
    </dsp:sp>
    <dsp:sp modelId="{0CAB368B-4777-4A6C-8118-D3EC47732B0A}">
      <dsp:nvSpPr>
        <dsp:cNvPr id="13" name="矩形 12"/>
        <dsp:cNvSpPr/>
      </dsp:nvSpPr>
      <dsp:spPr bwMode="white">
        <a:xfrm>
          <a:off x="3251626" y="791313"/>
          <a:ext cx="227501" cy="227501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Xfrm>
        <a:off x="3251626" y="791313"/>
        <a:ext cx="227501" cy="227501"/>
      </dsp:txXfrm>
    </dsp:sp>
    <dsp:sp modelId="{292BF875-4A47-4D84-B1CA-93E8048A4A5B}">
      <dsp:nvSpPr>
        <dsp:cNvPr id="14" name="矩形 13"/>
        <dsp:cNvSpPr/>
      </dsp:nvSpPr>
      <dsp:spPr bwMode="white">
        <a:xfrm>
          <a:off x="3251626" y="0"/>
          <a:ext cx="3096787" cy="654486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68580" tIns="45720" rIns="68580" bIns="45720" anchor="ctr"/>
        <a:lstStyle>
          <a:lvl1pPr algn="l">
            <a:defRPr sz="3600"/>
          </a:lvl1pPr>
          <a:lvl2pPr marL="285750" indent="-285750" algn="l">
            <a:defRPr sz="2800"/>
          </a:lvl2pPr>
          <a:lvl3pPr marL="571500" indent="-285750" algn="l">
            <a:defRPr sz="2800"/>
          </a:lvl3pPr>
          <a:lvl4pPr marL="857250" indent="-285750" algn="l">
            <a:defRPr sz="2800"/>
          </a:lvl4pPr>
          <a:lvl5pPr marL="1143000" indent="-285750" algn="l">
            <a:defRPr sz="2800"/>
          </a:lvl5pPr>
          <a:lvl6pPr marL="1428750" indent="-285750" algn="l">
            <a:defRPr sz="2800"/>
          </a:lvl6pPr>
          <a:lvl7pPr marL="1714500" indent="-285750" algn="l">
            <a:defRPr sz="2800"/>
          </a:lvl7pPr>
          <a:lvl8pPr marL="2000250" indent="-285750" algn="l">
            <a:defRPr sz="2800"/>
          </a:lvl8pPr>
          <a:lvl9pPr marL="2286000" indent="-285750" algn="l">
            <a:defRPr sz="2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国外</a:t>
          </a:r>
          <a:endParaRPr>
            <a:solidFill>
              <a:schemeClr val="tx1"/>
            </a:solidFill>
          </a:endParaRPr>
        </a:p>
      </dsp:txBody>
      <dsp:txXfrm>
        <a:off x="3251626" y="0"/>
        <a:ext cx="3096787" cy="654486"/>
      </dsp:txXfrm>
    </dsp:sp>
    <dsp:sp modelId="{AA3A40CC-5D80-48EB-B99D-9EEABF07E644}">
      <dsp:nvSpPr>
        <dsp:cNvPr id="15" name="矩形 14"/>
        <dsp:cNvSpPr/>
      </dsp:nvSpPr>
      <dsp:spPr bwMode="white">
        <a:xfrm>
          <a:off x="3251626" y="1321611"/>
          <a:ext cx="227496" cy="227496"/>
        </a:xfrm>
        <a:prstGeom prst="rect">
          <a:avLst/>
        </a:prstGeom>
      </dsp:spPr>
      <dsp:style>
        <a:lnRef idx="2">
          <a:schemeClr val="accent1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3251626" y="1321611"/>
        <a:ext cx="227496" cy="227496"/>
      </dsp:txXfrm>
    </dsp:sp>
    <dsp:sp modelId="{5F8AC8A1-B476-40DA-87EB-130FEF88ADD5}">
      <dsp:nvSpPr>
        <dsp:cNvPr id="16" name="矩形 15"/>
        <dsp:cNvSpPr/>
      </dsp:nvSpPr>
      <dsp:spPr bwMode="white">
        <a:xfrm>
          <a:off x="3468401" y="1170212"/>
          <a:ext cx="2880012" cy="530293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70688" tIns="170688" rIns="170688" bIns="170688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√</a:t>
          </a:r>
          <a:r>
            <a:rPr lang="zh-CN" altLang="en-US" sz="2400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美国、德国</a:t>
          </a:r>
          <a:endParaRPr lang="zh-CN" altLang="en-US" sz="2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sp:txBody>
      <dsp:txXfrm>
        <a:off x="3468401" y="1170212"/>
        <a:ext cx="2880012" cy="530293"/>
      </dsp:txXfrm>
    </dsp:sp>
    <dsp:sp modelId="{84BD533B-FF80-453E-9326-5EEE3C9054E7}">
      <dsp:nvSpPr>
        <dsp:cNvPr id="17" name="矩形 16"/>
        <dsp:cNvSpPr/>
      </dsp:nvSpPr>
      <dsp:spPr bwMode="white">
        <a:xfrm>
          <a:off x="3251626" y="1851904"/>
          <a:ext cx="227496" cy="227496"/>
        </a:xfrm>
        <a:prstGeom prst="rect">
          <a:avLst/>
        </a:prstGeom>
      </dsp:spPr>
      <dsp:style>
        <a:lnRef idx="2">
          <a:schemeClr val="accent1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3251626" y="1851904"/>
        <a:ext cx="227496" cy="227496"/>
      </dsp:txXfrm>
    </dsp:sp>
    <dsp:sp modelId="{AA395734-5126-4B2C-A1F6-7AE9340FB251}">
      <dsp:nvSpPr>
        <dsp:cNvPr id="18" name="矩形 17"/>
        <dsp:cNvSpPr/>
      </dsp:nvSpPr>
      <dsp:spPr bwMode="white">
        <a:xfrm>
          <a:off x="3468401" y="1700505"/>
          <a:ext cx="2880012" cy="530293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70688" tIns="170688" rIns="170688" bIns="170688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√</a:t>
          </a:r>
          <a:r>
            <a:rPr lang="zh-CN" altLang="en-US" sz="2400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英国、澳洲</a:t>
          </a:r>
          <a:endParaRPr lang="zh-CN" altLang="en-US" sz="2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sp:txBody>
      <dsp:txXfrm>
        <a:off x="3468401" y="1700505"/>
        <a:ext cx="2880012" cy="530293"/>
      </dsp:txXfrm>
    </dsp:sp>
    <dsp:sp modelId="{DFCB0DE9-DA03-4975-A66B-485227528C1A}">
      <dsp:nvSpPr>
        <dsp:cNvPr id="19" name="矩形 18"/>
        <dsp:cNvSpPr/>
      </dsp:nvSpPr>
      <dsp:spPr bwMode="white">
        <a:xfrm>
          <a:off x="3251626" y="2382196"/>
          <a:ext cx="227496" cy="227496"/>
        </a:xfrm>
        <a:prstGeom prst="rect">
          <a:avLst/>
        </a:prstGeom>
      </dsp:spPr>
      <dsp:style>
        <a:lnRef idx="2">
          <a:schemeClr val="accent1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3251626" y="2382196"/>
        <a:ext cx="227496" cy="227496"/>
      </dsp:txXfrm>
    </dsp:sp>
    <dsp:sp modelId="{92CE2E21-62DA-4FA7-9B35-09F8445A5018}">
      <dsp:nvSpPr>
        <dsp:cNvPr id="20" name="矩形 19"/>
        <dsp:cNvSpPr/>
      </dsp:nvSpPr>
      <dsp:spPr bwMode="white">
        <a:xfrm>
          <a:off x="3468401" y="2230798"/>
          <a:ext cx="2880012" cy="530293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70688" tIns="170688" rIns="170688" bIns="170688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√</a:t>
          </a:r>
          <a:r>
            <a:rPr lang="zh-CN" altLang="en-US" sz="2400" kern="120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法国</a:t>
          </a:r>
          <a:endParaRPr lang="zh-CN" altLang="en-US" sz="2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sp:txBody>
      <dsp:txXfrm>
        <a:off x="3468401" y="2230798"/>
        <a:ext cx="2880012" cy="5302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horzAlign" val="ctr"/>
          <dgm:param type="vertAlign" val="t"/>
          <dgm:param type="nodeVertAlign" val="t"/>
          <dgm:param type="fallback" val="1D"/>
        </dgm:alg>
      </dgm:if>
      <dgm:else name="Name2">
        <dgm:alg type="hierChild">
          <dgm:param type="linDir" val="fromR"/>
          <dgm:param type="horzAlign" val="ctr"/>
          <dgm:param type="vertAlign" val="t"/>
          <dgm:param type="nodeVertAlign" val="t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parTxLTRAlign" val="l"/>
                    <dgm:param type="txAnchorVertCh" val="mid"/>
                  </dgm:alg>
                </dgm:if>
                <dgm:else name="Name10">
                  <dgm:alg type="tx">
                    <dgm:param type="parTxLTRAlign" val="r"/>
                    <dgm:param type="txAnchorVertCh" val="mid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linDir" val="fromT"/>
              <dgm:param type="chAlign" val="r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parTxLTRAlign" val="l"/>
                          <dgm:param type="txAnchorVertCh" val="mid"/>
                        </dgm:alg>
                      </dgm:if>
                      <dgm:else name="Name18">
                        <dgm:alg type="tx">
                          <dgm:param type="parTxLTRAlign" val="r"/>
                          <dgm:param type="txAnchorVertCh" val="mid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96" cy="3415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3457" y="0"/>
            <a:ext cx="4301596" cy="3415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ACA0D-BF26-426E-9642-9C9EECDA4C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189" y="3271949"/>
            <a:ext cx="7942261" cy="2676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456116"/>
            <a:ext cx="4301596" cy="3415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3457" y="6456116"/>
            <a:ext cx="4301596" cy="3415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C4310-7DE8-4A80-8475-FC98EE6C83C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5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C4310-7DE8-4A80-8475-FC98EE6C83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505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505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>
              <a:buFont typeface="Arial" panose="020B0604020202020204" pitchFamily="34" charset="0"/>
            </a:pPr>
            <a:fld id="{9A0DB2DC-4C9A-4742-B13C-FB6460FD3503}" type="slidenum">
              <a:rPr lang="zh-CN" altLang="en-US" sz="1200" dirty="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7890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789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>
              <a:buFont typeface="Arial" panose="020B0604020202020204" pitchFamily="34" charset="0"/>
            </a:pPr>
            <a:fld id="{9A0DB2DC-4C9A-4742-B13C-FB6460FD3503}" type="slidenum">
              <a:rPr lang="zh-CN" altLang="en-US" sz="1200" dirty="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9394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93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>
              <a:buFont typeface="Arial" panose="020B0604020202020204" pitchFamily="34" charset="0"/>
            </a:pPr>
            <a:fld id="{9A0DB2DC-4C9A-4742-B13C-FB6460FD3503}" type="slidenum">
              <a:rPr lang="zh-CN" altLang="en-US" sz="1200" dirty="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PPT红0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C1AE9-4692-44B8-9FCC-502D855801B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7939-7686-41CC-A8D3-F58D0B3721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370880" y="6460773"/>
            <a:ext cx="2844800" cy="365125"/>
          </a:xfrm>
        </p:spPr>
        <p:txBody>
          <a:bodyPr/>
          <a:lstStyle>
            <a:lvl1pPr algn="l">
              <a:defRPr sz="18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mtClean="0"/>
              <a:t>第</a:t>
            </a:r>
            <a:fld id="{26A37939-7686-41CC-A8D3-F58D0B3721D2}" type="slidenum">
              <a:rPr lang="zh-CN" altLang="en-US" smtClean="0"/>
            </a:fld>
            <a:r>
              <a:rPr lang="zh-CN" altLang="en-US" smtClean="0"/>
              <a:t>页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PPT红0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0273-EE69-49BB-B17D-A47523D0F608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7939-7686-41CC-A8D3-F58D0B3721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124" y="72823"/>
            <a:ext cx="3401949" cy="778336"/>
          </a:xfrm>
        </p:spPr>
        <p:txBody>
          <a:bodyPr anchor="b"/>
          <a:lstStyle>
            <a:lvl1pPr algn="l">
              <a:defRPr sz="44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 smtClean="0"/>
              <a:t>中国思考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3.jpe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PPT红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908721"/>
            <a:ext cx="109728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E7289-5B60-495E-ACE3-5E48F6EBA06C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37939-7686-41CC-A8D3-F58D0B3721D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image" Target="../media/image14.jpeg"/><Relationship Id="rId7" Type="http://schemas.openxmlformats.org/officeDocument/2006/relationships/image" Target="../media/image13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5" Type="http://schemas.openxmlformats.org/officeDocument/2006/relationships/notesSlide" Target="../notesSlides/notesSlide2.xml"/><Relationship Id="rId24" Type="http://schemas.openxmlformats.org/officeDocument/2006/relationships/slideLayout" Target="../slideLayouts/slideLayout3.xml"/><Relationship Id="rId23" Type="http://schemas.openxmlformats.org/officeDocument/2006/relationships/image" Target="../media/image29.jpeg"/><Relationship Id="rId22" Type="http://schemas.openxmlformats.org/officeDocument/2006/relationships/image" Target="../media/image28.jpeg"/><Relationship Id="rId21" Type="http://schemas.openxmlformats.org/officeDocument/2006/relationships/image" Target="../media/image27.jpeg"/><Relationship Id="rId20" Type="http://schemas.openxmlformats.org/officeDocument/2006/relationships/image" Target="../media/image26.jpeg"/><Relationship Id="rId2" Type="http://schemas.openxmlformats.org/officeDocument/2006/relationships/image" Target="../media/image8.jpeg"/><Relationship Id="rId19" Type="http://schemas.openxmlformats.org/officeDocument/2006/relationships/image" Target="../media/image25.jpeg"/><Relationship Id="rId18" Type="http://schemas.openxmlformats.org/officeDocument/2006/relationships/image" Target="../media/image24.jpeg"/><Relationship Id="rId17" Type="http://schemas.openxmlformats.org/officeDocument/2006/relationships/image" Target="../media/image23.jpeg"/><Relationship Id="rId16" Type="http://schemas.openxmlformats.org/officeDocument/2006/relationships/image" Target="../media/image22.jpeg"/><Relationship Id="rId15" Type="http://schemas.openxmlformats.org/officeDocument/2006/relationships/image" Target="../media/image21.jpeg"/><Relationship Id="rId14" Type="http://schemas.openxmlformats.org/officeDocument/2006/relationships/image" Target="../media/image20.jpeg"/><Relationship Id="rId13" Type="http://schemas.openxmlformats.org/officeDocument/2006/relationships/image" Target="../media/image19.jpeg"/><Relationship Id="rId12" Type="http://schemas.openxmlformats.org/officeDocument/2006/relationships/image" Target="../media/image18.jpeg"/><Relationship Id="rId11" Type="http://schemas.openxmlformats.org/officeDocument/2006/relationships/image" Target="../media/image17.jpeg"/><Relationship Id="rId10" Type="http://schemas.openxmlformats.org/officeDocument/2006/relationships/image" Target="../media/image16.jpe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07568" y="2276873"/>
            <a:ext cx="7772400" cy="1470025"/>
          </a:xfrm>
        </p:spPr>
        <p:txBody>
          <a:bodyPr/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英语专业介绍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7939-7686-41CC-A8D3-F58D0B3721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英语（科技翻译）师资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队伍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1225" y="908685"/>
            <a:ext cx="10012680" cy="4608195"/>
          </a:xfrm>
        </p:spPr>
        <p:txBody>
          <a:bodyPr>
            <a:normAutofit lnSpcReduction="20000"/>
          </a:bodyPr>
          <a:lstStyle/>
          <a:p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专业教师队伍拥有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教育部大学英语教学指导委员会委员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、全国宝钢优秀教师、上海市育才奖获得者、上海市三八红旗手，第九届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“外教社杯”全国高校外语教学大赛特等奖获得者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。英语（科技翻译）系荣获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年上海教育系统巾帼文明岗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、2025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年上海市三八红旗集体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荣誉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称号。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专业教师绝大多数具有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行业背景或经验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，多人次荣获国家级、省市级教学类、翻译类奖项和荣誉。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26A37939-7686-41CC-A8D3-F58D0B3721D2}" type="slidenum">
              <a:rPr lang="zh-CN" altLang="en-US" smtClean="0"/>
            </a:fld>
            <a:r>
              <a:rPr lang="zh-CN" altLang="en-US" smtClean="0"/>
              <a:t>页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39695" y="116840"/>
            <a:ext cx="6144260" cy="6826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555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 </a:t>
            </a:r>
            <a:r>
              <a:rPr kumimoji="0" lang="zh-CN" altLang="en-US" sz="3555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英语</a:t>
            </a:r>
            <a:r>
              <a:rPr kumimoji="0" lang="en-US" altLang="zh-CN" sz="3555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3555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科技翻译</a:t>
            </a:r>
            <a:r>
              <a:rPr kumimoji="0" lang="en-US" altLang="zh-CN" sz="3555" b="1" i="0" u="none" strike="noStrike" kern="1200" cap="none" spc="-5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3555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课程</a:t>
            </a:r>
            <a:r>
              <a:rPr kumimoji="0" lang="zh-CN" altLang="en-US" sz="3555" b="1" i="0" u="none" strike="noStrike" kern="1200" cap="none" spc="-5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体系</a:t>
            </a:r>
            <a:endParaRPr kumimoji="0" lang="zh-CN" altLang="en-US" sz="3555" b="1" i="0" u="none" strike="noStrike" kern="1200" cap="none" spc="-50" normalizeH="0" baseline="0" noProof="0" dirty="0">
              <a:ln>
                <a:noFill/>
              </a:ln>
              <a:solidFill>
                <a:srgbClr val="0101B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08785" y="981075"/>
            <a:ext cx="9504045" cy="5216525"/>
          </a:xfrm>
        </p:spPr>
        <p:txBody>
          <a:bodyPr vert="horz" wrap="square" lIns="0" tIns="45720" rIns="0" bIns="45720" numCol="1" anchor="t" anchorCtr="0" compatLnSpc="1">
            <a:normAutofit lnSpcReduction="20000"/>
          </a:bodyPr>
          <a:lstStyle/>
          <a:p>
            <a:pPr marL="90805" marR="0" lvl="0" indent="-90805" algn="l" defTabSz="914400" rtl="0" eaLnBrk="1" fontAlgn="base" latinLnBrk="0" hangingPunct="1">
              <a:lnSpc>
                <a:spcPct val="16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Tx/>
              <a:buFont typeface="Calibri" panose="020F0502020204030204" charset="0"/>
              <a:buChar char=" "/>
              <a:defRPr/>
            </a:pPr>
            <a:r>
              <a:rPr kumimoji="0" lang="zh-CN" altLang="zh-CN" sz="25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通识教育课程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1" indent="0" algn="l" defTabSz="914400" rtl="0" eaLnBrk="1" fontAlgn="base" latinLnBrk="0" hangingPunct="1">
              <a:lnSpc>
                <a:spcPct val="16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r>
              <a:rPr kumimoji="0" lang="en-US" altLang="zh-C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</a:t>
            </a:r>
            <a:r>
              <a:rPr kumimoji="0" lang="en-US" altLang="zh-CN" sz="216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——</a:t>
            </a:r>
            <a:r>
              <a:rPr kumimoji="0" lang="zh-CN" altLang="en-US" sz="216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思想</a:t>
            </a:r>
            <a:r>
              <a:rPr kumimoji="0" lang="zh-CN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道德、法律基础、形势与政策、体育等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101B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r>
              <a:rPr kumimoji="0" lang="zh-CN" altLang="zh-CN" sz="259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专业</a:t>
            </a:r>
            <a:r>
              <a:rPr kumimoji="0" lang="zh-CN" altLang="zh-CN" sz="25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核心</a:t>
            </a:r>
            <a:r>
              <a:rPr kumimoji="0" lang="zh-CN" altLang="zh-CN" sz="259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课程</a:t>
            </a:r>
            <a:endParaRPr kumimoji="0" lang="en-US" altLang="zh-CN" sz="2595" b="1" i="0" u="none" strike="noStrike" kern="1200" cap="none" spc="0" normalizeH="0" baseline="0" noProof="0" dirty="0">
              <a:ln>
                <a:noFill/>
              </a:ln>
              <a:solidFill>
                <a:srgbClr val="0101B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200025" marR="0" lvl="1" indent="0" algn="l" defTabSz="914400" rtl="0" eaLnBrk="1" fontAlgn="base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r>
              <a:rPr kumimoji="0" lang="en-US" altLang="zh-CN" sz="216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——</a:t>
            </a:r>
            <a:r>
              <a:rPr kumimoji="0" lang="zh-CN" altLang="zh-CN" sz="216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英语</a:t>
            </a:r>
            <a:r>
              <a:rPr kumimoji="0" lang="zh-CN" altLang="zh-CN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技能课程</a:t>
            </a:r>
            <a:r>
              <a:rPr kumimoji="0" lang="zh-CN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：综合</a:t>
            </a:r>
            <a:r>
              <a:rPr kumimoji="0" lang="zh-CN" altLang="zh-CN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英语、日常英语口语、英语视听</a:t>
            </a:r>
            <a:endParaRPr kumimoji="0" lang="zh-CN" altLang="zh-CN" sz="2160" b="1" i="0" u="none" strike="noStrike" kern="1200" cap="none" spc="0" normalizeH="0" baseline="0" noProof="0" dirty="0">
              <a:ln>
                <a:noFill/>
              </a:ln>
              <a:solidFill>
                <a:srgbClr val="0101B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200025" marR="0" lvl="1" indent="0" algn="l" defTabSz="914400" rtl="0" eaLnBrk="1" fontAlgn="base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r>
              <a:rPr kumimoji="0" lang="en-US" altLang="zh-CN" sz="216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——</a:t>
            </a:r>
            <a:r>
              <a:rPr kumimoji="0" lang="zh-CN" altLang="zh-CN" sz="216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专业知识</a:t>
            </a:r>
            <a:r>
              <a:rPr kumimoji="0" lang="zh-CN" altLang="zh-CN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课程</a:t>
            </a:r>
            <a:r>
              <a:rPr kumimoji="0" lang="zh-CN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：</a:t>
            </a:r>
            <a:r>
              <a:rPr kumimoji="0" lang="zh-CN" altLang="zh-CN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语言学导论、跨文交际学和英语文学</a:t>
            </a:r>
            <a:r>
              <a:rPr kumimoji="0" lang="zh-CN" altLang="zh-CN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等课程</a:t>
            </a:r>
            <a:endParaRPr kumimoji="0" lang="zh-C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90805" marR="0" lvl="0" indent="-90805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Tx/>
              <a:buFont typeface="Calibri" panose="020F0502020204030204" charset="0"/>
              <a:buChar char=" "/>
              <a:defRPr/>
            </a:pPr>
            <a:r>
              <a:rPr kumimoji="0" lang="zh-CN" altLang="en-US" sz="25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科翻专业</a:t>
            </a:r>
            <a:r>
              <a:rPr kumimoji="0" lang="zh-CN" altLang="zh-CN" sz="259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课程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00025" marR="0" lvl="1" indent="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r>
              <a:rPr kumimoji="0" lang="en-US" altLang="zh-CN" sz="216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——</a:t>
            </a:r>
            <a:r>
              <a:rPr kumimoji="0" lang="zh-CN" altLang="en-US" sz="216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科技英语写作</a:t>
            </a:r>
            <a:r>
              <a:rPr kumimoji="0" lang="zh-CN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、科技英语</a:t>
            </a:r>
            <a:r>
              <a:rPr kumimoji="0" lang="zh-CN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口译、英汉科技笔译、汉英科技</a:t>
            </a:r>
            <a:r>
              <a:rPr kumimoji="0" lang="zh-CN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笔译</a:t>
            </a:r>
            <a:endParaRPr kumimoji="0" lang="zh-CN" altLang="en-US" sz="2160" b="1" i="0" u="none" strike="noStrike" kern="1200" cap="none" spc="0" normalizeH="0" baseline="0" noProof="0" dirty="0">
              <a:ln>
                <a:noFill/>
              </a:ln>
              <a:solidFill>
                <a:srgbClr val="0101B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200025" marR="0" lvl="1" indent="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r>
              <a:rPr kumimoji="0" lang="en-US" altLang="zh-CN" sz="216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——</a:t>
            </a:r>
            <a:r>
              <a:rPr kumimoji="0" lang="zh-CN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科技英语阅读、科技英语同声传译、字幕翻译、智能翻译技术</a:t>
            </a:r>
            <a:endParaRPr kumimoji="0" lang="zh-CN" altLang="en-US" sz="2160" b="1" i="0" u="none" strike="noStrike" kern="1200" cap="none" spc="0" normalizeH="0" baseline="0" noProof="0" dirty="0">
              <a:ln>
                <a:noFill/>
              </a:ln>
              <a:solidFill>
                <a:srgbClr val="0101B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200025" marR="0" lvl="1" indent="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r>
              <a:rPr kumimoji="0" lang="en-US" altLang="zh-CN" sz="216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——</a:t>
            </a:r>
            <a:r>
              <a:rPr kumimoji="0" lang="zh-CN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机械基础概论、现代光电技术、动力工程概论、</a:t>
            </a:r>
            <a:r>
              <a:rPr lang="zh-CN" altLang="en-US" sz="2160" b="1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工程制图</a:t>
            </a:r>
            <a:endParaRPr kumimoji="0" lang="zh-CN" altLang="en-US" sz="2160" b="1" i="0" u="none" strike="noStrike" kern="1200" cap="none" spc="0" normalizeH="0" baseline="0" noProof="0" dirty="0">
              <a:ln>
                <a:noFill/>
              </a:ln>
              <a:solidFill>
                <a:srgbClr val="0101B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200025" marR="0" lvl="1" indent="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endParaRPr kumimoji="0" lang="en-US" altLang="zh-CN" sz="2160" b="1" i="0" u="none" strike="noStrike" kern="1200" cap="none" spc="0" normalizeH="0" baseline="0" noProof="0" dirty="0">
              <a:ln>
                <a:noFill/>
              </a:ln>
              <a:solidFill>
                <a:srgbClr val="0101B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200025" marR="0" lvl="1" indent="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r>
              <a:rPr kumimoji="0" lang="zh-CN" altLang="en-US" sz="25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特色课程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0025" marR="0" lvl="1" indent="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r>
              <a:rPr kumimoji="0" lang="en-US" altLang="zh-CN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——</a:t>
            </a:r>
            <a:r>
              <a:rPr kumimoji="0" lang="zh-CN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Python 与语言数据处理、语言数据挖掘与分析、神经认知与语言加工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651" name="文本框 4"/>
          <p:cNvSpPr txBox="1"/>
          <p:nvPr/>
        </p:nvSpPr>
        <p:spPr>
          <a:xfrm>
            <a:off x="9264650" y="6379210"/>
            <a:ext cx="269240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zh-CN" altLang="en-US" sz="32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上海理工大学</a:t>
            </a:r>
            <a:endParaRPr lang="zh-CN" altLang="en-US" sz="3200" b="1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科技翻译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国际交流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19605" y="836930"/>
            <a:ext cx="7981315" cy="881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英语（科技翻译）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出国交换学习的国外院校（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个月以上）包括英美德日等国家高校，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另外还有寒、暑期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游学项目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26A37939-7686-41CC-A8D3-F58D0B3721D2}" type="slidenum">
              <a:rPr lang="zh-CN" altLang="en-US" smtClean="0"/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415415" y="1772920"/>
          <a:ext cx="9328785" cy="4080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52415"/>
                <a:gridCol w="3976370"/>
              </a:tblGrid>
              <a:tr h="3530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项目名称</a:t>
                      </a:r>
                      <a:endParaRPr lang="zh-CN" sz="18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5294" marR="55294" marT="76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选派学生专业</a:t>
                      </a:r>
                      <a:endParaRPr lang="zh-CN" sz="18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5294" marR="55294" marT="7680" marB="0" anchor="ctr"/>
                </a:tc>
              </a:tr>
              <a:tr h="4254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、美国加州大学洛杉矶（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UCLA</a:t>
                      </a:r>
                      <a:r>
                        <a:rPr lang="zh-CN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）暑期学习项目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5294" marR="55294" marT="76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学院各专业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5294" marR="55294" marT="7680" marB="0" anchor="ctr"/>
                </a:tc>
              </a:tr>
              <a:tr h="5492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、加拿大英属哥伦比亚大学（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UBC) </a:t>
                      </a:r>
                      <a:r>
                        <a:rPr lang="zh-CN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温哥华项目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5294" marR="55294" marT="76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学院各专业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5294" marR="55294" marT="7680" marB="0" anchor="ctr"/>
                </a:tc>
              </a:tr>
              <a:tr h="5499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、英国牛津大学展望暑期访学项目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5294" marR="55294" marT="76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学院各专业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5294" marR="55294" marT="7680" marB="0" anchor="ctr"/>
                </a:tc>
              </a:tr>
              <a:tr h="548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、日本长崎大学暑期学习项目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5294" marR="55294" marT="76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学院各专业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5294" marR="55294" marT="7680" marB="0" anchor="ctr"/>
                </a:tc>
              </a:tr>
              <a:tr h="5492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、英国考文垂大学中国合作院校国际夏令营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5294" marR="55294" marT="76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学院各专业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5294" marR="55294" marT="7680" marB="0" anchor="ctr"/>
                </a:tc>
              </a:tr>
              <a:tr h="11049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、寒假芬兰奥卢大学《北欧创新、创意与创业》课程学习团（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r>
                        <a:rPr lang="zh-CN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个国家（芬兰、爱沙尼亚、拉脱维亚、瑞典）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个城市（赫尔辛基、奥卢、拉普兰、塔林、里加、斯德哥尔摩）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5294" marR="55294" marT="76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学院各专业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5294" marR="55294" marT="768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180" y="-635"/>
            <a:ext cx="10972800" cy="909320"/>
          </a:xfrm>
        </p:spPr>
        <p:txBody>
          <a:bodyPr>
            <a:noAutofit/>
          </a:bodyPr>
          <a:lstStyle/>
          <a:p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英语（科技翻译）联合培养项目（双学位）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26A37939-7686-41CC-A8D3-F58D0B3721D2}" type="slidenum">
              <a:rPr lang="zh-CN" altLang="en-US" smtClean="0"/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95400" y="2204864"/>
          <a:ext cx="10585176" cy="2204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1106"/>
                <a:gridCol w="4234070"/>
              </a:tblGrid>
              <a:tr h="1626885">
                <a:tc>
                  <a:txBody>
                    <a:bodyPr/>
                    <a:lstStyle/>
                    <a:p>
                      <a:pPr algn="l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32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澳大利亚 西</a:t>
                      </a:r>
                      <a:r>
                        <a:rPr lang="zh-CN" sz="3200" b="1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悉尼大学</a:t>
                      </a:r>
                      <a:endParaRPr lang="en-US" altLang="zh-CN" sz="3200" b="1" kern="100" dirty="0" smtClean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3+1+1</a:t>
                      </a:r>
                      <a:endParaRPr lang="en-US" sz="3200" b="1" kern="100" dirty="0" smtClean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3200" b="1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本科</a:t>
                      </a:r>
                      <a:r>
                        <a:rPr lang="zh-CN" sz="32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双学位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sz="32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翻译硕士项目</a:t>
                      </a:r>
                      <a:endParaRPr lang="zh-CN" sz="32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zh-CN" sz="32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</a:t>
                      </a:r>
                      <a:r>
                        <a:rPr lang="en-US" altLang="zh-CN" sz="32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sz="32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科技翻译</a:t>
                      </a:r>
                      <a:r>
                        <a:rPr lang="en-US" altLang="zh-CN" sz="32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lang="en-US" altLang="zh-CN" sz="32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国外合作院校友好互访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71495" y="836930"/>
            <a:ext cx="2879725" cy="8134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校领导及学院领导访问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法国布雷斯特商学院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26A37939-7686-41CC-A8D3-F58D0B3721D2}" type="slidenum">
              <a:rPr lang="zh-CN" altLang="en-US" smtClean="0"/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00190" y="5661025"/>
            <a:ext cx="30295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校领导及学院领导访问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英国克莱斯德大学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8008" y="903252"/>
            <a:ext cx="5256584" cy="3173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3068960"/>
            <a:ext cx="5038062" cy="3391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6.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英语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科技翻译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人才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培养质量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08685"/>
            <a:ext cx="5674360" cy="5217160"/>
          </a:xfrm>
        </p:spPr>
        <p:txBody>
          <a:bodyPr>
            <a:normAutofit fontScale="70000"/>
          </a:bodyPr>
          <a:lstStyle/>
          <a:p>
            <a:pPr>
              <a:lnSpc>
                <a:spcPts val="32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专业毕业率 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98%-100%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3200"/>
              </a:lnSpc>
              <a:buFont typeface="Wingdings" panose="05000000000000000000" pitchFamily="2" charset="2"/>
              <a:buChar char="l"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32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近五年就业率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96%-100%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3200"/>
              </a:lnSpc>
              <a:buFont typeface="Wingdings" panose="05000000000000000000" pitchFamily="2" charset="2"/>
              <a:buChar char="l"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32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平均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升学率：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35%-42%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（国内读研人数在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10-15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人左右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，出国深造在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10-15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左右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），国内读研学校均为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985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 211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高校，国外学校排名均在深造国前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3200"/>
              </a:lnSpc>
              <a:buFont typeface="Wingdings" panose="05000000000000000000" pitchFamily="2" charset="2"/>
              <a:buChar char="l"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32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就业去向集中在金融、保险业、教育及教育培训、政府部门、科技公司等。</a:t>
            </a:r>
            <a:endParaRPr lang="en-US" altLang="zh-CN" sz="1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26A37939-7686-41CC-A8D3-F58D0B3721D2}" type="slidenum">
              <a:rPr lang="zh-CN" altLang="en-US" smtClean="0"/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740" y="908685"/>
            <a:ext cx="5476240" cy="398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570" y="260142"/>
            <a:ext cx="10972800" cy="576064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国际商务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99740" y="1700530"/>
            <a:ext cx="5622290" cy="360045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国际商务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历史沿革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国际商务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培养目标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国际商务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师资队伍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国际商务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课程体系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国际商务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人才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质量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26A37939-7686-41CC-A8D3-F58D0B3721D2}" type="slidenum">
              <a:rPr lang="zh-CN" altLang="en-US" smtClean="0"/>
            </a:fld>
            <a:r>
              <a:rPr lang="zh-CN" altLang="en-US" smtClean="0"/>
              <a:t>页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 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英语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国际商务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 </a:t>
            </a:r>
            <a:r>
              <a:rPr lang="zh-CN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历史沿革</a:t>
            </a:r>
            <a:endParaRPr lang="zh-CN" altLang="en-US" sz="40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57580" y="1557020"/>
            <a:ext cx="10599420" cy="3923030"/>
          </a:xfrm>
        </p:spPr>
        <p:txBody>
          <a:bodyPr>
            <a:normAutofit lnSpcReduction="20000"/>
          </a:bodyPr>
          <a:p>
            <a:pPr marL="0" indent="0" algn="just">
              <a:lnSpc>
                <a:spcPct val="150000"/>
              </a:lnSpc>
              <a:buNone/>
            </a:pP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   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上海理工大学外语学院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1996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年与美国纽约市立大学皇后学院联合创办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英语(中美合作)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，是教育部注册登记的中外合作办学项目，其专业内涵实为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英语(国际商务)；</a:t>
            </a:r>
            <a:endParaRPr lang="zh-CN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2017年启动“2+2”双学位项目；</a:t>
            </a:r>
            <a:endParaRPr lang="zh-CN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2024年设为英语专业的方向之一，名称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改为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英语(国际商务)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r>
              <a:rPr lang="zh-CN" altLang="en-US" smtClean="0"/>
              <a:t>第</a:t>
            </a:r>
            <a:fld id="{26A37939-7686-41CC-A8D3-F58D0B3721D2}" type="slidenum">
              <a:rPr lang="zh-CN" altLang="en-US" smtClean="0"/>
            </a:fld>
            <a:r>
              <a:rPr lang="zh-CN" altLang="en-US" smtClean="0"/>
              <a:t>页</a:t>
            </a:r>
            <a:endParaRPr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 </a:t>
            </a:r>
            <a:r>
              <a:rPr lang="zh-CN" altLang="en-US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英语</a:t>
            </a:r>
            <a:r>
              <a:rPr lang="en-US" altLang="zh-CN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国际商务</a:t>
            </a:r>
            <a:r>
              <a:rPr lang="en-US" altLang="zh-CN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 </a:t>
            </a:r>
            <a:r>
              <a:rPr lang="zh-CN" altLang="en-US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培养目标</a:t>
            </a:r>
            <a:endParaRPr lang="zh-CN" altLang="en-US" sz="3555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3570" y="1052195"/>
            <a:ext cx="10407015" cy="2310130"/>
          </a:xfrm>
        </p:spPr>
        <p:txBody>
          <a:bodyPr>
            <a:normAutofit lnSpcReduction="20000"/>
          </a:bodyPr>
          <a:p>
            <a:pPr eaLnBrk="0" hangingPunct="0">
              <a:lnSpc>
                <a:spcPct val="150000"/>
              </a:lnSpc>
              <a:buClrTx/>
              <a:buFontTx/>
            </a:pPr>
            <a:r>
              <a:rPr lang="en-US" altLang="zh-CN"/>
              <a:t>    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具有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良好的综合素质、坚实的英语语言基础、广博的语言文学和文化知识及跨文化交际能力，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掌握国际金融与贸易方面的专业知识，通晓国际商务规则与惯例，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能胜任外事、政府部门、文化教育、国际金融与贸易等方面相关工作的高级英语复合型人才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r>
              <a:rPr lang="zh-CN" altLang="en-US" smtClean="0"/>
              <a:t>第</a:t>
            </a:r>
            <a:fld id="{26A37939-7686-41CC-A8D3-F58D0B3721D2}" type="slidenum">
              <a:rPr lang="zh-CN" altLang="en-US" smtClean="0"/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pic>
        <p:nvPicPr>
          <p:cNvPr id="7" name="Picture 8" descr="http://waiyu.usst.edu.cn/picture/article/56/cb/07/610260de453bb30e19f8debd1038/84f89c9d-319b-4d61-860a-1311908a0697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60120" y="3578860"/>
            <a:ext cx="4715510" cy="2881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79" name="Picture 1" descr="C:\Users\DELL\Desktop\webwxgetmsgimg.jpg"/>
          <p:cNvPicPr>
            <a:picLocks noChangeAspect="1"/>
          </p:cNvPicPr>
          <p:nvPr/>
        </p:nvPicPr>
        <p:blipFill>
          <a:blip r:embed="rId2"/>
          <a:srcRect t="18327"/>
          <a:stretch>
            <a:fillRect/>
          </a:stretch>
        </p:blipFill>
        <p:spPr>
          <a:xfrm>
            <a:off x="6222365" y="3569335"/>
            <a:ext cx="4751070" cy="29095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 </a:t>
            </a:r>
            <a:r>
              <a:rPr lang="zh-CN" altLang="en-US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英语</a:t>
            </a:r>
            <a:r>
              <a:rPr lang="en-US" altLang="zh-CN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国际商务</a:t>
            </a:r>
            <a:r>
              <a:rPr lang="en-US" altLang="zh-CN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 </a:t>
            </a:r>
            <a:r>
              <a:rPr lang="zh-CN" altLang="en-US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师资队伍</a:t>
            </a:r>
            <a:endParaRPr lang="zh-CN" altLang="en-US" sz="3555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r>
              <a:rPr lang="zh-CN" altLang="en-US" smtClean="0"/>
              <a:t>第</a:t>
            </a:r>
            <a:fld id="{26A37939-7686-41CC-A8D3-F58D0B3721D2}" type="slidenum">
              <a:rPr lang="zh-CN" altLang="en-US" smtClean="0"/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graphicFrame>
        <p:nvGraphicFramePr>
          <p:cNvPr id="19459" name="表格 19458"/>
          <p:cNvGraphicFramePr/>
          <p:nvPr/>
        </p:nvGraphicFramePr>
        <p:xfrm>
          <a:off x="1127125" y="1700213"/>
          <a:ext cx="10085388" cy="3633788"/>
        </p:xfrm>
        <a:graphic>
          <a:graphicData uri="http://schemas.openxmlformats.org/drawingml/2006/table">
            <a:tbl>
              <a:tblPr/>
              <a:tblGrid>
                <a:gridCol w="4492625"/>
                <a:gridCol w="2203450"/>
                <a:gridCol w="3389313"/>
              </a:tblGrid>
              <a:tr h="606425">
                <a:tc>
                  <a:txBody>
                    <a:bodyPr/>
                    <a:lstStyle>
                      <a:lvl1pPr marL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buNone/>
                      </a:pPr>
                      <a:r>
                        <a:rPr lang="zh-CN" altLang="en-US" sz="28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职称</a:t>
                      </a:r>
                      <a:r>
                        <a:rPr lang="en-US" altLang="zh-CN" sz="28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28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学历</a:t>
                      </a:r>
                      <a:endParaRPr lang="zh-CN" altLang="en-US" sz="28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5" marR="91445" marT="45738" marB="4573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buNone/>
                      </a:pPr>
                      <a:r>
                        <a:rPr lang="zh-CN" altLang="en-US" sz="28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人数</a:t>
                      </a:r>
                      <a:endParaRPr lang="zh-CN" altLang="en-US" sz="28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5" marR="91445" marT="45738" marB="4573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buNone/>
                      </a:pPr>
                      <a:r>
                        <a:rPr lang="zh-CN" altLang="en-US" sz="28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百分比</a:t>
                      </a:r>
                      <a:endParaRPr lang="zh-CN" altLang="en-US" sz="28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5" marR="91445" marT="45738" marB="4573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04838">
                <a:tc>
                  <a:txBody>
                    <a:bodyPr/>
                    <a:lstStyle>
                      <a:lvl1pPr marL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buNone/>
                      </a:pPr>
                      <a:r>
                        <a:rPr lang="zh-CN" altLang="en-US" sz="28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教授</a:t>
                      </a:r>
                      <a:endParaRPr lang="zh-CN" altLang="en-US" sz="28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5" marR="91445" marT="45738" marB="4573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1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buNone/>
                      </a:pPr>
                      <a:r>
                        <a:rPr lang="en-US" altLang="zh-CN" sz="28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</a:t>
                      </a:r>
                      <a:endParaRPr lang="en-US" altLang="zh-CN" sz="28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5" marR="91445" marT="45738" marB="4573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1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buNone/>
                      </a:pPr>
                      <a:r>
                        <a:rPr lang="en-US" altLang="zh-CN" sz="28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8.6%</a:t>
                      </a:r>
                      <a:endParaRPr lang="en-US" altLang="zh-CN" sz="28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5" marR="91445" marT="45738" marB="4573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1CD"/>
                    </a:solidFill>
                  </a:tcPr>
                </a:tc>
              </a:tr>
              <a:tr h="604837">
                <a:tc>
                  <a:txBody>
                    <a:bodyPr/>
                    <a:lstStyle>
                      <a:lvl1pPr marL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buNone/>
                      </a:pPr>
                      <a:r>
                        <a:rPr lang="zh-CN" altLang="en-US" sz="28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副教授</a:t>
                      </a:r>
                      <a:endParaRPr lang="zh-CN" altLang="en-US" sz="28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5" marR="91445" marT="45738" marB="4573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A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buNone/>
                      </a:pPr>
                      <a:r>
                        <a:rPr lang="en-US" altLang="zh-CN" sz="28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14</a:t>
                      </a:r>
                      <a:endParaRPr lang="en-US" altLang="zh-CN" sz="28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5" marR="91445" marT="45738" marB="4573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A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buNone/>
                      </a:pPr>
                      <a:r>
                        <a:rPr lang="en-US" altLang="zh-CN" sz="28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40%</a:t>
                      </a:r>
                      <a:endParaRPr lang="en-US" altLang="zh-CN" sz="28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5" marR="91445" marT="45738" marB="4573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AE8"/>
                    </a:solidFill>
                  </a:tcPr>
                </a:tc>
              </a:tr>
              <a:tr h="606425">
                <a:tc>
                  <a:txBody>
                    <a:bodyPr/>
                    <a:lstStyle>
                      <a:lvl1pPr marL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buNone/>
                      </a:pPr>
                      <a:r>
                        <a:rPr lang="zh-CN" altLang="en-US" sz="28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讲师</a:t>
                      </a:r>
                      <a:endParaRPr lang="zh-CN" altLang="en-US" sz="28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5" marR="91445" marT="45738" marB="4573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1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buNone/>
                      </a:pPr>
                      <a:r>
                        <a:rPr lang="en-US" altLang="zh-CN" sz="28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18</a:t>
                      </a:r>
                      <a:endParaRPr lang="en-US" altLang="zh-CN" sz="28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5" marR="91445" marT="45738" marB="4573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1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buNone/>
                      </a:pPr>
                      <a:r>
                        <a:rPr lang="en-US" altLang="zh-CN" sz="28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51.4%</a:t>
                      </a:r>
                      <a:endParaRPr lang="en-US" altLang="zh-CN" sz="28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5" marR="91445" marT="45738" marB="4573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1CD"/>
                    </a:solidFill>
                  </a:tcPr>
                </a:tc>
              </a:tr>
              <a:tr h="604838">
                <a:tc>
                  <a:txBody>
                    <a:bodyPr/>
                    <a:lstStyle>
                      <a:lvl1pPr marL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buNone/>
                      </a:pPr>
                      <a:r>
                        <a:rPr lang="zh-CN" altLang="en-US" sz="28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博士</a:t>
                      </a:r>
                      <a:endParaRPr lang="zh-CN" altLang="en-US" sz="28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5" marR="91445" marT="45738" marB="4573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A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buNone/>
                      </a:pPr>
                      <a:r>
                        <a:rPr lang="en-US" altLang="zh-CN" sz="28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27</a:t>
                      </a:r>
                      <a:endParaRPr lang="en-US" altLang="zh-CN" sz="28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5" marR="91445" marT="45738" marB="4573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A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buNone/>
                      </a:pPr>
                      <a:r>
                        <a:rPr lang="en-US" altLang="zh-CN" sz="28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77.1%</a:t>
                      </a:r>
                      <a:endParaRPr lang="en-US" altLang="zh-CN" sz="28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5" marR="91445" marT="45738" marB="4573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AE8"/>
                    </a:solidFill>
                  </a:tcPr>
                </a:tc>
              </a:tr>
              <a:tr h="606425">
                <a:tc>
                  <a:txBody>
                    <a:bodyPr/>
                    <a:lstStyle>
                      <a:lvl1pPr marL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buNone/>
                      </a:pPr>
                      <a:r>
                        <a:rPr lang="zh-CN" altLang="en-US" sz="28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海外博士学位</a:t>
                      </a:r>
                      <a:endParaRPr lang="zh-CN" altLang="en-US" sz="28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5" marR="91445" marT="45738" marB="4573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1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buNone/>
                      </a:pPr>
                      <a:r>
                        <a:rPr lang="en-US" altLang="zh-CN" sz="28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28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5" marR="91445" marT="45738" marB="4573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1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buNone/>
                      </a:pPr>
                      <a:r>
                        <a:rPr lang="en-US" altLang="zh-CN" sz="28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20%</a:t>
                      </a:r>
                      <a:endParaRPr lang="en-US" altLang="zh-CN" sz="28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5" marR="91445" marT="45738" marB="4573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1CD"/>
                    </a:solidFill>
                  </a:tcPr>
                </a:tc>
              </a:tr>
            </a:tbl>
          </a:graphicData>
        </a:graphic>
      </p:graphicFrame>
      <p:sp>
        <p:nvSpPr>
          <p:cNvPr id="28704" name="文本框 5"/>
          <p:cNvSpPr txBox="1"/>
          <p:nvPr/>
        </p:nvSpPr>
        <p:spPr>
          <a:xfrm>
            <a:off x="3935413" y="5635625"/>
            <a:ext cx="459105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eaLnBrk="0" hangingPunct="0">
              <a:buClrTx/>
              <a:buFont typeface="Wingdings 3" panose="05040102010807070707" pitchFamily="18" charset="2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（截止到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2026.5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月，共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人）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r>
              <a:rPr lang="zh-CN" altLang="en-US" smtClean="0"/>
              <a:t>第</a:t>
            </a:r>
            <a:fld id="{26A37939-7686-41CC-A8D3-F58D0B3721D2}" type="slidenum">
              <a:rPr lang="zh-CN" altLang="en-US" smtClean="0"/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271270" y="980440"/>
            <a:ext cx="9169400" cy="378460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4572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cap="none" spc="0" normalizeH="0" baseline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上海理工大学外语学院</a:t>
            </a:r>
            <a:r>
              <a:rPr kumimoji="0" lang="en-US" altLang="zh-CN" sz="3600" b="1" i="0" u="none" strike="noStrike" cap="none" spc="0" normalizeH="0" baseline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kumimoji="0" lang="zh-CN" altLang="en-US" sz="3600" b="1" i="0" u="none" strike="noStrike" cap="none" spc="0" normalizeH="0" baseline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英语专业</a:t>
            </a:r>
            <a:endParaRPr kumimoji="0" lang="zh-CN" altLang="en-US" sz="3600" b="1" i="0" u="none" strike="noStrike" cap="none" spc="0" normalizeH="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just" defTabSz="4572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2021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年获批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上海市一流专业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建设点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just" defTabSz="4572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2022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年获批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国家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级一流专业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建设点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just" defTabSz="4572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2022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年成为国内首个通过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QS国际五星认证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的英语专业。</a:t>
            </a:r>
            <a:endParaRPr kumimoji="0" lang="zh-CN" altLang="en-US" sz="2800" b="1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39695" y="116840"/>
            <a:ext cx="6144260" cy="6826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 </a:t>
            </a:r>
            <a:r>
              <a:rPr kumimoji="0" lang="zh-CN" altLang="en-US" sz="32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英语</a:t>
            </a:r>
            <a:r>
              <a:rPr kumimoji="0" lang="en-US" altLang="zh-CN" sz="32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32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国际商务</a:t>
            </a:r>
            <a:r>
              <a:rPr kumimoji="0" lang="en-US" altLang="zh-CN" sz="3200" b="1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32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课程</a:t>
            </a:r>
            <a:r>
              <a:rPr kumimoji="0" lang="zh-CN" altLang="en-US" sz="3200" b="1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体系</a:t>
            </a:r>
            <a:endParaRPr kumimoji="0" lang="zh-CN" altLang="en-US" sz="3200" b="1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08785" y="981075"/>
            <a:ext cx="9504045" cy="5216525"/>
          </a:xfrm>
        </p:spPr>
        <p:txBody>
          <a:bodyPr vert="horz" wrap="square" lIns="0" tIns="45720" rIns="0" bIns="45720" numCol="1" anchor="t" anchorCtr="0" compatLnSpc="1">
            <a:normAutofit lnSpcReduction="20000"/>
          </a:bodyPr>
          <a:lstStyle/>
          <a:p>
            <a:pPr marL="90805" marR="0" lvl="0" indent="-90805" algn="l" defTabSz="914400" rtl="0" eaLnBrk="1" fontAlgn="base" latinLnBrk="0" hangingPunct="1">
              <a:lnSpc>
                <a:spcPct val="16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Tx/>
              <a:buFont typeface="Calibri" panose="020F0502020204030204" charset="0"/>
              <a:buChar char=" "/>
              <a:defRPr/>
            </a:pPr>
            <a:r>
              <a:rPr kumimoji="0" lang="zh-CN" altLang="zh-CN" sz="25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通识教育课程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1" indent="0" algn="l" defTabSz="914400" rtl="0" eaLnBrk="1" fontAlgn="base" latinLnBrk="0" hangingPunct="1">
              <a:lnSpc>
                <a:spcPct val="16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r>
              <a:rPr kumimoji="0" lang="en-US" altLang="zh-C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</a:t>
            </a:r>
            <a:r>
              <a:rPr kumimoji="0" lang="en-US" altLang="zh-CN" sz="216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——</a:t>
            </a:r>
            <a:r>
              <a:rPr kumimoji="0" lang="zh-CN" altLang="en-US" sz="216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思想</a:t>
            </a:r>
            <a:r>
              <a:rPr kumimoji="0" lang="zh-CN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道德、法律基础、形势与政策、体育等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101B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r>
              <a:rPr kumimoji="0" lang="zh-CN" altLang="zh-CN" sz="259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专业</a:t>
            </a:r>
            <a:r>
              <a:rPr kumimoji="0" lang="zh-CN" altLang="zh-CN" sz="25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核心</a:t>
            </a:r>
            <a:r>
              <a:rPr kumimoji="0" lang="zh-CN" altLang="zh-CN" sz="259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课程</a:t>
            </a:r>
            <a:endParaRPr kumimoji="0" lang="en-US" altLang="zh-CN" sz="2595" b="1" i="0" u="none" strike="noStrike" kern="1200" cap="none" spc="0" normalizeH="0" baseline="0" noProof="0" dirty="0">
              <a:ln>
                <a:noFill/>
              </a:ln>
              <a:solidFill>
                <a:srgbClr val="0101B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200025" marR="0" lvl="1" indent="0" algn="l" defTabSz="914400" rtl="0" eaLnBrk="1" fontAlgn="base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r>
              <a:rPr kumimoji="0" lang="en-US" altLang="zh-CN" sz="216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——</a:t>
            </a:r>
            <a:r>
              <a:rPr lang="zh-CN" altLang="zh-CN" sz="2160" b="1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英语</a:t>
            </a:r>
            <a:r>
              <a:rPr lang="zh-CN" altLang="zh-CN" sz="2160" b="1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技能课程</a:t>
            </a:r>
            <a:r>
              <a:rPr lang="zh-CN" altLang="en-US" sz="2160" b="1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：综合</a:t>
            </a:r>
            <a:r>
              <a:rPr lang="zh-CN" altLang="zh-CN" sz="2160" b="1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英语、日常英语口语、英语视听</a:t>
            </a:r>
            <a:endParaRPr kumimoji="0" lang="zh-CN" altLang="zh-CN" sz="2160" b="1" i="0" u="none" strike="noStrike" kern="1200" cap="none" spc="0" normalizeH="0" baseline="0" noProof="0" dirty="0">
              <a:ln>
                <a:noFill/>
              </a:ln>
              <a:solidFill>
                <a:srgbClr val="0101B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200025" marR="0" lvl="1" indent="0" algn="l" defTabSz="914400" rtl="0" eaLnBrk="1" fontAlgn="base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r>
              <a:rPr lang="en-US" altLang="zh-CN" sz="2160" b="1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——</a:t>
            </a:r>
            <a:r>
              <a:rPr lang="zh-CN" altLang="zh-CN" sz="2160" b="1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专业知识</a:t>
            </a:r>
            <a:r>
              <a:rPr lang="zh-CN" altLang="zh-CN" sz="2160" b="1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课程</a:t>
            </a:r>
            <a:r>
              <a:rPr lang="zh-CN" altLang="en-US" sz="2160" b="1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：</a:t>
            </a:r>
            <a:r>
              <a:rPr lang="zh-CN" altLang="zh-CN" sz="2160" b="1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语言学导论、跨文交际学和英语文学等课程</a:t>
            </a:r>
            <a:endParaRPr kumimoji="0" lang="zh-C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90805" marR="0" lvl="0" indent="-90805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Tx/>
              <a:buFont typeface="Calibri" panose="020F0502020204030204" charset="0"/>
              <a:buChar char=" "/>
              <a:defRPr/>
            </a:pPr>
            <a:r>
              <a:rPr kumimoji="0" lang="zh-CN" altLang="zh-CN" sz="25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商</a:t>
            </a:r>
            <a:r>
              <a:rPr kumimoji="0" lang="zh-CN" altLang="zh-CN" sz="259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科</a:t>
            </a:r>
            <a:r>
              <a:rPr kumimoji="0" lang="zh-CN" altLang="en-US" sz="25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专业</a:t>
            </a:r>
            <a:r>
              <a:rPr kumimoji="0" lang="zh-CN" altLang="zh-CN" sz="259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课程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00025" marR="0" lvl="1" indent="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r>
              <a:rPr kumimoji="0" lang="en-US" altLang="zh-CN" sz="216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——</a:t>
            </a:r>
            <a:r>
              <a:rPr kumimoji="0" lang="zh-CN" altLang="en-US" sz="216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国际商务导论</a:t>
            </a:r>
            <a:r>
              <a:rPr kumimoji="0" lang="zh-CN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、世界经济概论、商务英语阅读、</a:t>
            </a:r>
            <a:r>
              <a:rPr lang="zh-CN" altLang="en-US" sz="2160" b="1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商务英语写作</a:t>
            </a:r>
            <a:endParaRPr lang="zh-CN" altLang="en-US" sz="2160" b="1" noProof="0" dirty="0" smtClean="0">
              <a:ln>
                <a:noFill/>
              </a:ln>
              <a:solidFill>
                <a:srgbClr val="0101B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  <a:p>
            <a:pPr marL="200025" marR="0" lvl="1" indent="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r>
              <a:rPr kumimoji="0" lang="en-US" altLang="zh-CN" sz="216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——</a:t>
            </a:r>
            <a:r>
              <a:rPr kumimoji="0" lang="zh-CN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跨境电子商务、实用商务英语、</a:t>
            </a:r>
            <a:r>
              <a:rPr lang="zh-CN" altLang="en-US" sz="2160" b="1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商务笔译</a:t>
            </a:r>
            <a:r>
              <a:rPr lang="zh-CN" altLang="en-US" sz="2160" b="1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、商务口译、数字管理概论</a:t>
            </a:r>
            <a:endParaRPr kumimoji="0" lang="en-US" altLang="zh-CN" sz="2160" b="1" i="0" u="none" strike="noStrike" kern="1200" cap="none" spc="0" normalizeH="0" baseline="0" noProof="0" dirty="0">
              <a:ln>
                <a:noFill/>
              </a:ln>
              <a:solidFill>
                <a:srgbClr val="0101B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1" indent="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r>
              <a:rPr kumimoji="0" lang="en-US" altLang="zh-CN" sz="216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——</a:t>
            </a:r>
            <a:r>
              <a:rPr kumimoji="0" lang="zh-CN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国际法、国际贸易与实务、</a:t>
            </a:r>
            <a:r>
              <a:rPr lang="zh-CN" altLang="en-US" sz="2160" b="1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商务谈判</a:t>
            </a:r>
            <a:r>
              <a:rPr lang="en-US" altLang="zh-CN" sz="2160" b="1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(</a:t>
            </a:r>
            <a:r>
              <a:rPr lang="zh-CN" altLang="en-US" sz="2160" b="1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英</a:t>
            </a:r>
            <a:r>
              <a:rPr lang="en-US" altLang="zh-CN" sz="2160" b="1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)</a:t>
            </a:r>
            <a:r>
              <a:rPr lang="zh-CN" altLang="en-US" sz="2160" b="1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、</a:t>
            </a:r>
            <a:r>
              <a:rPr lang="zh-CN" altLang="en-US" sz="2160" b="1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全球营销</a:t>
            </a:r>
            <a:r>
              <a:rPr lang="zh-CN" altLang="en-US" sz="2160" b="1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、科技金融</a:t>
            </a:r>
            <a:endParaRPr kumimoji="0" lang="zh-CN" altLang="en-US" sz="2160" b="1" i="0" u="none" strike="noStrike" kern="1200" cap="none" spc="0" normalizeH="0" baseline="0" noProof="0" dirty="0">
              <a:ln>
                <a:noFill/>
              </a:ln>
              <a:solidFill>
                <a:srgbClr val="0101B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200025" marR="0" lvl="1" indent="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endParaRPr kumimoji="0" lang="en-US" altLang="zh-CN" sz="2160" b="1" i="0" u="none" strike="noStrike" kern="1200" cap="none" spc="0" normalizeH="0" baseline="0" noProof="0" dirty="0">
              <a:ln>
                <a:noFill/>
              </a:ln>
              <a:solidFill>
                <a:srgbClr val="0101B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200025" marR="0" lvl="1" indent="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r>
              <a:rPr kumimoji="0" lang="zh-CN" altLang="en-US" sz="25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特色课程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0025" marR="0" lvl="1" indent="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Tx/>
              <a:buFont typeface="Calibri" panose="020F0502020204030204" charset="0"/>
              <a:buNone/>
              <a:defRPr/>
            </a:pPr>
            <a:r>
              <a:rPr kumimoji="0" lang="en-US" altLang="zh-CN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——</a:t>
            </a:r>
            <a:r>
              <a:rPr kumimoji="0" lang="zh-CN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Python 与语言数据处理、语言数据挖掘与分析、神经认知与语言加工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内容占位符 6"/>
          <p:cNvSpPr>
            <a:spLocks noGrp="1"/>
          </p:cNvSpPr>
          <p:nvPr>
            <p:ph idx="1"/>
          </p:nvPr>
        </p:nvSpPr>
        <p:spPr>
          <a:xfrm>
            <a:off x="1055370" y="1917065"/>
            <a:ext cx="10683875" cy="2867025"/>
          </a:xfrm>
        </p:spPr>
        <p:txBody>
          <a:bodyPr vert="horz" wrap="square" lIns="0" tIns="45720" rIns="0" bIns="45720" anchor="t" anchorCtr="0"/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英语专业四、八级考试一次性通过率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全国平均水平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以上。</a:t>
            </a:r>
            <a:endParaRPr lang="en-US" altLang="zh-CN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获多项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国家级、上海市级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创新创业项目立项。</a:t>
            </a:r>
            <a:endParaRPr lang="en-US" altLang="zh-CN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在全国英语辩论赛、演讲赛、口译赛、阅读赛等比赛中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屡获殊荣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/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 </a:t>
            </a:r>
            <a:r>
              <a:rPr lang="zh-CN" altLang="en-US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英语</a:t>
            </a:r>
            <a:r>
              <a:rPr lang="en-US" altLang="zh-CN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国际商务</a:t>
            </a:r>
            <a:r>
              <a:rPr lang="en-US" altLang="zh-CN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r>
              <a:rPr lang="zh-CN" altLang="en-US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人才</a:t>
            </a:r>
            <a:r>
              <a:rPr lang="zh-CN" altLang="zh-CN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培养质量</a:t>
            </a:r>
            <a:endParaRPr lang="zh-CN" altLang="en-US" sz="3555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3791744" y="2204860"/>
          <a:ext cx="6348413" cy="3881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9939" name="文本框 1"/>
          <p:cNvSpPr txBox="1"/>
          <p:nvPr/>
        </p:nvSpPr>
        <p:spPr>
          <a:xfrm>
            <a:off x="1096961" y="2205035"/>
            <a:ext cx="2406650" cy="64611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zh-CN" altLang="en-US" sz="3600" noProof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毕业去向</a:t>
            </a:r>
            <a:endParaRPr lang="zh-CN" altLang="en-US" sz="3600" noProof="1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/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 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英语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国际商务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 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人才</a:t>
            </a:r>
            <a:r>
              <a:rPr lang="zh-CN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培养质量</a:t>
            </a:r>
            <a:endParaRPr lang="zh-CN" altLang="en-US" sz="4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p>
            <a:pPr marL="0" marR="0" lvl="0" indent="0" algn="just" defTabSz="914400" rtl="0" eaLnBrk="1" fontAlgn="ctr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665" b="1" dirty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国内读研</a:t>
            </a:r>
            <a:r>
              <a:rPr lang="zh-CN" altLang="en-US" sz="2665" b="1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zh-CN" altLang="en-US" sz="2665" dirty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上海外国语大学、华东</a:t>
            </a:r>
            <a:r>
              <a:rPr lang="zh-CN" altLang="en-US" sz="2665" dirty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理工大学、上海对外经贸大学、中国传媒大学、华东师范大学、对外经济贸易大学、苏州大学等</a:t>
            </a:r>
            <a:r>
              <a:rPr lang="en-US" altLang="zh-CN" sz="2665" dirty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985</a:t>
            </a:r>
            <a:r>
              <a:rPr lang="zh-CN" altLang="en-US" sz="2665" dirty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2665" dirty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211</a:t>
            </a:r>
            <a:r>
              <a:rPr lang="zh-CN" altLang="en-US" sz="2665" dirty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高校</a:t>
            </a:r>
            <a:r>
              <a:rPr lang="en-US" altLang="zh-CN" sz="2665" dirty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;</a:t>
            </a:r>
            <a:endParaRPr kumimoji="0" lang="en-US" altLang="zh-CN" sz="2665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just" defTabSz="914400" rtl="0" eaLnBrk="1" fontAlgn="ctr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665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just" defTabSz="914400" rtl="0" eaLnBrk="1" fontAlgn="ctr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665" b="1" dirty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国外读研：</a:t>
            </a:r>
            <a:r>
              <a:rPr lang="zh-CN" altLang="en-US" sz="2665" dirty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美国哥伦比亚大学、纽约大学、约翰·霍普金斯大学、宾夕法尼亚大学、香港</a:t>
            </a:r>
            <a:r>
              <a:rPr lang="zh-CN" altLang="en-US" sz="2665" dirty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大学、伦敦国王学院、爱丁堡大学等世界名校</a:t>
            </a:r>
            <a:r>
              <a:rPr lang="en-US" altLang="zh-CN" sz="2665" dirty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;</a:t>
            </a:r>
            <a:endParaRPr kumimoji="0" lang="zh-CN" altLang="en-US" sz="2665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just" defTabSz="914400" rtl="0" eaLnBrk="1" fontAlgn="ctr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665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just" defTabSz="914400" rtl="0" eaLnBrk="1" fontAlgn="ctr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665" b="1" dirty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工作单位：</a:t>
            </a:r>
            <a:r>
              <a:rPr lang="zh-CN" altLang="en-US" sz="2665" dirty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就业去向集中在金融、国际</a:t>
            </a:r>
            <a:r>
              <a:rPr lang="zh-CN" altLang="en-US" sz="2665" dirty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贸易、教育、培训、政府部门等。</a:t>
            </a:r>
            <a:endParaRPr lang="zh-CN" altLang="en-US" sz="2665" dirty="0">
              <a:ln>
                <a:noFill/>
              </a:ln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just" defTabSz="914400" rtl="0" eaLnBrk="1" fontAlgn="ctr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665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just" rtl="0" eaLnBrk="1" fontAlgn="ctr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r>
              <a:rPr lang="zh-CN" altLang="en-US" smtClean="0"/>
              <a:t>第</a:t>
            </a:r>
            <a:fld id="{26A37939-7686-41CC-A8D3-F58D0B3721D2}" type="slidenum">
              <a:rPr lang="zh-CN" altLang="en-US" smtClean="0"/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1"/>
          <p:cNvSpPr/>
          <p:nvPr/>
        </p:nvSpPr>
        <p:spPr>
          <a:xfrm>
            <a:off x="736600" y="243632"/>
            <a:ext cx="109728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 </a:t>
            </a:r>
            <a:r>
              <a:rPr lang="zh-CN" altLang="en-US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英语</a:t>
            </a:r>
            <a:r>
              <a:rPr lang="en-US" altLang="zh-CN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国际商务</a:t>
            </a:r>
            <a:r>
              <a:rPr lang="en-US" altLang="zh-CN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r>
              <a:rPr lang="zh-CN" altLang="en-US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人才</a:t>
            </a:r>
            <a:r>
              <a:rPr lang="zh-CN" altLang="zh-CN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培养质量</a:t>
            </a:r>
            <a:endParaRPr lang="zh-CN" altLang="en-US" sz="3555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631950" y="34925"/>
            <a:ext cx="9936163" cy="909638"/>
          </a:xfrm>
        </p:spPr>
        <p:txBody>
          <a:bodyPr vert="horz" wrap="square" lIns="91440" tIns="45720" rIns="91440" bIns="45720" numCol="1" rtlCol="0" anchor="ctr" anchorCtr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英语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(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国际商务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)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-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1B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特色亮点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686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1350" y="890588"/>
            <a:ext cx="3244850" cy="5759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7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138" y="890588"/>
            <a:ext cx="3355975" cy="577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8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1313" y="944563"/>
            <a:ext cx="3594100" cy="572452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682" y="178674"/>
            <a:ext cx="4945931" cy="3178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539684"/>
            <a:ext cx="4787354" cy="3179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682" y="3539684"/>
            <a:ext cx="4945931" cy="3135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1" y="178674"/>
            <a:ext cx="4767477" cy="3178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941" name="文本框 9"/>
          <p:cNvSpPr txBox="1"/>
          <p:nvPr/>
        </p:nvSpPr>
        <p:spPr>
          <a:xfrm>
            <a:off x="5689600" y="1844675"/>
            <a:ext cx="676275" cy="3024188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vert="eaVert" anchor="t" anchorCtr="0">
            <a:spAutoFit/>
          </a:bodyPr>
          <a:p>
            <a:pPr eaLnBrk="0" hangingPunct="0">
              <a:buFontTx/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莎士比亚戏剧节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专业杰出校友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杰出校友有：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吕培明：上海同济大学副校长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原中国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驻休斯顿总领事馆教育领事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洪永清：外交部南南合作促进会上海办事处主任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原上海知识产权局副局长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吴启金：中国进出口银行河南省分行党委书记、行长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刘硕：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翼健科技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合伙人、副总裁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，荣登胡润百富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岁以下创业领袖榜</a:t>
            </a:r>
            <a:endParaRPr lang="zh-CN" altLang="en-US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。。。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26A37939-7686-41CC-A8D3-F58D0B3721D2}" type="slidenum">
              <a:rPr lang="zh-CN" altLang="en-US" smtClean="0"/>
            </a:fld>
            <a:r>
              <a:rPr lang="zh-CN" altLang="en-US" smtClean="0"/>
              <a:t>页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AI+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专业的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发展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20000"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在国家一体推进教育、科技、人才事业发展的大背景下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年外语学院依托英语专业开设了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语言智能微专业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，开始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典型的文工融合交叉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目标：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培养能够胜任语言信息智能处理和开发、大数据挖掘和分析、认知神经实验操作，能够参与语言人工智能开发工作的跨学科、复合型、宽视野、重实践、通学术的高级工程技术人才。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微专业课程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包括：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《语言人工智能》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《自然语言处理实训》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《语言数据挖掘和分析》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《语言大模型实训》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《神经认知与语言加工》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与语言数据处理》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26A37939-7686-41CC-A8D3-F58D0B3721D2}" type="slidenum">
              <a:rPr lang="zh-CN" altLang="en-US" smtClean="0"/>
            </a:fld>
            <a:r>
              <a:rPr lang="zh-CN" altLang="en-US" smtClean="0"/>
              <a:t>页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69" name="内容占位符 2"/>
          <p:cNvSpPr>
            <a:spLocks noGrp="1"/>
          </p:cNvSpPr>
          <p:nvPr>
            <p:ph idx="1"/>
          </p:nvPr>
        </p:nvSpPr>
        <p:spPr>
          <a:xfrm>
            <a:off x="1343025" y="3284538"/>
            <a:ext cx="9866313" cy="2232025"/>
          </a:xfrm>
        </p:spPr>
        <p:txBody>
          <a:bodyPr vert="horz" wrap="square" lIns="0" tIns="45720" rIns="0" bIns="45720" anchor="t" anchorCtr="0"/>
          <a:p>
            <a:pPr marL="0" indent="0" algn="ctr" eaLnBrk="1" hangingPunct="1">
              <a:buNone/>
            </a:pPr>
            <a:r>
              <a:rPr lang="zh-CN" altLang="en-US" sz="4400" dirty="0">
                <a:ea typeface="宋体" panose="02010600030101010101" pitchFamily="2" charset="-122"/>
              </a:rPr>
              <a:t>欢迎报考上海理工大学</a:t>
            </a:r>
            <a:endParaRPr lang="zh-CN" altLang="en-US" sz="4400" dirty="0">
              <a:ea typeface="宋体" panose="02010600030101010101" pitchFamily="2" charset="-122"/>
            </a:endParaRPr>
          </a:p>
          <a:p>
            <a:pPr marL="0" indent="0" algn="ctr" eaLnBrk="1" hangingPunct="1">
              <a:buNone/>
            </a:pPr>
            <a:r>
              <a:rPr lang="zh-CN" altLang="en-US" sz="4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英语专业</a:t>
            </a:r>
            <a:endParaRPr lang="zh-CN" altLang="en-US" sz="4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8370" name="Picture 5" descr="C:\Users\DELL\Desktop\单独校徽（正式版）.jpg"/>
          <p:cNvPicPr>
            <a:picLocks noChangeAspect="1"/>
          </p:cNvPicPr>
          <p:nvPr/>
        </p:nvPicPr>
        <p:blipFill>
          <a:blip r:embed="rId1"/>
          <a:srcRect l="18504" t="15329" r="17940" b="24927"/>
          <a:stretch>
            <a:fillRect/>
          </a:stretch>
        </p:blipFill>
        <p:spPr>
          <a:xfrm>
            <a:off x="4440238" y="34925"/>
            <a:ext cx="3268662" cy="3073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r>
              <a:rPr lang="zh-CN" altLang="en-US" smtClean="0"/>
              <a:t>第</a:t>
            </a:r>
            <a:fld id="{26A37939-7686-41CC-A8D3-F58D0B3721D2}" type="slidenum">
              <a:rPr lang="zh-CN" altLang="en-US" smtClean="0"/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62" y="980197"/>
            <a:ext cx="3321787" cy="4982681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3886835" y="1556385"/>
            <a:ext cx="7900670" cy="4169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2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charset="0"/>
              <a:buChar char=""/>
              <a:defRPr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刘芹，上海理工大学外语学院院长兼上海公共外交研究院常务副院长，二级教授，博士生导师，上海市高层次人才。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 algn="just">
              <a:lnSpc>
                <a:spcPct val="12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charset="0"/>
              <a:buChar char=""/>
              <a:defRPr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兼任教育部高等学校大学外语教学指导委员会委员、上海市境外教材审查评价专家委员会委员、中国高校外语学科发展联盟理工类院校委员会副主任委员兼秘书长、上海市外文学会副会长、上海市科技翻译学会副理事长、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上海理工大学学报（社科版）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副主编等。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 algn="just">
              <a:lnSpc>
                <a:spcPct val="12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charset="0"/>
              <a:buChar char=""/>
              <a:defRPr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主持完成国家社科、教育部等项目十余项，发表论文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余篇，出版专著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部，主编教材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余部。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 algn="just">
              <a:lnSpc>
                <a:spcPct val="12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charset="0"/>
              <a:buChar char=""/>
              <a:defRPr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获宝钢教育基金优秀教师奖、上海高校优秀青年教师、上海市育才奖、上海市高等教育教学成果奖、上海市三八红旗手等荣誉。</a:t>
            </a:r>
            <a:endParaRPr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4"/>
          <p:cNvSpPr txBox="1"/>
          <p:nvPr/>
        </p:nvSpPr>
        <p:spPr>
          <a:xfrm>
            <a:off x="4583578" y="764643"/>
            <a:ext cx="238666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专业带头人</a:t>
            </a:r>
            <a:endParaRPr lang="zh-CN" altLang="en-US" sz="3200" b="1" dirty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日期占位符 5"/>
          <p:cNvSpPr txBox="1">
            <a:spLocks noGrp="1"/>
          </p:cNvSpPr>
          <p:nvPr>
            <p:ph type="dt" sz="half" idx="12"/>
          </p:nvPr>
        </p:nvSpPr>
        <p:spPr bwMode="gray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www.themegallery.com</a:t>
            </a:r>
            <a:endParaRPr kumimoji="0" lang="en-US" altLang="zh-CN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48" name="Rectangle 2"/>
          <p:cNvSpPr>
            <a:spLocks noGrp="1"/>
          </p:cNvSpPr>
          <p:nvPr>
            <p:ph type="title"/>
          </p:nvPr>
        </p:nvSpPr>
        <p:spPr>
          <a:xfrm>
            <a:off x="623570" y="260142"/>
            <a:ext cx="10972800" cy="576064"/>
          </a:xfrm>
        </p:spPr>
        <p:txBody>
          <a:bodyPr vert="horz" wrap="square" lIns="91440" tIns="45720" rIns="91440" bIns="45720" anchor="ctr" anchorCtr="0">
            <a:normAutofit fontScale="90000"/>
          </a:bodyPr>
          <a:p>
            <a:pPr eaLnBrk="1" hangingPunct="1"/>
            <a:r>
              <a:rPr lang="zh-CN" altLang="en-US" sz="3600" kern="10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国家级</a:t>
            </a:r>
            <a:r>
              <a:rPr lang="zh-CN" altLang="zh-CN" sz="3600" kern="10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一流</a:t>
            </a:r>
            <a:r>
              <a:rPr lang="zh-CN" altLang="zh-CN" sz="3600" kern="10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本科专业</a:t>
            </a:r>
            <a:r>
              <a:rPr lang="zh-CN" altLang="zh-CN" sz="3600" kern="1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建设点——</a:t>
            </a:r>
            <a:r>
              <a:rPr lang="zh-CN" altLang="zh-CN" sz="3600" b="1" kern="1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一体两翼</a:t>
            </a:r>
            <a:endParaRPr lang="zh-CN" altLang="zh-CN" sz="3600" b="1" kern="10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149" name="AutoShape 3"/>
          <p:cNvSpPr/>
          <p:nvPr/>
        </p:nvSpPr>
        <p:spPr>
          <a:xfrm>
            <a:off x="7086600" y="3352800"/>
            <a:ext cx="2286000" cy="182372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ClrTx/>
              <a:buFontTx/>
              <a:buNone/>
            </a:pPr>
            <a:endParaRPr lang="zh-CN" altLang="zh-CN" sz="1800" dirty="0"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150" name="AutoShape 5"/>
          <p:cNvSpPr/>
          <p:nvPr/>
        </p:nvSpPr>
        <p:spPr>
          <a:xfrm>
            <a:off x="2667000" y="3352800"/>
            <a:ext cx="2286000" cy="179451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ClrTx/>
              <a:buFontTx/>
              <a:buNone/>
            </a:pPr>
            <a:endParaRPr lang="zh-CN" altLang="zh-CN" sz="1800" dirty="0"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151" name="Text Box 6"/>
          <p:cNvSpPr txBox="1"/>
          <p:nvPr/>
        </p:nvSpPr>
        <p:spPr>
          <a:xfrm>
            <a:off x="2733675" y="3973195"/>
            <a:ext cx="21678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FontTx/>
              <a:buNone/>
            </a:pPr>
            <a:r>
              <a:rPr lang="zh-CN" altLang="en-US" sz="2400" b="1" dirty="0">
                <a:solidFill>
                  <a:srgbClr val="000000"/>
                </a:solidFill>
                <a:ea typeface="宋体" panose="02010600030101010101" pitchFamily="2" charset="-122"/>
              </a:rPr>
              <a:t>科技翻译方向</a:t>
            </a:r>
            <a:endParaRPr lang="zh-CN" altLang="en-US" sz="24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71687" name="Freeform 7"/>
          <p:cNvSpPr/>
          <p:nvPr/>
        </p:nvSpPr>
        <p:spPr bwMode="gray">
          <a:xfrm>
            <a:off x="4746625" y="3255963"/>
            <a:ext cx="903288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3" name="AutoShape 8"/>
          <p:cNvSpPr>
            <a:spLocks noChangeAspect="1" noTextEdit="1"/>
          </p:cNvSpPr>
          <p:nvPr/>
        </p:nvSpPr>
        <p:spPr>
          <a:xfrm flipH="1">
            <a:off x="6392863" y="3252788"/>
            <a:ext cx="909637" cy="12446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71689" name="Freeform 9"/>
          <p:cNvSpPr/>
          <p:nvPr/>
        </p:nvSpPr>
        <p:spPr bwMode="gray">
          <a:xfrm flipH="1">
            <a:off x="6399213" y="3255963"/>
            <a:ext cx="903288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155" name="Group 10"/>
          <p:cNvGrpSpPr/>
          <p:nvPr/>
        </p:nvGrpSpPr>
        <p:grpSpPr>
          <a:xfrm>
            <a:off x="4689475" y="1931035"/>
            <a:ext cx="2698750" cy="1322070"/>
            <a:chOff x="1997" y="1314"/>
            <a:chExt cx="1889" cy="1009"/>
          </a:xfrm>
        </p:grpSpPr>
        <p:grpSp>
          <p:nvGrpSpPr>
            <p:cNvPr id="6158" name="Group 11"/>
            <p:cNvGrpSpPr/>
            <p:nvPr/>
          </p:nvGrpSpPr>
          <p:grpSpPr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71692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1693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1694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695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696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697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156" name="Text Box 18"/>
          <p:cNvSpPr txBox="1"/>
          <p:nvPr/>
        </p:nvSpPr>
        <p:spPr>
          <a:xfrm>
            <a:off x="5493703" y="2065020"/>
            <a:ext cx="99949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ClrTx/>
              <a:buFontTx/>
              <a:buNone/>
            </a:pPr>
            <a:r>
              <a:rPr lang="zh-CN" altLang="en-US" b="1" dirty="0">
                <a:solidFill>
                  <a:srgbClr val="000000"/>
                </a:solidFill>
                <a:ea typeface="宋体" panose="02010600030101010101" pitchFamily="2" charset="-122"/>
              </a:rPr>
              <a:t>英语</a:t>
            </a:r>
            <a:endParaRPr lang="zh-CN" altLang="en-US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6157" name="Text Box 19"/>
          <p:cNvSpPr txBox="1"/>
          <p:nvPr/>
        </p:nvSpPr>
        <p:spPr>
          <a:xfrm>
            <a:off x="7258685" y="4004945"/>
            <a:ext cx="20408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2400" b="1" dirty="0">
                <a:solidFill>
                  <a:srgbClr val="000000"/>
                </a:solidFill>
                <a:ea typeface="宋体" panose="02010600030101010101" pitchFamily="2" charset="-122"/>
              </a:rPr>
              <a:t>国际商务方向</a:t>
            </a:r>
            <a:endParaRPr lang="zh-CN" altLang="en-US" sz="24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570" y="260142"/>
            <a:ext cx="10972800" cy="576064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英语（科技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翻译）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71495" y="1700530"/>
            <a:ext cx="5633085" cy="360045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科技翻译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历史沿革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科技翻译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培养目标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科技翻译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师资队伍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科技翻译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课程体系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科技翻译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国际交流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科技翻译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人才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质量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26A37939-7686-41CC-A8D3-F58D0B3721D2}" type="slidenum">
              <a:rPr lang="zh-CN" altLang="en-US" smtClean="0"/>
            </a:fld>
            <a:r>
              <a:rPr lang="zh-CN" altLang="en-US" smtClean="0"/>
              <a:t>页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/>
              <a:t>1. 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科技翻译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历史沿革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3240" y="908685"/>
            <a:ext cx="7284085" cy="521716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上海理工大学英语</a:t>
            </a:r>
            <a:r>
              <a:rPr lang="en-US" altLang="zh-CN" sz="2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科技翻译</a:t>
            </a:r>
            <a:r>
              <a:rPr lang="en-US" altLang="zh-CN" sz="2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源于</a:t>
            </a:r>
            <a:r>
              <a:rPr lang="en-US" altLang="zh-CN" sz="23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1979</a:t>
            </a:r>
            <a:r>
              <a:rPr lang="zh-CN" altLang="en-US" sz="23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上海机械学院的“</a:t>
            </a:r>
            <a:r>
              <a:rPr lang="zh-CN" altLang="en-US" sz="23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科技英语</a:t>
            </a: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”专业。上海理工是中国理工科院校中最早设立科技英语专业的大学之一。</a:t>
            </a:r>
            <a:endParaRPr lang="en-US" altLang="zh-CN" sz="23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23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经过</a:t>
            </a: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多年的专业建设和发展，逐渐形成了具有理工特色，国内领先的</a:t>
            </a:r>
            <a:r>
              <a:rPr lang="zh-CN" altLang="en-US" sz="23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英语（科技翻译）</a:t>
            </a: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专业。本专业于</a:t>
            </a:r>
            <a:r>
              <a:rPr lang="en-US" altLang="zh-CN" sz="2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2006</a:t>
            </a: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年、</a:t>
            </a:r>
            <a:r>
              <a:rPr lang="en-US" altLang="zh-CN" sz="2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年和</a:t>
            </a:r>
            <a:r>
              <a:rPr lang="en-US" altLang="zh-CN" sz="2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年顺利通过教育部、上海市的专业评估，获得优秀。</a:t>
            </a:r>
            <a:endParaRPr lang="zh-CN" altLang="en-US" sz="23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3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特色：</a:t>
            </a:r>
            <a:r>
              <a:rPr lang="zh-CN" altLang="en-US" sz="23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</a:t>
            </a:r>
            <a:r>
              <a:rPr lang="en-US" altLang="zh-CN" sz="23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3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</a:t>
            </a:r>
            <a:r>
              <a:rPr lang="en-US" altLang="zh-CN" sz="23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3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翻译</a:t>
            </a:r>
            <a:endParaRPr lang="en-US" altLang="zh-CN" sz="23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ts val="3200"/>
              </a:lnSpc>
              <a:buNone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26A37939-7686-41CC-A8D3-F58D0B3721D2}" type="slidenum">
              <a:rPr lang="zh-CN" altLang="en-US" smtClean="0"/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pic>
        <p:nvPicPr>
          <p:cNvPr id="6" name="图片 5" descr="5 同声传译实验室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979410" y="2132965"/>
            <a:ext cx="4052570" cy="301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5"/>
          <p:cNvSpPr txBox="1"/>
          <p:nvPr/>
        </p:nvSpPr>
        <p:spPr>
          <a:xfrm>
            <a:off x="8328025" y="5445125"/>
            <a:ext cx="32791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同传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实验室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科技翻译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培养目标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96570" y="825500"/>
            <a:ext cx="10638155" cy="5217160"/>
          </a:xfrm>
        </p:spPr>
        <p:txBody>
          <a:bodyPr>
            <a:normAutofit/>
          </a:bodyPr>
          <a:lstStyle/>
          <a:p>
            <a:pPr marL="0" indent="0" algn="just">
              <a:lnSpc>
                <a:spcPts val="3600"/>
              </a:lnSpc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英语（科技翻译）以适应我国社会主义现代化建设和人才市场需求为目标，旨在培养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英语语言基本功扎实、科技专业知识面广、跨文化交际能力强、人文素养深厚，具有国际视野和创新意识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，能在政府部门、科研机构、文化教育、传媒、经济贸易等企、事业单位从事相关工作的高级英语复合型人才。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26A37939-7686-41CC-A8D3-F58D0B3721D2}" type="slidenum">
              <a:rPr lang="zh-CN" altLang="en-US" smtClean="0"/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15" y="2839085"/>
            <a:ext cx="4729480" cy="317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23792" y="6093296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学生在计算机辅助翻译实验室进行翻译实践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3"/>
          <p:cNvGraphicFramePr/>
          <p:nvPr>
            <p:ph idx="1"/>
            <p:custDataLst>
              <p:tags r:id="rId1"/>
            </p:custDataLst>
          </p:nvPr>
        </p:nvGraphicFramePr>
        <p:xfrm>
          <a:off x="1631315" y="1628775"/>
          <a:ext cx="9073515" cy="3361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1355"/>
                <a:gridCol w="2733675"/>
                <a:gridCol w="3118485"/>
              </a:tblGrid>
              <a:tr h="5416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职称</a:t>
                      </a:r>
                      <a:r>
                        <a:rPr lang="en-US" altLang="zh-CN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学历</a:t>
                      </a:r>
                      <a:endParaRPr lang="zh-CN" altLang="en-US" sz="2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人数</a:t>
                      </a:r>
                      <a:endParaRPr lang="zh-CN" altLang="en-US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百分比</a:t>
                      </a:r>
                      <a:endParaRPr lang="zh-CN" altLang="en-US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5638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教授</a:t>
                      </a:r>
                      <a:endParaRPr lang="zh-CN" altLang="en-US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17.4%</a:t>
                      </a:r>
                      <a:endParaRPr lang="en-US" altLang="zh-CN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5638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副教授</a:t>
                      </a:r>
                      <a:endParaRPr lang="zh-CN" altLang="en-US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39.1%</a:t>
                      </a:r>
                      <a:endParaRPr lang="en-US" altLang="zh-CN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5645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讲师</a:t>
                      </a:r>
                      <a:endParaRPr lang="zh-CN" altLang="en-US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43.5%</a:t>
                      </a:r>
                      <a:endParaRPr lang="en-US" altLang="zh-CN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5632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博士</a:t>
                      </a:r>
                      <a:endParaRPr lang="zh-CN" altLang="en-US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</a:t>
                      </a:r>
                      <a:endParaRPr lang="en-US" altLang="zh-CN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95.7%</a:t>
                      </a:r>
                      <a:endParaRPr lang="en-US" altLang="zh-CN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5645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海外博士学位</a:t>
                      </a:r>
                      <a:endParaRPr lang="zh-CN" altLang="en-US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17.4%</a:t>
                      </a:r>
                      <a:endParaRPr lang="en-US" altLang="zh-CN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4151630" y="5229225"/>
            <a:ext cx="4970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（截止到</a:t>
            </a:r>
            <a:r>
              <a:rPr lang="en-US" altLang="zh-CN" sz="2400" b="1"/>
              <a:t>2026</a:t>
            </a:r>
            <a:r>
              <a:rPr lang="zh-CN" altLang="en-US" sz="2400" b="1"/>
              <a:t>年</a:t>
            </a:r>
            <a:r>
              <a:rPr lang="en-US" altLang="zh-CN" sz="2400" b="1"/>
              <a:t>5</a:t>
            </a:r>
            <a:r>
              <a:rPr lang="zh-CN" altLang="en-US" sz="2400" b="1"/>
              <a:t>月，共</a:t>
            </a:r>
            <a:r>
              <a:rPr lang="en-US" altLang="zh-CN" sz="2400" b="1"/>
              <a:t>23</a:t>
            </a:r>
            <a:r>
              <a:rPr lang="zh-CN" altLang="en-US" sz="2400" b="1"/>
              <a:t>人）</a:t>
            </a:r>
            <a:endParaRPr lang="zh-CN" altLang="en-US" sz="2400" b="1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 </a:t>
            </a:r>
            <a:r>
              <a:rPr lang="zh-CN" altLang="en-US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英语</a:t>
            </a:r>
            <a:r>
              <a:rPr lang="en-US" altLang="zh-CN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科技翻译</a:t>
            </a:r>
            <a:r>
              <a:rPr lang="en-US" altLang="zh-CN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r>
              <a:rPr lang="zh-CN" altLang="en-US" sz="35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师资队伍</a:t>
            </a:r>
            <a:endParaRPr lang="zh-CN" altLang="en-US" sz="3555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组合 106"/>
          <p:cNvGrpSpPr/>
          <p:nvPr/>
        </p:nvGrpSpPr>
        <p:grpSpPr>
          <a:xfrm>
            <a:off x="-24679" y="559207"/>
            <a:ext cx="4869242" cy="685656"/>
            <a:chOff x="0" y="816412"/>
            <a:chExt cx="4442748" cy="1080000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08" name="矩形 107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等腰三角形 108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534170" y="402211"/>
            <a:ext cx="925891" cy="922750"/>
            <a:chOff x="622598" y="695550"/>
            <a:chExt cx="1369946" cy="1365298"/>
          </a:xfrm>
        </p:grpSpPr>
        <p:sp>
          <p:nvSpPr>
            <p:cNvPr id="111" name="椭圆 110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3000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22598" y="809328"/>
              <a:ext cx="1311125" cy="1047386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方正大黑_GBK" pitchFamily="65" charset="-122"/>
                  <a:ea typeface="方正大黑_GBK" pitchFamily="65" charset="-122"/>
                  <a:cs typeface="+mn-cs"/>
                </a:rPr>
                <a:t>1</a:t>
              </a:r>
              <a:endParaRPr kumimoji="0" lang="zh-CN" altLang="en-US" sz="6600" b="0" i="0" u="none" strike="noStrike" kern="1200" cap="none" spc="-30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方正大黑_GBK" pitchFamily="65" charset="-122"/>
                <a:ea typeface="方正大黑_GBK" pitchFamily="65" charset="-122"/>
                <a:cs typeface="+mn-cs"/>
              </a:endParaRP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1607211" y="559207"/>
            <a:ext cx="29296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zh-CN" altLang="en-US" sz="3200" b="1" dirty="0">
                <a:solidFill>
                  <a:prstClr val="white"/>
                </a:solidFill>
                <a:latin typeface="宋体" panose="02010600030101010101" pitchFamily="2" charset="-122"/>
              </a:rPr>
              <a:t>集体情况概述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TextBox 114"/>
          <p:cNvSpPr txBox="1"/>
          <p:nvPr/>
        </p:nvSpPr>
        <p:spPr>
          <a:xfrm>
            <a:off x="4844563" y="547473"/>
            <a:ext cx="203209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全体成员</a:t>
            </a:r>
            <a:endParaRPr lang="zh-CN" altLang="en-US" sz="3200" b="1" dirty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35419" y="1524318"/>
            <a:ext cx="1521418" cy="10787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324" y="1308784"/>
            <a:ext cx="1126241" cy="151522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02395" y="3182267"/>
            <a:ext cx="1693148" cy="112963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94" y="4679412"/>
            <a:ext cx="836439" cy="125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9514" y="4910853"/>
            <a:ext cx="1266609" cy="84440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563" y="4914246"/>
            <a:ext cx="1239711" cy="86134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0696" y="3191041"/>
            <a:ext cx="1694459" cy="112963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1293" y="4922571"/>
            <a:ext cx="1264091" cy="84469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4849" y="4924942"/>
            <a:ext cx="1264093" cy="86433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6873" y="3189270"/>
            <a:ext cx="1693148" cy="112963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1616" y="3189271"/>
            <a:ext cx="1694457" cy="112963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8060" y="1528641"/>
            <a:ext cx="1482531" cy="1081331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55372" y="4867459"/>
            <a:ext cx="1243802" cy="82984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93793" y="3181654"/>
            <a:ext cx="1689484" cy="112719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07916" y="3182266"/>
            <a:ext cx="1693149" cy="112964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27410" y="4894722"/>
            <a:ext cx="1249487" cy="833636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1534" y="4890736"/>
            <a:ext cx="1254657" cy="836438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70723" y="3190493"/>
            <a:ext cx="1689483" cy="1127194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8907" y="3200815"/>
            <a:ext cx="1690791" cy="1127194"/>
          </a:xfrm>
          <a:prstGeom prst="rect">
            <a:avLst/>
          </a:prstGeom>
        </p:spPr>
      </p:pic>
      <p:sp>
        <p:nvSpPr>
          <p:cNvPr id="35" name="TextBox 114"/>
          <p:cNvSpPr txBox="1"/>
          <p:nvPr/>
        </p:nvSpPr>
        <p:spPr>
          <a:xfrm>
            <a:off x="3091066" y="1890893"/>
            <a:ext cx="73777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教授</a:t>
            </a:r>
            <a:endParaRPr lang="zh-CN" altLang="en-US" sz="2000" b="1" dirty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7" name="TextBox 114"/>
          <p:cNvSpPr txBox="1"/>
          <p:nvPr/>
        </p:nvSpPr>
        <p:spPr>
          <a:xfrm>
            <a:off x="605855" y="3525256"/>
            <a:ext cx="114580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副教授</a:t>
            </a:r>
            <a:endParaRPr lang="zh-CN" altLang="en-US" sz="2000" b="1" dirty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9" name="TextBox 114"/>
          <p:cNvSpPr txBox="1"/>
          <p:nvPr/>
        </p:nvSpPr>
        <p:spPr>
          <a:xfrm>
            <a:off x="236968" y="5123318"/>
            <a:ext cx="73777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讲师</a:t>
            </a:r>
            <a:endParaRPr lang="zh-CN" altLang="en-US" sz="2000" b="1" dirty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614" y="4701339"/>
            <a:ext cx="868723" cy="12634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65" y="1309346"/>
            <a:ext cx="1075129" cy="15051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010" y="4679071"/>
            <a:ext cx="908245" cy="12721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855" y="4636920"/>
            <a:ext cx="948372" cy="129172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621185" y="1261137"/>
            <a:ext cx="3092042" cy="1528803"/>
            <a:chOff x="8143594" y="351716"/>
            <a:chExt cx="3779605" cy="3833786"/>
          </a:xfrm>
        </p:grpSpPr>
        <p:sp>
          <p:nvSpPr>
            <p:cNvPr id="8" name="标注: 左箭头 7"/>
            <p:cNvSpPr/>
            <p:nvPr/>
          </p:nvSpPr>
          <p:spPr>
            <a:xfrm>
              <a:off x="8143594" y="351716"/>
              <a:ext cx="3779605" cy="3833786"/>
            </a:xfrm>
            <a:prstGeom prst="leftArrowCallout">
              <a:avLst>
                <a:gd name="adj1" fmla="val 10844"/>
                <a:gd name="adj2" fmla="val 10428"/>
                <a:gd name="adj3" fmla="val 3137"/>
                <a:gd name="adj4" fmla="val 96481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380543" y="546600"/>
              <a:ext cx="3416500" cy="351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700" dirty="0"/>
                <a:t>吴碧宇，外语学院翻译学研究所所长</a:t>
              </a:r>
              <a:r>
                <a:rPr lang="zh-CN" altLang="en-US" sz="1700" dirty="0" smtClean="0"/>
                <a:t>，译</a:t>
              </a:r>
              <a:r>
                <a:rPr lang="zh-CN" altLang="en-US" sz="1700" dirty="0"/>
                <a:t>审，全国翻译专业学位水平评估专家</a:t>
              </a:r>
              <a:r>
                <a:rPr lang="zh-CN" altLang="en-US" sz="1700" dirty="0" smtClean="0"/>
                <a:t>、</a:t>
              </a:r>
              <a:endParaRPr lang="en-US" altLang="zh-CN" sz="1700" dirty="0" smtClean="0"/>
            </a:p>
            <a:p>
              <a:pPr algn="ctr"/>
              <a:r>
                <a:rPr lang="zh-CN" altLang="en-US" sz="1700" dirty="0" smtClean="0"/>
                <a:t>教育部</a:t>
              </a:r>
              <a:r>
                <a:rPr lang="zh-CN" altLang="en-US" sz="1700" dirty="0"/>
                <a:t>学位与研究生</a:t>
              </a:r>
              <a:r>
                <a:rPr lang="zh-CN" altLang="en-US" sz="1700" dirty="0" smtClean="0"/>
                <a:t>教育</a:t>
              </a:r>
              <a:endParaRPr lang="en-US" altLang="zh-CN" sz="1700" dirty="0" smtClean="0"/>
            </a:p>
            <a:p>
              <a:pPr algn="ctr"/>
              <a:r>
                <a:rPr lang="zh-CN" altLang="en-US" sz="1700" dirty="0" smtClean="0"/>
                <a:t>发展</a:t>
              </a:r>
              <a:r>
                <a:rPr lang="zh-CN" altLang="en-US" sz="1700" dirty="0"/>
                <a:t>中心评审</a:t>
              </a:r>
              <a:r>
                <a:rPr lang="zh-CN" altLang="en-US" sz="1700" dirty="0" smtClean="0"/>
                <a:t>专家</a:t>
              </a:r>
              <a:endParaRPr lang="zh-CN" altLang="en-US" sz="1700" dirty="0"/>
            </a:p>
          </p:txBody>
        </p:sp>
      </p:grpSp>
      <p:grpSp>
        <p:nvGrpSpPr>
          <p:cNvPr id="41" name="组合 40"/>
          <p:cNvGrpSpPr/>
          <p:nvPr/>
        </p:nvGrpSpPr>
        <p:grpSpPr>
          <a:xfrm rot="5400000">
            <a:off x="5359931" y="1872677"/>
            <a:ext cx="955988" cy="2944880"/>
            <a:chOff x="1751136" y="381208"/>
            <a:chExt cx="1542823" cy="3532041"/>
          </a:xfrm>
        </p:grpSpPr>
        <p:sp>
          <p:nvSpPr>
            <p:cNvPr id="42" name="标注: 左箭头 41"/>
            <p:cNvSpPr/>
            <p:nvPr/>
          </p:nvSpPr>
          <p:spPr>
            <a:xfrm>
              <a:off x="1751136" y="381208"/>
              <a:ext cx="1514381" cy="3526834"/>
            </a:xfrm>
            <a:prstGeom prst="leftArrowCallout">
              <a:avLst>
                <a:gd name="adj1" fmla="val 10844"/>
                <a:gd name="adj2" fmla="val 10428"/>
                <a:gd name="adj3" fmla="val 3137"/>
                <a:gd name="adj4" fmla="val 94115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 rot="16200000">
              <a:off x="865640" y="1484931"/>
              <a:ext cx="3441025" cy="1415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700" dirty="0"/>
                <a:t>韩戈玲，外语学院副院长</a:t>
              </a:r>
              <a:r>
                <a:rPr lang="zh-CN" altLang="en-US" sz="1700" dirty="0" smtClean="0"/>
                <a:t>，上海市</a:t>
              </a:r>
              <a:r>
                <a:rPr lang="zh-CN" altLang="en-US" sz="1700" dirty="0"/>
                <a:t>教育</a:t>
              </a:r>
              <a:r>
                <a:rPr lang="zh-CN" altLang="en-US" sz="1700" dirty="0" smtClean="0"/>
                <a:t>系统三八红旗手和上海市</a:t>
              </a:r>
              <a:r>
                <a:rPr lang="zh-CN" altLang="en-US" sz="1700" dirty="0"/>
                <a:t>育才</a:t>
              </a:r>
              <a:r>
                <a:rPr lang="zh-CN" altLang="en-US" sz="1700" dirty="0" smtClean="0"/>
                <a:t>奖</a:t>
              </a:r>
              <a:endParaRPr lang="zh-CN" altLang="en-US" sz="1700" dirty="0"/>
            </a:p>
          </p:txBody>
        </p:sp>
      </p:grpSp>
      <p:sp>
        <p:nvSpPr>
          <p:cNvPr id="49" name="标注: 左箭头 48"/>
          <p:cNvSpPr/>
          <p:nvPr/>
        </p:nvSpPr>
        <p:spPr>
          <a:xfrm rot="5400000">
            <a:off x="9025904" y="4848278"/>
            <a:ext cx="662479" cy="3058508"/>
          </a:xfrm>
          <a:prstGeom prst="leftArrowCallout">
            <a:avLst>
              <a:gd name="adj1" fmla="val 10844"/>
              <a:gd name="adj2" fmla="val 5749"/>
              <a:gd name="adj3" fmla="val 3137"/>
              <a:gd name="adj4" fmla="val 94115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7739877" y="6070653"/>
            <a:ext cx="305850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dirty="0"/>
              <a:t>安竹筠，</a:t>
            </a:r>
            <a:r>
              <a:rPr lang="zh-CN" altLang="en-US" sz="1700" dirty="0" smtClean="0"/>
              <a:t>入选</a:t>
            </a:r>
            <a:endParaRPr lang="en-US" altLang="zh-CN" sz="1700" dirty="0" smtClean="0"/>
          </a:p>
          <a:p>
            <a:pPr algn="ctr"/>
            <a:r>
              <a:rPr lang="zh-CN" altLang="en-US" sz="1700" dirty="0" smtClean="0"/>
              <a:t>“上海市高水平人才</a:t>
            </a:r>
            <a:r>
              <a:rPr lang="zh-CN" altLang="en-US" sz="1700" dirty="0"/>
              <a:t>计划</a:t>
            </a:r>
            <a:r>
              <a:rPr lang="zh-CN" altLang="en-US" sz="1700" dirty="0" smtClean="0"/>
              <a:t>”</a:t>
            </a:r>
            <a:endParaRPr lang="zh-CN" altLang="en-US" sz="1700" dirty="0"/>
          </a:p>
        </p:txBody>
      </p:sp>
      <p:sp>
        <p:nvSpPr>
          <p:cNvPr id="45" name="标注: 左箭头 44"/>
          <p:cNvSpPr/>
          <p:nvPr/>
        </p:nvSpPr>
        <p:spPr>
          <a:xfrm rot="5400000">
            <a:off x="5025905" y="4232687"/>
            <a:ext cx="685175" cy="4277191"/>
          </a:xfrm>
          <a:prstGeom prst="leftArrowCallout">
            <a:avLst>
              <a:gd name="adj1" fmla="val 10844"/>
              <a:gd name="adj2" fmla="val 10428"/>
              <a:gd name="adj3" fmla="val 3137"/>
              <a:gd name="adj4" fmla="val 94115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3229897" y="6098316"/>
            <a:ext cx="43783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700" dirty="0"/>
              <a:t>计霄雯，第九届“外教社杯”全国高校外语教学大赛翻译组全国总决赛特等奖（冠军</a:t>
            </a:r>
            <a:r>
              <a:rPr lang="zh-CN" altLang="en-US" sz="1700" dirty="0" smtClean="0"/>
              <a:t>）</a:t>
            </a:r>
            <a:endParaRPr lang="zh-CN" altLang="en-US" sz="17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ldLvl="0" animBg="1"/>
      <p:bldP spid="47" grpId="0"/>
      <p:bldP spid="45" grpId="0" bldLvl="0" animBg="1"/>
      <p:bldP spid="46" grpId="0"/>
    </p:bldLst>
  </p:timing>
</p:sld>
</file>

<file path=ppt/tags/tag1.xml><?xml version="1.0" encoding="utf-8"?>
<p:tagLst xmlns:p="http://schemas.openxmlformats.org/presentationml/2006/main">
  <p:tag name="TABLE_ENDDRAG_ORIGIN_RECT" val="760*264"/>
  <p:tag name="TABLE_ENDDRAG_RECT" val="118*195*760*264"/>
</p:tagLst>
</file>

<file path=ppt/tags/tag2.xml><?xml version="1.0" encoding="utf-8"?>
<p:tagLst xmlns:p="http://schemas.openxmlformats.org/presentationml/2006/main">
  <p:tag name="TABLE_ENDDRAG_ORIGIN_RECT" val="734*313"/>
  <p:tag name="TABLE_ENDDRAG_RECT" val="159*156*734*313"/>
</p:tagLst>
</file>

<file path=ppt/tags/tag3.xml><?xml version="1.0" encoding="utf-8"?>
<p:tagLst xmlns:p="http://schemas.openxmlformats.org/presentationml/2006/main">
  <p:tag name="commondata" val="eyJoZGlkIjoiZTA4NzIyN2MxYTlmMzQ1NGE2MjU5NWRkMjhlOGMxYTAifQ=="/>
</p:tagLst>
</file>

<file path=ppt/theme/theme1.xml><?xml version="1.0" encoding="utf-8"?>
<a:theme xmlns:a="http://schemas.openxmlformats.org/drawingml/2006/main" name="主题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0</TotalTime>
  <Words>3627</Words>
  <Application>WPS 演示</Application>
  <PresentationFormat>宽屏</PresentationFormat>
  <Paragraphs>361</Paragraphs>
  <Slides>28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6" baseType="lpstr">
      <vt:lpstr>Arial</vt:lpstr>
      <vt:lpstr>宋体</vt:lpstr>
      <vt:lpstr>Wingdings</vt:lpstr>
      <vt:lpstr>黑体</vt:lpstr>
      <vt:lpstr>微软雅黑</vt:lpstr>
      <vt:lpstr>Times New Roman</vt:lpstr>
      <vt:lpstr>Wingdings</vt:lpstr>
      <vt:lpstr>Verdana</vt:lpstr>
      <vt:lpstr>Calibri</vt:lpstr>
      <vt:lpstr>方正大黑_GBK</vt:lpstr>
      <vt:lpstr>等线</vt:lpstr>
      <vt:lpstr>Arial Unicode MS</vt:lpstr>
      <vt:lpstr>Calibri</vt:lpstr>
      <vt:lpstr>仿宋</vt:lpstr>
      <vt:lpstr>隶书</vt:lpstr>
      <vt:lpstr>Trebuchet MS</vt:lpstr>
      <vt:lpstr>Wingdings 3</vt:lpstr>
      <vt:lpstr>主题1</vt:lpstr>
      <vt:lpstr>英语专业介绍</vt:lpstr>
      <vt:lpstr>PowerPoint 演示文稿</vt:lpstr>
      <vt:lpstr>PowerPoint 演示文稿</vt:lpstr>
      <vt:lpstr>国家级一流本科专业建设点——一体两翼</vt:lpstr>
      <vt:lpstr>英语（科技翻译）</vt:lpstr>
      <vt:lpstr>1. 英语(科技翻译)历史沿革</vt:lpstr>
      <vt:lpstr>2. 英语(科技翻译)培养目标</vt:lpstr>
      <vt:lpstr>3. 英语(科技翻译)师资队伍</vt:lpstr>
      <vt:lpstr>PowerPoint 演示文稿</vt:lpstr>
      <vt:lpstr>3. 英语（科技翻译）师资队伍</vt:lpstr>
      <vt:lpstr>4. 英语(科技翻译)课程体系</vt:lpstr>
      <vt:lpstr>5. 英语(科技翻译)国际交流</vt:lpstr>
      <vt:lpstr>英语（科技翻译）联合培养项目（双学位）</vt:lpstr>
      <vt:lpstr>国外合作院校友好互访</vt:lpstr>
      <vt:lpstr>6. 英语(科技翻译) 人才培养质量</vt:lpstr>
      <vt:lpstr>英语(国际商务)</vt:lpstr>
      <vt:lpstr>1. 英语(国际商务) 历史沿革</vt:lpstr>
      <vt:lpstr>2. 英语(国际商务) 培养目标</vt:lpstr>
      <vt:lpstr>3. 英语(国际商务) 师资队伍</vt:lpstr>
      <vt:lpstr>4. 英语(国际商务)课程体系</vt:lpstr>
      <vt:lpstr>5. 英语(国际商务)人才培养质量</vt:lpstr>
      <vt:lpstr>5. 英语(国际商务) 人才培养质量</vt:lpstr>
      <vt:lpstr>PowerPoint 演示文稿</vt:lpstr>
      <vt:lpstr>英语(国际商务)-特色亮点</vt:lpstr>
      <vt:lpstr>PowerPoint 演示文稿</vt:lpstr>
      <vt:lpstr>英语专业杰出校友</vt:lpstr>
      <vt:lpstr>AI+专业的发展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Crystal Cao</dc:creator>
  <cp:lastModifiedBy>黄芳</cp:lastModifiedBy>
  <cp:revision>126</cp:revision>
  <cp:lastPrinted>2026-04-22T08:08:00Z</cp:lastPrinted>
  <dcterms:created xsi:type="dcterms:W3CDTF">2026-04-22T08:08:00Z</dcterms:created>
  <dcterms:modified xsi:type="dcterms:W3CDTF">2026-04-23T02:51:42Z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04E7B36713179D5ABB27E869719DE92A_43</vt:lpwstr>
  </property>
  <property fmtid="{D5CDD505-2E9C-101B-9397-08002B2CF9AE}" pid="3" name="KSOProductBuildVer">
    <vt:lpwstr>2052-12.1.0.25865</vt:lpwstr>
  </property>
</Properties>
</file>